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media/image50.jpg" ContentType="image/jpg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783" r:id="rId1"/>
  </p:sldMasterIdLst>
  <p:notesMasterIdLst>
    <p:notesMasterId r:id="rId47"/>
  </p:notesMasterIdLst>
  <p:sldIdLst>
    <p:sldId id="420" r:id="rId2"/>
    <p:sldId id="1447" r:id="rId3"/>
    <p:sldId id="1445" r:id="rId4"/>
    <p:sldId id="1448" r:id="rId5"/>
    <p:sldId id="1429" r:id="rId6"/>
    <p:sldId id="1449" r:id="rId7"/>
    <p:sldId id="1450" r:id="rId8"/>
    <p:sldId id="1470" r:id="rId9"/>
    <p:sldId id="1451" r:id="rId10"/>
    <p:sldId id="1434" r:id="rId11"/>
    <p:sldId id="1458" r:id="rId12"/>
    <p:sldId id="1464" r:id="rId13"/>
    <p:sldId id="1485" r:id="rId14"/>
    <p:sldId id="1486" r:id="rId15"/>
    <p:sldId id="1487" r:id="rId16"/>
    <p:sldId id="1488" r:id="rId17"/>
    <p:sldId id="1489" r:id="rId18"/>
    <p:sldId id="1490" r:id="rId19"/>
    <p:sldId id="1491" r:id="rId20"/>
    <p:sldId id="1492" r:id="rId21"/>
    <p:sldId id="1493" r:id="rId22"/>
    <p:sldId id="1495" r:id="rId23"/>
    <p:sldId id="1496" r:id="rId24"/>
    <p:sldId id="1497" r:id="rId25"/>
    <p:sldId id="1498" r:id="rId26"/>
    <p:sldId id="1499" r:id="rId27"/>
    <p:sldId id="1500" r:id="rId28"/>
    <p:sldId id="1501" r:id="rId29"/>
    <p:sldId id="1505" r:id="rId30"/>
    <p:sldId id="1504" r:id="rId31"/>
    <p:sldId id="1484" r:id="rId32"/>
    <p:sldId id="1465" r:id="rId33"/>
    <p:sldId id="1467" r:id="rId34"/>
    <p:sldId id="1476" r:id="rId35"/>
    <p:sldId id="1469" r:id="rId36"/>
    <p:sldId id="1466" r:id="rId37"/>
    <p:sldId id="1477" r:id="rId38"/>
    <p:sldId id="1468" r:id="rId39"/>
    <p:sldId id="1483" r:id="rId40"/>
    <p:sldId id="1479" r:id="rId41"/>
    <p:sldId id="1481" r:id="rId42"/>
    <p:sldId id="1480" r:id="rId43"/>
    <p:sldId id="1478" r:id="rId44"/>
    <p:sldId id="1482" r:id="rId45"/>
    <p:sldId id="303" r:id="rId46"/>
  </p:sldIdLst>
  <p:sldSz cx="12192000" cy="6858000"/>
  <p:notesSz cx="6858000" cy="9144000"/>
  <p:embeddedFontLst>
    <p:embeddedFont>
      <p:font typeface="Aleo" panose="00000500000000000000" pitchFamily="2" charset="0"/>
      <p:regular r:id="rId48"/>
      <p:bold r:id="rId49"/>
      <p:italic r:id="rId50"/>
      <p:boldItalic r:id="rId51"/>
    </p:embeddedFont>
    <p:embeddedFont>
      <p:font typeface="Beirut Text SemiBold" panose="020B0604020202020204" charset="0"/>
      <p:bold r:id="rId52"/>
    </p:embeddedFont>
    <p:embeddedFont>
      <p:font typeface="Karla" pitchFamily="2" charset="0"/>
      <p:regular r:id="rId53"/>
      <p:bold r:id="rId54"/>
    </p:embeddedFont>
    <p:embeddedFont>
      <p:font typeface="Nunito Sans" pitchFamily="2" charset="0"/>
      <p:regular r:id="rId55"/>
      <p:bold r:id="rId56"/>
      <p:italic r:id="rId57"/>
      <p:boldItalic r:id="rId58"/>
    </p:embeddedFont>
    <p:embeddedFont>
      <p:font typeface="Open Sans" panose="020B0606030504020204" pitchFamily="34" charset="0"/>
      <p:regular r:id="rId59"/>
      <p:bold r:id="rId60"/>
      <p:italic r:id="rId61"/>
      <p:boldItalic r:id="rId62"/>
    </p:embeddedFont>
    <p:embeddedFont>
      <p:font typeface="Roboto" panose="02000000000000000000" pitchFamily="2" charset="0"/>
      <p:regular r:id="rId63"/>
      <p:bold r:id="rId64"/>
      <p:italic r:id="rId65"/>
      <p:boldItalic r:id="rId66"/>
    </p:embeddedFont>
    <p:embeddedFont>
      <p:font typeface="Spezia" panose="020B0604020202020204" charset="0"/>
      <p:regular r:id="rId67"/>
      <p:bold r:id="rId68"/>
      <p:italic r:id="rId69"/>
      <p:boldItalic r:id="rId70"/>
    </p:embeddedFont>
    <p:embeddedFont>
      <p:font typeface="Spezia Medium" panose="020B0604020202020204" charset="0"/>
      <p:regular r:id="rId71"/>
      <p:italic r:id="rId72"/>
    </p:embeddedFont>
    <p:embeddedFont>
      <p:font typeface="Spezia SemiBold" panose="020B0604020202020204" charset="0"/>
      <p:bold r:id="rId73"/>
      <p:boldItalic r:id="rId74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64" userDrawn="1">
          <p15:clr>
            <a:srgbClr val="A4A3A4"/>
          </p15:clr>
        </p15:guide>
        <p15:guide id="3" pos="7416" userDrawn="1">
          <p15:clr>
            <a:srgbClr val="A4A3A4"/>
          </p15:clr>
        </p15:guide>
        <p15:guide id="4" orient="horz" pos="40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6A63"/>
    <a:srgbClr val="000000"/>
    <a:srgbClr val="005F83"/>
    <a:srgbClr val="D4E162"/>
    <a:srgbClr val="FFD446"/>
    <a:srgbClr val="C00000"/>
    <a:srgbClr val="FFFFFF"/>
    <a:srgbClr val="3F3F3F"/>
    <a:srgbClr val="EDE9E1"/>
    <a:srgbClr val="A6D7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89E8028-C4A7-C8EC-516B-163D9D77327A}" v="321" dt="2026-03-09T23:40:04.946"/>
  </p1510:revLst>
</p1510:revInfo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6" autoAdjust="0"/>
    <p:restoredTop sz="94718"/>
  </p:normalViewPr>
  <p:slideViewPr>
    <p:cSldViewPr snapToGrid="0">
      <p:cViewPr varScale="1">
        <p:scale>
          <a:sx n="150" d="100"/>
          <a:sy n="150" d="100"/>
        </p:scale>
        <p:origin x="552" y="108"/>
      </p:cViewPr>
      <p:guideLst>
        <p:guide pos="264"/>
        <p:guide pos="7416"/>
        <p:guide orient="horz" pos="40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63" Type="http://schemas.openxmlformats.org/officeDocument/2006/relationships/font" Target="fonts/font16.fntdata"/><Relationship Id="rId68" Type="http://schemas.openxmlformats.org/officeDocument/2006/relationships/font" Target="fonts/font21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6.fntdata"/><Relationship Id="rId58" Type="http://schemas.openxmlformats.org/officeDocument/2006/relationships/font" Target="fonts/font11.fntdata"/><Relationship Id="rId66" Type="http://schemas.openxmlformats.org/officeDocument/2006/relationships/font" Target="fonts/font19.fntdata"/><Relationship Id="rId74" Type="http://schemas.openxmlformats.org/officeDocument/2006/relationships/font" Target="fonts/font27.fntdata"/><Relationship Id="rId79" Type="http://schemas.microsoft.com/office/2015/10/relationships/revisionInfo" Target="revisionInfo.xml"/><Relationship Id="rId5" Type="http://schemas.openxmlformats.org/officeDocument/2006/relationships/slide" Target="slides/slide4.xml"/><Relationship Id="rId61" Type="http://schemas.openxmlformats.org/officeDocument/2006/relationships/font" Target="fonts/font14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1.fntdata"/><Relationship Id="rId56" Type="http://schemas.openxmlformats.org/officeDocument/2006/relationships/font" Target="fonts/font9.fntdata"/><Relationship Id="rId64" Type="http://schemas.openxmlformats.org/officeDocument/2006/relationships/font" Target="fonts/font17.fntdata"/><Relationship Id="rId69" Type="http://schemas.openxmlformats.org/officeDocument/2006/relationships/font" Target="fonts/font22.fntdata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4.fntdata"/><Relationship Id="rId72" Type="http://schemas.openxmlformats.org/officeDocument/2006/relationships/font" Target="fonts/font25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2.fntdata"/><Relationship Id="rId67" Type="http://schemas.openxmlformats.org/officeDocument/2006/relationships/font" Target="fonts/font20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7.fntdata"/><Relationship Id="rId62" Type="http://schemas.openxmlformats.org/officeDocument/2006/relationships/font" Target="fonts/font15.fntdata"/><Relationship Id="rId70" Type="http://schemas.openxmlformats.org/officeDocument/2006/relationships/font" Target="fonts/font23.fntdata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2.fntdata"/><Relationship Id="rId57" Type="http://schemas.openxmlformats.org/officeDocument/2006/relationships/font" Target="fonts/font10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5.fntdata"/><Relationship Id="rId60" Type="http://schemas.openxmlformats.org/officeDocument/2006/relationships/font" Target="fonts/font13.fntdata"/><Relationship Id="rId65" Type="http://schemas.openxmlformats.org/officeDocument/2006/relationships/font" Target="fonts/font18.fntdata"/><Relationship Id="rId73" Type="http://schemas.openxmlformats.org/officeDocument/2006/relationships/font" Target="fonts/font26.fntdata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font" Target="fonts/font3.fntdata"/><Relationship Id="rId55" Type="http://schemas.openxmlformats.org/officeDocument/2006/relationships/font" Target="fonts/font8.fntdata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font" Target="fonts/font24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rd\Dropbox\Common%20Desktop\claude%20geo%20credit%20comparison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rd\Dropbox\Common%20Desktop\claude%20geo%20credit%20comparison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rgbClr val="1B3A4B"/>
                </a:solidFill>
                <a:latin typeface="Aptos"/>
                <a:ea typeface="Aptos"/>
                <a:cs typeface="Aptos"/>
              </a:defRPr>
            </a:pPr>
            <a:r>
              <a:rPr lang="en-US" dirty="0">
                <a:latin typeface="+mn-lt"/>
              </a:rPr>
              <a:t>Cost per SF — 30% IRA Credit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rgbClr val="1B3A4B"/>
              </a:solidFill>
              <a:latin typeface="Aptos"/>
              <a:ea typeface="Aptos"/>
              <a:cs typeface="Apto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'Geothermal IRA Analysis'!$F$2</c:f>
              <c:strCache>
                <c:ptCount val="1"/>
                <c:pt idx="0">
                  <c:v>Conventional</c:v>
                </c:pt>
              </c:strCache>
            </c:strRef>
          </c:tx>
          <c:spPr>
            <a:solidFill>
              <a:srgbClr val="7F8C8D"/>
            </a:solidFill>
            <a:ln>
              <a:noFill/>
            </a:ln>
            <a:effectLst/>
          </c:spPr>
          <c:invertIfNegative val="0"/>
          <c:dLbls>
            <c:numFmt formatCode="&quot;$&quot;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555555"/>
                    </a:solidFill>
                    <a:latin typeface="Aptos"/>
                    <a:ea typeface="Aptos"/>
                    <a:cs typeface="Apto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'Geothermal IRA Analysis'!$G$1:$I$1</c:f>
              <c:strCache>
                <c:ptCount val="3"/>
                <c:pt idx="0">
                  <c:v>25K SF</c:v>
                </c:pt>
                <c:pt idx="1">
                  <c:v>100K SF</c:v>
                </c:pt>
                <c:pt idx="2">
                  <c:v>200K SF</c:v>
                </c:pt>
              </c:strCache>
            </c:strRef>
          </c:cat>
          <c:val>
            <c:numRef>
              <c:f>'Geothermal IRA Analysis'!$G$2:$I$2</c:f>
              <c:numCache>
                <c:formatCode>"$"#,##0.00</c:formatCode>
                <c:ptCount val="3"/>
                <c:pt idx="0">
                  <c:v>35</c:v>
                </c:pt>
                <c:pt idx="1">
                  <c:v>45</c:v>
                </c:pt>
                <c:pt idx="2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4E-4D8F-90CA-F030A31DD6DE}"/>
            </c:ext>
          </c:extLst>
        </c:ser>
        <c:ser>
          <c:idx val="1"/>
          <c:order val="1"/>
          <c:tx>
            <c:strRef>
              <c:f>'Geothermal IRA Analysis'!$F$3</c:f>
              <c:strCache>
                <c:ptCount val="1"/>
                <c:pt idx="0">
                  <c:v>Geo (Before Credit)</c:v>
                </c:pt>
              </c:strCache>
            </c:strRef>
          </c:tx>
          <c:spPr>
            <a:solidFill>
              <a:srgbClr val="E67E22"/>
            </a:solidFill>
            <a:ln>
              <a:noFill/>
            </a:ln>
            <a:effectLst/>
          </c:spPr>
          <c:invertIfNegative val="0"/>
          <c:dLbls>
            <c:numFmt formatCode="&quot;$&quot;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555555"/>
                    </a:solidFill>
                    <a:latin typeface="Aptos"/>
                    <a:ea typeface="Aptos"/>
                    <a:cs typeface="Apto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'Geothermal IRA Analysis'!$G$1:$I$1</c:f>
              <c:strCache>
                <c:ptCount val="3"/>
                <c:pt idx="0">
                  <c:v>25K SF</c:v>
                </c:pt>
                <c:pt idx="1">
                  <c:v>100K SF</c:v>
                </c:pt>
                <c:pt idx="2">
                  <c:v>200K SF</c:v>
                </c:pt>
              </c:strCache>
            </c:strRef>
          </c:cat>
          <c:val>
            <c:numRef>
              <c:f>'Geothermal IRA Analysis'!$G$3:$I$3</c:f>
              <c:numCache>
                <c:formatCode>"$"#,##0.00</c:formatCode>
                <c:ptCount val="3"/>
                <c:pt idx="0">
                  <c:v>48</c:v>
                </c:pt>
                <c:pt idx="1">
                  <c:v>58</c:v>
                </c:pt>
                <c:pt idx="2">
                  <c:v>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B4E-4D8F-90CA-F030A31DD6DE}"/>
            </c:ext>
          </c:extLst>
        </c:ser>
        <c:ser>
          <c:idx val="2"/>
          <c:order val="2"/>
          <c:tx>
            <c:strRef>
              <c:f>'Geothermal IRA Analysis'!$F$4</c:f>
              <c:strCache>
                <c:ptCount val="1"/>
                <c:pt idx="0">
                  <c:v>Geo (After IRA)</c:v>
                </c:pt>
              </c:strCache>
            </c:strRef>
          </c:tx>
          <c:spPr>
            <a:solidFill>
              <a:srgbClr val="27AE60"/>
            </a:solidFill>
            <a:ln>
              <a:noFill/>
            </a:ln>
            <a:effectLst/>
          </c:spPr>
          <c:invertIfNegative val="0"/>
          <c:dLbls>
            <c:numFmt formatCode="&quot;$&quot;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555555"/>
                    </a:solidFill>
                    <a:latin typeface="Aptos"/>
                    <a:ea typeface="Aptos"/>
                    <a:cs typeface="Apto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'Geothermal IRA Analysis'!$G$1:$I$1</c:f>
              <c:strCache>
                <c:ptCount val="3"/>
                <c:pt idx="0">
                  <c:v>25K SF</c:v>
                </c:pt>
                <c:pt idx="1">
                  <c:v>100K SF</c:v>
                </c:pt>
                <c:pt idx="2">
                  <c:v>200K SF</c:v>
                </c:pt>
              </c:strCache>
            </c:strRef>
          </c:cat>
          <c:val>
            <c:numRef>
              <c:f>'Geothermal IRA Analysis'!$G$4:$I$4</c:f>
              <c:numCache>
                <c:formatCode>"$"#,##0.00</c:formatCode>
                <c:ptCount val="3"/>
                <c:pt idx="0">
                  <c:v>34</c:v>
                </c:pt>
                <c:pt idx="1">
                  <c:v>41</c:v>
                </c:pt>
                <c:pt idx="2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B4E-4D8F-90CA-F030A31DD6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53508192"/>
        <c:axId val="1853510112"/>
      </c:barChart>
      <c:catAx>
        <c:axId val="185350819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853510112"/>
        <c:crosses val="autoZero"/>
        <c:auto val="1"/>
        <c:lblAlgn val="ctr"/>
        <c:lblOffset val="100"/>
        <c:noMultiLvlLbl val="0"/>
      </c:catAx>
      <c:valAx>
        <c:axId val="18535101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rgbClr val="888888"/>
                </a:solidFill>
                <a:latin typeface="Aptos"/>
                <a:ea typeface="Aptos"/>
                <a:cs typeface="Aptos"/>
              </a:defRPr>
            </a:pPr>
            <a:endParaRPr lang="en-US"/>
          </a:p>
        </c:txPr>
        <c:crossAx val="1853508192"/>
        <c:crosses val="autoZero"/>
        <c:crossBetween val="between"/>
      </c:valAx>
      <c:spPr>
        <a:solidFill>
          <a:srgbClr val="FFFFFF"/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rgbClr val="333333"/>
              </a:solidFill>
              <a:latin typeface="Aptos"/>
              <a:ea typeface="Aptos"/>
              <a:cs typeface="Apto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rgbClr val="FFFFFF"/>
    </a:solidFill>
    <a:ln w="25400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rgbClr val="1B3A4B"/>
                </a:solidFill>
                <a:latin typeface="Aptos"/>
                <a:ea typeface="Aptos"/>
                <a:cs typeface="Aptos"/>
              </a:defRPr>
            </a:pPr>
            <a:r>
              <a:rPr lang="en-US" dirty="0">
                <a:latin typeface="+mn-lt"/>
              </a:rPr>
              <a:t>Cost per SF — 40% IRA Credit</a:t>
            </a:r>
          </a:p>
        </c:rich>
      </c:tx>
      <c:layout>
        <c:manualLayout>
          <c:xMode val="edge"/>
          <c:yMode val="edge"/>
          <c:x val="0.29735397723904577"/>
          <c:y val="4.16666666666666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rgbClr val="1B3A4B"/>
              </a:solidFill>
              <a:latin typeface="Aptos"/>
              <a:ea typeface="Aptos"/>
              <a:cs typeface="Apto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3290278619018777E-2"/>
          <c:y val="0.21528433945756781"/>
          <c:w val="0.92747895215021203"/>
          <c:h val="0.662991032370953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'Geothermal IRA Analysis'!$F$7</c:f>
              <c:strCache>
                <c:ptCount val="1"/>
                <c:pt idx="0">
                  <c:v>Conventional</c:v>
                </c:pt>
              </c:strCache>
            </c:strRef>
          </c:tx>
          <c:spPr>
            <a:solidFill>
              <a:srgbClr val="7F8C8D"/>
            </a:solidFill>
            <a:ln>
              <a:noFill/>
            </a:ln>
            <a:effectLst/>
          </c:spPr>
          <c:invertIfNegative val="0"/>
          <c:dLbls>
            <c:numFmt formatCode="&quot;$&quot;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555555"/>
                    </a:solidFill>
                    <a:latin typeface="Aptos"/>
                    <a:ea typeface="Aptos"/>
                    <a:cs typeface="Apto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'Geothermal IRA Analysis'!$G$6:$I$6</c:f>
              <c:strCache>
                <c:ptCount val="3"/>
                <c:pt idx="0">
                  <c:v>25K SF</c:v>
                </c:pt>
                <c:pt idx="1">
                  <c:v>100K SF</c:v>
                </c:pt>
                <c:pt idx="2">
                  <c:v>200K SF</c:v>
                </c:pt>
              </c:strCache>
            </c:strRef>
          </c:cat>
          <c:val>
            <c:numRef>
              <c:f>'Geothermal IRA Analysis'!$G$7:$I$7</c:f>
              <c:numCache>
                <c:formatCode>"$"#,##0.00</c:formatCode>
                <c:ptCount val="3"/>
                <c:pt idx="0">
                  <c:v>35</c:v>
                </c:pt>
                <c:pt idx="1">
                  <c:v>45</c:v>
                </c:pt>
                <c:pt idx="2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D5-4E2D-BA8E-562C7E7A416C}"/>
            </c:ext>
          </c:extLst>
        </c:ser>
        <c:ser>
          <c:idx val="1"/>
          <c:order val="1"/>
          <c:tx>
            <c:strRef>
              <c:f>'Geothermal IRA Analysis'!$F$8</c:f>
              <c:strCache>
                <c:ptCount val="1"/>
                <c:pt idx="0">
                  <c:v>Geo (Before Credit)</c:v>
                </c:pt>
              </c:strCache>
            </c:strRef>
          </c:tx>
          <c:spPr>
            <a:solidFill>
              <a:srgbClr val="E67E22"/>
            </a:solidFill>
            <a:ln>
              <a:noFill/>
            </a:ln>
            <a:effectLst/>
          </c:spPr>
          <c:invertIfNegative val="0"/>
          <c:dLbls>
            <c:numFmt formatCode="&quot;$&quot;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555555"/>
                    </a:solidFill>
                    <a:latin typeface="Aptos"/>
                    <a:ea typeface="Aptos"/>
                    <a:cs typeface="Apto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'Geothermal IRA Analysis'!$G$6:$I$6</c:f>
              <c:strCache>
                <c:ptCount val="3"/>
                <c:pt idx="0">
                  <c:v>25K SF</c:v>
                </c:pt>
                <c:pt idx="1">
                  <c:v>100K SF</c:v>
                </c:pt>
                <c:pt idx="2">
                  <c:v>200K SF</c:v>
                </c:pt>
              </c:strCache>
            </c:strRef>
          </c:cat>
          <c:val>
            <c:numRef>
              <c:f>'Geothermal IRA Analysis'!$G$8:$I$8</c:f>
              <c:numCache>
                <c:formatCode>"$"#,##0.00</c:formatCode>
                <c:ptCount val="3"/>
                <c:pt idx="0">
                  <c:v>48</c:v>
                </c:pt>
                <c:pt idx="1">
                  <c:v>58</c:v>
                </c:pt>
                <c:pt idx="2">
                  <c:v>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6D5-4E2D-BA8E-562C7E7A416C}"/>
            </c:ext>
          </c:extLst>
        </c:ser>
        <c:ser>
          <c:idx val="2"/>
          <c:order val="2"/>
          <c:tx>
            <c:strRef>
              <c:f>'Geothermal IRA Analysis'!$F$9</c:f>
              <c:strCache>
                <c:ptCount val="1"/>
                <c:pt idx="0">
                  <c:v>Geo (After IRA)</c:v>
                </c:pt>
              </c:strCache>
            </c:strRef>
          </c:tx>
          <c:spPr>
            <a:solidFill>
              <a:srgbClr val="27AE60"/>
            </a:solidFill>
            <a:ln>
              <a:noFill/>
            </a:ln>
            <a:effectLst/>
          </c:spPr>
          <c:invertIfNegative val="0"/>
          <c:dLbls>
            <c:numFmt formatCode="&quot;$&quot;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555555"/>
                    </a:solidFill>
                    <a:latin typeface="Aptos"/>
                    <a:ea typeface="Aptos"/>
                    <a:cs typeface="Apto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'Geothermal IRA Analysis'!$G$6:$I$6</c:f>
              <c:strCache>
                <c:ptCount val="3"/>
                <c:pt idx="0">
                  <c:v>25K SF</c:v>
                </c:pt>
                <c:pt idx="1">
                  <c:v>100K SF</c:v>
                </c:pt>
                <c:pt idx="2">
                  <c:v>200K SF</c:v>
                </c:pt>
              </c:strCache>
            </c:strRef>
          </c:cat>
          <c:val>
            <c:numRef>
              <c:f>'Geothermal IRA Analysis'!$G$9:$I$9</c:f>
              <c:numCache>
                <c:formatCode>"$"#,##0.00</c:formatCode>
                <c:ptCount val="3"/>
                <c:pt idx="0">
                  <c:v>29</c:v>
                </c:pt>
                <c:pt idx="1">
                  <c:v>35</c:v>
                </c:pt>
                <c:pt idx="2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6D5-4E2D-BA8E-562C7E7A41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11496640"/>
        <c:axId val="2011552800"/>
      </c:barChart>
      <c:catAx>
        <c:axId val="201149664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011552800"/>
        <c:crosses val="autoZero"/>
        <c:auto val="1"/>
        <c:lblAlgn val="ctr"/>
        <c:lblOffset val="100"/>
        <c:noMultiLvlLbl val="0"/>
      </c:catAx>
      <c:valAx>
        <c:axId val="20115528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rgbClr val="888888"/>
                </a:solidFill>
                <a:latin typeface="Aptos"/>
                <a:ea typeface="Aptos"/>
                <a:cs typeface="Aptos"/>
              </a:defRPr>
            </a:pPr>
            <a:endParaRPr lang="en-US"/>
          </a:p>
        </c:txPr>
        <c:crossAx val="2011496640"/>
        <c:crosses val="autoZero"/>
        <c:crossBetween val="between"/>
      </c:valAx>
      <c:spPr>
        <a:solidFill>
          <a:srgbClr val="FFFFFF"/>
        </a:solidFill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031076173311135"/>
          <c:y val="0.91628280839895015"/>
          <c:w val="0.73937847653377731"/>
          <c:h val="8.371719160104987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rgbClr val="333333"/>
              </a:solidFill>
              <a:latin typeface="Aptos"/>
              <a:ea typeface="Aptos"/>
              <a:cs typeface="Apto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rgbClr val="FFFFFF"/>
    </a:solidFill>
    <a:ln w="25400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19CC1D-2A87-ED4A-84DF-AD78DA14B401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2CAFB0-84C7-C84C-9051-3E58CA208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393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CAFB0-84C7-C84C-9051-3E58CA2084F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4278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E7C6CF-40F2-6C09-AC23-6646B0D50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A0B64E-548F-49DD-A678-83156CF526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A9FE91-9A50-372A-E53E-78F9CEF8DC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Fix name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EB08C3-5EFC-72C4-D575-FD5D1BB4A9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CAFB0-84C7-C84C-9051-3E58CA2084FE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7510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364581-A506-364B-F76A-4F487C288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44FC82-E66F-8C79-DA17-2729755372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A8DDB5-40F3-D221-751C-959BAD3CF2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photos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8E2774-8665-6785-6571-55FE24C58C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CAFB0-84C7-C84C-9051-3E58CA2084FE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3702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3C70E-BACD-27D4-CA48-353E8A340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21A945-4A25-4214-D17C-6B78F9CE1A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6AF64A-CAB6-C147-F22C-CBC89D6E76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photos or info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B0DF80-D341-7141-C23E-47D64C9149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CAFB0-84C7-C84C-9051-3E58CA2084FE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5640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25928-CF5D-5362-E2AE-AEAD72D8A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0D4EA8-42E7-7F37-E06E-C673460AA4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3EEBC8-0148-14E3-9E09-711DF1AA62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photos or info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2C0638-8299-2897-B567-3B8AA9573B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CAFB0-84C7-C84C-9051-3E58CA2084FE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2943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07870D-C346-09D6-1B84-66A729A5B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BD9C8A-070C-7DC2-0236-87B95BF6D8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40BBC4-850B-D94F-D793-98969C3308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photos or info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6B80DA-07CB-BE9B-1943-675373CD06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CAFB0-84C7-C84C-9051-3E58CA2084FE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4886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AA124-2997-A948-C934-7881C1FE6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0A7973-EF0D-1395-DB57-13F9E1FE86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1ADEC0-1F96-B266-A693-A5355C083D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photos or info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CB3271-C987-BA96-2CF6-EC19DABD21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CAFB0-84C7-C84C-9051-3E58CA2084FE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3276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2F5FBF-1B3B-A948-AF43-9DD99CF44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AE31F4-FFBB-39B4-9D99-DCC5119B34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1E04FD-D597-66B8-EBC1-86C19DCE18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photos or info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972ACC-F663-2F2F-A468-DA6065F10A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CAFB0-84C7-C84C-9051-3E58CA2084FE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1457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CFD81-C1A2-2DDB-7502-0DF125126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3D625D-8B67-D9AF-8636-3BED8C4ED0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E3CC4E-805D-4305-A026-F1CA147B36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photos or info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78EBD3-6DE8-C587-6214-752D709651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CAFB0-84C7-C84C-9051-3E58CA2084FE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6008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89B0E1-32DC-915B-0595-5F1B2CED1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51B55D-BFD9-38DF-6654-43B40B0F55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7E82B0-60EF-2CF2-AAFD-DE426AD162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photos or info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A0096C-FBDB-2918-64D4-FD6C3D52CA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CAFB0-84C7-C84C-9051-3E58CA2084FE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0214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3F7912-235F-B13B-3EDD-0D6CBB6DA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876269-7E35-A67C-62DB-5CF5788EB9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A60921-DE2E-7600-6977-2D5C1483DB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photos or info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A63599-F6AF-D23A-3184-FF380AC4CF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CAFB0-84C7-C84C-9051-3E58CA2084FE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5913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CAFB0-84C7-C84C-9051-3E58CA2084F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6766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7B1A11-395D-D369-BDFA-596B29407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662585-9FE5-9A49-D86A-0F5E6FE15F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79F85C-129B-6512-E8BA-F8DC2581F5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photos or info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D07F41-AB0B-1340-0844-9649DDBAC3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CAFB0-84C7-C84C-9051-3E58CA2084FE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54312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178B7-4CF0-DDD9-474C-8EADE08AD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D383AF-5452-9197-1669-2945D66F7A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FB878D-525E-FB02-9485-7B7E4D5F1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photos or info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3BC3E5-F451-35FF-93B2-67294D551A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CAFB0-84C7-C84C-9051-3E58CA2084FE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3333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567292-AE29-80E1-CC51-78267CF98C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4CB95A-D286-1036-560E-0D9650A759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389CAB-849E-0926-508B-DD06923FA5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photos or info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CD7A1B-9FE1-2970-0EC2-1AE631CD03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CAFB0-84C7-C84C-9051-3E58CA2084FE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0718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3D3883-E02C-3D56-2838-9B9FE09CC0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965693-A657-6003-925E-CDB7953049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A37A48-B182-BB4A-D387-5AEC9D14B2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photos or info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54DF1C-838F-0FE2-8A3F-29A5F68942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CAFB0-84C7-C84C-9051-3E58CA2084FE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5490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727EF3-4C43-6D39-934C-75091582F1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F7A566-B650-B9AD-7FED-194610B130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B1CC98-4E2E-D986-76A4-D6D362D364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photos or info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AC5A67-5FB6-7D62-5AD2-E47C13415A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CAFB0-84C7-C84C-9051-3E58CA2084FE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7197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photos or info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CAFB0-84C7-C84C-9051-3E58CA2084F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7885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CAFB0-84C7-C84C-9051-3E58CA2084F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0133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Asha Jordan (signs and logos), Curtis Wallace (top </a:t>
            </a:r>
            <a:r>
              <a:rPr lang="en-US"/>
              <a:t>- education), </a:t>
            </a:r>
            <a:r>
              <a:rPr lang="en-US" dirty="0"/>
              <a:t>Dustin Hunt (bottom – community service), Gary Horton (alley - Home), Robin Speth (Porters Place Wall – creativity of the future), T’onna Clemons (6</a:t>
            </a:r>
            <a:r>
              <a:rPr lang="en-US" baseline="30000" dirty="0"/>
              <a:t>th</a:t>
            </a:r>
            <a:r>
              <a:rPr lang="en-US" dirty="0"/>
              <a:t> floor social scene), Chadwick Smith (inside – familial gathering &amp; John Onye Lockard and Dr. Albert Wheeler and Mrs. Emma Wheeler)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CAFB0-84C7-C84C-9051-3E58CA2084F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3312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Fix name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CAFB0-84C7-C84C-9051-3E58CA2084F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7870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451E2-3C0A-15EE-CBD1-395F1369B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902928-992E-588B-F03F-58C035BD21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8A3B51-00FC-5E1D-80DD-BBE586B741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Fix name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0656CF-54E9-80C6-3E8E-C1F8269915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CAFB0-84C7-C84C-9051-3E58CA2084F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6207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AB8287-1DDE-F465-B72E-FF85D9DA7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8C0911-FB05-5CC3-899B-1AA47B21C5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899301-28AA-A024-E549-EFFA894784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Fix name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227FA1-427F-2150-ABAA-9C4688CD20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CAFB0-84C7-C84C-9051-3E58CA2084FE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5816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A96689-0A79-3340-945C-ABB50C3BC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9CDAF7-D674-3CCF-6283-1C2E4EB12A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EB72B7-BCB6-9A80-8EC6-69E3346CB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Fix name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5B5C86-2ED4-10B5-D81E-891C7B21D4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CAFB0-84C7-C84C-9051-3E58CA2084FE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778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9F621-5BA3-B54C-8E25-884DC6AA3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5624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9F621-5BA3-B54C-8E25-884DC6AA3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770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9F621-5BA3-B54C-8E25-884DC6AA3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8843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3588BDA4-D433-CF01-D327-C1CB07F7E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1"/>
            <a:ext cx="10515600" cy="1325563"/>
          </a:xfrm>
        </p:spPr>
        <p:txBody>
          <a:bodyPr/>
          <a:lstStyle>
            <a:lvl1pPr>
              <a:defRPr>
                <a:latin typeface="Spezia Medium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461836F-CBA6-B40C-804A-44086050B8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17699"/>
            <a:ext cx="10515600" cy="4351338"/>
          </a:xfrm>
        </p:spPr>
        <p:txBody>
          <a:bodyPr/>
          <a:lstStyle>
            <a:lvl1pPr>
              <a:defRPr>
                <a:latin typeface="Spezia Medium" pitchFamily="50" charset="0"/>
              </a:defRPr>
            </a:lvl1pPr>
            <a:lvl2pPr>
              <a:defRPr>
                <a:latin typeface="Spezia Medium" pitchFamily="50" charset="0"/>
              </a:defRPr>
            </a:lvl2pPr>
            <a:lvl3pPr>
              <a:defRPr>
                <a:latin typeface="Spezia Medium" pitchFamily="50" charset="0"/>
              </a:defRPr>
            </a:lvl3pPr>
            <a:lvl4pPr>
              <a:defRPr>
                <a:latin typeface="Spezia Medium" pitchFamily="50" charset="0"/>
              </a:defRPr>
            </a:lvl4pPr>
            <a:lvl5pPr>
              <a:defRPr>
                <a:latin typeface="Spezia Medium" pitchFamily="50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B3AE11EF-A3F6-6555-9962-861ADE1001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1" y="152401"/>
            <a:ext cx="5196167" cy="2492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800" b="0">
                <a:latin typeface="Spezia SemiBold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03630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66676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Page number and 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0C6BBD0-7BB8-9060-F4A5-31C491E0BA04}"/>
              </a:ext>
            </a:extLst>
          </p:cNvPr>
          <p:cNvSpPr/>
          <p:nvPr userDrawn="1"/>
        </p:nvSpPr>
        <p:spPr>
          <a:xfrm>
            <a:off x="0" y="6567055"/>
            <a:ext cx="12192000" cy="290946"/>
          </a:xfrm>
          <a:prstGeom prst="rect">
            <a:avLst/>
          </a:prstGeom>
          <a:solidFill>
            <a:srgbClr val="FF71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6CF0F1-8815-0B7A-219E-4DCFBE10BB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7578" y="6533515"/>
            <a:ext cx="2743200" cy="365125"/>
          </a:xfrm>
        </p:spPr>
        <p:txBody>
          <a:bodyPr/>
          <a:lstStyle>
            <a:lvl1pPr>
              <a:defRPr sz="600" b="0" i="0">
                <a:solidFill>
                  <a:schemeClr val="bg1"/>
                </a:solidFill>
                <a:latin typeface="Spezia Medium" pitchFamily="2" charset="77"/>
              </a:defRPr>
            </a:lvl1pPr>
          </a:lstStyle>
          <a:p>
            <a:r>
              <a:rPr lang="en-US"/>
              <a:t>March 10, 2026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59D7C3-B9FE-8B18-851E-78842E00D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6902" y="6534776"/>
            <a:ext cx="3017520" cy="365125"/>
          </a:xfrm>
        </p:spPr>
        <p:txBody>
          <a:bodyPr/>
          <a:lstStyle>
            <a:lvl1pPr>
              <a:defRPr sz="600" b="0" i="0">
                <a:solidFill>
                  <a:schemeClr val="bg1"/>
                </a:solidFill>
                <a:latin typeface="Spezia Medium" pitchFamily="2" charset="77"/>
              </a:defRPr>
            </a:lvl1pPr>
          </a:lstStyle>
          <a:p>
            <a:fld id="{593D15F1-D1C1-5E47-B450-18E733128F1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B2F266-ED14-78F5-9DE2-77ED9BC1DD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09879" y="6648722"/>
            <a:ext cx="372242" cy="12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7130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416">
          <p15:clr>
            <a:srgbClr val="FBAE40"/>
          </p15:clr>
        </p15:guide>
        <p15:guide id="4" pos="264">
          <p15:clr>
            <a:srgbClr val="FBAE40"/>
          </p15:clr>
        </p15:guide>
        <p15:guide id="5" orient="horz" pos="288">
          <p15:clr>
            <a:srgbClr val="FBAE40"/>
          </p15:clr>
        </p15:guide>
        <p15:guide id="6" orient="horz" pos="408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 No Logo Page number and 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0C6BBD0-7BB8-9060-F4A5-31C491E0BA04}"/>
              </a:ext>
            </a:extLst>
          </p:cNvPr>
          <p:cNvSpPr/>
          <p:nvPr userDrawn="1"/>
        </p:nvSpPr>
        <p:spPr>
          <a:xfrm>
            <a:off x="0" y="6567055"/>
            <a:ext cx="12192000" cy="290946"/>
          </a:xfrm>
          <a:prstGeom prst="rect">
            <a:avLst/>
          </a:prstGeom>
          <a:solidFill>
            <a:srgbClr val="FF71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6CF0F1-8815-0B7A-219E-4DCFBE10BB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7578" y="6533515"/>
            <a:ext cx="2743200" cy="365125"/>
          </a:xfrm>
        </p:spPr>
        <p:txBody>
          <a:bodyPr/>
          <a:lstStyle>
            <a:lvl1pPr>
              <a:defRPr sz="600" b="0" i="0">
                <a:solidFill>
                  <a:schemeClr val="bg1"/>
                </a:solidFill>
                <a:latin typeface="Spezia Medium" pitchFamily="2" charset="77"/>
              </a:defRPr>
            </a:lvl1pPr>
          </a:lstStyle>
          <a:p>
            <a:r>
              <a:rPr lang="en-US"/>
              <a:t>March 10, 2026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59D7C3-B9FE-8B18-851E-78842E00D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6902" y="6534776"/>
            <a:ext cx="3017520" cy="365125"/>
          </a:xfrm>
        </p:spPr>
        <p:txBody>
          <a:bodyPr/>
          <a:lstStyle>
            <a:lvl1pPr>
              <a:defRPr sz="600" b="0" i="0">
                <a:solidFill>
                  <a:schemeClr val="bg1"/>
                </a:solidFill>
                <a:latin typeface="Spezia Medium" pitchFamily="2" charset="77"/>
              </a:defRPr>
            </a:lvl1pPr>
          </a:lstStyle>
          <a:p>
            <a:fld id="{593D15F1-D1C1-5E47-B450-18E733128F1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9968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416">
          <p15:clr>
            <a:srgbClr val="FBAE40"/>
          </p15:clr>
        </p15:guide>
        <p15:guide id="4" pos="264">
          <p15:clr>
            <a:srgbClr val="FBAE40"/>
          </p15:clr>
        </p15:guide>
        <p15:guide id="5" orient="horz" pos="288">
          <p15:clr>
            <a:srgbClr val="FBAE40"/>
          </p15:clr>
        </p15:guide>
        <p15:guide id="6" orient="horz" pos="408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age number and 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0C6BBD0-7BB8-9060-F4A5-31C491E0BA04}"/>
              </a:ext>
            </a:extLst>
          </p:cNvPr>
          <p:cNvSpPr/>
          <p:nvPr userDrawn="1"/>
        </p:nvSpPr>
        <p:spPr>
          <a:xfrm>
            <a:off x="0" y="6567055"/>
            <a:ext cx="12192000" cy="290946"/>
          </a:xfrm>
          <a:prstGeom prst="rect">
            <a:avLst/>
          </a:prstGeom>
          <a:solidFill>
            <a:srgbClr val="FFB7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8DFA51B-2613-B27F-7832-EFC4B2E437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8632" y="402105"/>
            <a:ext cx="7968403" cy="535531"/>
          </a:xfrm>
        </p:spPr>
        <p:txBody>
          <a:bodyPr>
            <a:spAutoFit/>
          </a:bodyPr>
          <a:lstStyle>
            <a:lvl1pPr marL="0" indent="0" algn="l" defTabSz="914400" rtl="0" eaLnBrk="1" latinLnBrk="0" hangingPunct="1">
              <a:buNone/>
              <a:defRPr lang="en-US" sz="3200" b="1" kern="1200" spc="-100" dirty="0">
                <a:solidFill>
                  <a:schemeClr val="tx1"/>
                </a:solidFill>
                <a:latin typeface="Beirut Text SemiBold" pitchFamily="50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Type Slide Title Here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59C7A0DC-FC22-2D8E-94A1-5B4D2A50F5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7578" y="6533515"/>
            <a:ext cx="2743200" cy="365125"/>
          </a:xfrm>
        </p:spPr>
        <p:txBody>
          <a:bodyPr/>
          <a:lstStyle>
            <a:lvl1pPr>
              <a:defRPr sz="600" b="0" i="0">
                <a:solidFill>
                  <a:srgbClr val="3F3F3F"/>
                </a:solidFill>
                <a:latin typeface="Spezia Medium" pitchFamily="2" charset="77"/>
              </a:defRPr>
            </a:lvl1pPr>
          </a:lstStyle>
          <a:p>
            <a:r>
              <a:rPr lang="en-US"/>
              <a:t>March 10, 2026</a:t>
            </a:r>
            <a:endParaRPr lang="en-US" dirty="0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F33E1435-DB16-832B-A614-1755CA43F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6902" y="6534776"/>
            <a:ext cx="3017520" cy="365125"/>
          </a:xfrm>
        </p:spPr>
        <p:txBody>
          <a:bodyPr/>
          <a:lstStyle>
            <a:lvl1pPr>
              <a:defRPr sz="600" b="0" i="0">
                <a:solidFill>
                  <a:srgbClr val="3F3F3F"/>
                </a:solidFill>
                <a:latin typeface="Spezia Medium" pitchFamily="2" charset="77"/>
              </a:defRPr>
            </a:lvl1pPr>
          </a:lstStyle>
          <a:p>
            <a:fld id="{593D15F1-D1C1-5E47-B450-18E733128F1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A47E32F-BA5D-350A-4772-28045B67E4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910426" y="6648722"/>
            <a:ext cx="371148" cy="12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29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416">
          <p15:clr>
            <a:srgbClr val="FBAE40"/>
          </p15:clr>
        </p15:guide>
        <p15:guide id="4" pos="264">
          <p15:clr>
            <a:srgbClr val="FBAE40"/>
          </p15:clr>
        </p15:guide>
        <p15:guide id="5" orient="horz" pos="288">
          <p15:clr>
            <a:srgbClr val="FBAE40"/>
          </p15:clr>
        </p15:guide>
        <p15:guide id="6" orient="horz" pos="408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age number and 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8DFA51B-2613-B27F-7832-EFC4B2E437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8632" y="810535"/>
            <a:ext cx="2497333" cy="978729"/>
          </a:xfr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buNone/>
              <a:defRPr lang="en-US" sz="3200" b="1" kern="1200" spc="-100" dirty="0">
                <a:solidFill>
                  <a:schemeClr val="tx1"/>
                </a:solidFill>
                <a:latin typeface="Beirut Text SemiBold" pitchFamily="50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Type Slide Title Here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C6BBD0-7BB8-9060-F4A5-31C491E0BA04}"/>
              </a:ext>
            </a:extLst>
          </p:cNvPr>
          <p:cNvSpPr/>
          <p:nvPr userDrawn="1"/>
        </p:nvSpPr>
        <p:spPr>
          <a:xfrm>
            <a:off x="0" y="6567055"/>
            <a:ext cx="12192000" cy="290946"/>
          </a:xfrm>
          <a:prstGeom prst="rect">
            <a:avLst/>
          </a:prstGeom>
          <a:solidFill>
            <a:srgbClr val="FFB7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C30318EE-D858-FAEF-DBC8-49EA394A03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7578" y="6533515"/>
            <a:ext cx="2743200" cy="365125"/>
          </a:xfrm>
        </p:spPr>
        <p:txBody>
          <a:bodyPr/>
          <a:lstStyle>
            <a:lvl1pPr>
              <a:defRPr sz="600" b="0" i="0">
                <a:solidFill>
                  <a:srgbClr val="3F3F3F"/>
                </a:solidFill>
                <a:latin typeface="Spezia Medium" pitchFamily="2" charset="77"/>
              </a:defRPr>
            </a:lvl1pPr>
          </a:lstStyle>
          <a:p>
            <a:r>
              <a:rPr lang="en-US"/>
              <a:t>March 10, 2026</a:t>
            </a:r>
            <a:endParaRPr lang="en-US" dirty="0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6A7FAAA1-25BF-F715-917C-2F70EA95E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6902" y="6534776"/>
            <a:ext cx="3017520" cy="365125"/>
          </a:xfrm>
        </p:spPr>
        <p:txBody>
          <a:bodyPr/>
          <a:lstStyle>
            <a:lvl1pPr>
              <a:defRPr sz="600" b="0" i="0">
                <a:solidFill>
                  <a:srgbClr val="3F3F3F"/>
                </a:solidFill>
                <a:latin typeface="Spezia Medium" pitchFamily="2" charset="77"/>
              </a:defRPr>
            </a:lvl1pPr>
          </a:lstStyle>
          <a:p>
            <a:fld id="{593D15F1-D1C1-5E47-B450-18E733128F1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55BF5A2-AC40-A4DC-35AE-31A0EB1860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910426" y="6648722"/>
            <a:ext cx="371148" cy="12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474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416">
          <p15:clr>
            <a:srgbClr val="FBAE40"/>
          </p15:clr>
        </p15:guide>
        <p15:guide id="4" pos="264">
          <p15:clr>
            <a:srgbClr val="FBAE40"/>
          </p15:clr>
        </p15:guide>
        <p15:guide id="5" orient="horz" pos="288">
          <p15:clr>
            <a:srgbClr val="FBAE40"/>
          </p15:clr>
        </p15:guide>
        <p15:guide id="6" orient="horz" pos="408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age number and 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8DFA51B-2613-B27F-7832-EFC4B2E437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9729" y="371802"/>
            <a:ext cx="3733107" cy="286232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1400" b="1" spc="20" dirty="0">
                <a:latin typeface="Spezia" pitchFamily="50" charset="0"/>
              </a:defRPr>
            </a:lvl1pPr>
          </a:lstStyle>
          <a:p>
            <a:pPr marL="0" lvl="0"/>
            <a:r>
              <a:rPr lang="en-US" dirty="0"/>
              <a:t>Type Slide Title Here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C6BBD0-7BB8-9060-F4A5-31C491E0BA04}"/>
              </a:ext>
            </a:extLst>
          </p:cNvPr>
          <p:cNvSpPr/>
          <p:nvPr userDrawn="1"/>
        </p:nvSpPr>
        <p:spPr>
          <a:xfrm>
            <a:off x="0" y="6567055"/>
            <a:ext cx="12192000" cy="290946"/>
          </a:xfrm>
          <a:prstGeom prst="rect">
            <a:avLst/>
          </a:prstGeom>
          <a:solidFill>
            <a:srgbClr val="FFB7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E083E739-A976-432E-3B94-D40FD50776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7578" y="6533515"/>
            <a:ext cx="2743200" cy="365125"/>
          </a:xfrm>
        </p:spPr>
        <p:txBody>
          <a:bodyPr/>
          <a:lstStyle>
            <a:lvl1pPr>
              <a:defRPr sz="600" b="0" i="0">
                <a:solidFill>
                  <a:srgbClr val="3F3F3F"/>
                </a:solidFill>
                <a:latin typeface="Spezia Medium" pitchFamily="2" charset="77"/>
              </a:defRPr>
            </a:lvl1pPr>
          </a:lstStyle>
          <a:p>
            <a:r>
              <a:rPr lang="en-US"/>
              <a:t>March 10, 2026</a:t>
            </a:r>
            <a:endParaRPr lang="en-US" dirty="0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8D104EE3-630E-2ED3-D90F-E069BCB88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6902" y="6534776"/>
            <a:ext cx="3017520" cy="365125"/>
          </a:xfrm>
        </p:spPr>
        <p:txBody>
          <a:bodyPr/>
          <a:lstStyle>
            <a:lvl1pPr>
              <a:defRPr sz="600" b="0" i="0">
                <a:solidFill>
                  <a:srgbClr val="3F3F3F"/>
                </a:solidFill>
                <a:latin typeface="Spezia Medium" pitchFamily="2" charset="77"/>
              </a:defRPr>
            </a:lvl1pPr>
          </a:lstStyle>
          <a:p>
            <a:fld id="{593D15F1-D1C1-5E47-B450-18E733128F1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1B517CF-357B-87D8-70B7-D46F9717E3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910426" y="6648722"/>
            <a:ext cx="371148" cy="12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2149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416">
          <p15:clr>
            <a:srgbClr val="FBAE40"/>
          </p15:clr>
        </p15:guide>
        <p15:guide id="4" pos="264">
          <p15:clr>
            <a:srgbClr val="FBAE40"/>
          </p15:clr>
        </p15:guide>
        <p15:guide id="5" orient="horz" pos="288">
          <p15:clr>
            <a:srgbClr val="FBAE40"/>
          </p15:clr>
        </p15:guide>
        <p15:guide id="6" orient="horz" pos="408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Page number and 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0C6BBD0-7BB8-9060-F4A5-31C491E0BA04}"/>
              </a:ext>
            </a:extLst>
          </p:cNvPr>
          <p:cNvSpPr/>
          <p:nvPr userDrawn="1"/>
        </p:nvSpPr>
        <p:spPr>
          <a:xfrm>
            <a:off x="0" y="6567055"/>
            <a:ext cx="12192000" cy="290946"/>
          </a:xfrm>
          <a:prstGeom prst="rect">
            <a:avLst/>
          </a:prstGeom>
          <a:solidFill>
            <a:srgbClr val="FFB7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E083E739-A976-432E-3B94-D40FD50776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7578" y="6533515"/>
            <a:ext cx="2743200" cy="365125"/>
          </a:xfrm>
        </p:spPr>
        <p:txBody>
          <a:bodyPr/>
          <a:lstStyle>
            <a:lvl1pPr>
              <a:defRPr sz="600" b="0" i="0">
                <a:solidFill>
                  <a:srgbClr val="3F3F3F"/>
                </a:solidFill>
                <a:latin typeface="Spezia Medium" pitchFamily="2" charset="77"/>
              </a:defRPr>
            </a:lvl1pPr>
          </a:lstStyle>
          <a:p>
            <a:r>
              <a:rPr lang="en-US"/>
              <a:t>March 10, 2026</a:t>
            </a:r>
            <a:endParaRPr lang="en-US" dirty="0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8D104EE3-630E-2ED3-D90F-E069BCB88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6902" y="6534776"/>
            <a:ext cx="3017520" cy="365125"/>
          </a:xfrm>
        </p:spPr>
        <p:txBody>
          <a:bodyPr/>
          <a:lstStyle>
            <a:lvl1pPr>
              <a:defRPr sz="600" b="0" i="0">
                <a:solidFill>
                  <a:srgbClr val="3F3F3F"/>
                </a:solidFill>
                <a:latin typeface="Spezia Medium" pitchFamily="2" charset="77"/>
              </a:defRPr>
            </a:lvl1pPr>
          </a:lstStyle>
          <a:p>
            <a:fld id="{593D15F1-D1C1-5E47-B450-18E733128F1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1B517CF-357B-87D8-70B7-D46F9717E3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910426" y="6648722"/>
            <a:ext cx="371148" cy="12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3733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416">
          <p15:clr>
            <a:srgbClr val="FBAE40"/>
          </p15:clr>
        </p15:guide>
        <p15:guide id="4" pos="264">
          <p15:clr>
            <a:srgbClr val="FBAE40"/>
          </p15:clr>
        </p15:guide>
        <p15:guide id="5" orient="horz" pos="288">
          <p15:clr>
            <a:srgbClr val="FBAE40"/>
          </p15:clr>
        </p15:guide>
        <p15:guide id="6" orient="horz" pos="40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9F621-5BA3-B54C-8E25-884DC6AA3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7209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age number and 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0C6BBD0-7BB8-9060-F4A5-31C491E0BA04}"/>
              </a:ext>
            </a:extLst>
          </p:cNvPr>
          <p:cNvSpPr/>
          <p:nvPr userDrawn="1"/>
        </p:nvSpPr>
        <p:spPr>
          <a:xfrm>
            <a:off x="0" y="6567055"/>
            <a:ext cx="12192000" cy="290946"/>
          </a:xfrm>
          <a:prstGeom prst="rect">
            <a:avLst/>
          </a:prstGeom>
          <a:solidFill>
            <a:srgbClr val="0E71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6CF0F1-8815-0B7A-219E-4DCFBE10BB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7578" y="6533515"/>
            <a:ext cx="2743200" cy="365125"/>
          </a:xfrm>
        </p:spPr>
        <p:txBody>
          <a:bodyPr/>
          <a:lstStyle>
            <a:lvl1pPr>
              <a:defRPr sz="600" b="0" i="0">
                <a:solidFill>
                  <a:schemeClr val="bg1"/>
                </a:solidFill>
                <a:latin typeface="Spezia Medium" pitchFamily="2" charset="77"/>
              </a:defRPr>
            </a:lvl1pPr>
          </a:lstStyle>
          <a:p>
            <a:r>
              <a:rPr lang="en-US"/>
              <a:t>March 10, 2026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59D7C3-B9FE-8B18-851E-78842E00D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6902" y="6534776"/>
            <a:ext cx="3017520" cy="365125"/>
          </a:xfrm>
        </p:spPr>
        <p:txBody>
          <a:bodyPr/>
          <a:lstStyle>
            <a:lvl1pPr>
              <a:defRPr sz="600" b="0" i="0">
                <a:solidFill>
                  <a:schemeClr val="bg1"/>
                </a:solidFill>
                <a:latin typeface="Spezia Medium" pitchFamily="2" charset="77"/>
              </a:defRPr>
            </a:lvl1pPr>
          </a:lstStyle>
          <a:p>
            <a:fld id="{593D15F1-D1C1-5E47-B450-18E733128F1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B2F266-ED14-78F5-9DE2-77ED9BC1DD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09879" y="6648722"/>
            <a:ext cx="372242" cy="127083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8DFA51B-2613-B27F-7832-EFC4B2E437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8632" y="402105"/>
            <a:ext cx="7968403" cy="535531"/>
          </a:xfrm>
        </p:spPr>
        <p:txBody>
          <a:bodyPr>
            <a:spAutoFit/>
          </a:bodyPr>
          <a:lstStyle>
            <a:lvl1pPr marL="0" indent="0" algn="l" defTabSz="914400" rtl="0" eaLnBrk="1" latinLnBrk="0" hangingPunct="1">
              <a:buNone/>
              <a:defRPr lang="en-US" sz="3200" b="1" kern="1200" spc="-100" dirty="0">
                <a:solidFill>
                  <a:schemeClr val="tx1"/>
                </a:solidFill>
                <a:latin typeface="Beirut Text SemiBold" pitchFamily="50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Type Slide Title Here</a:t>
            </a:r>
          </a:p>
        </p:txBody>
      </p:sp>
    </p:spTree>
    <p:extLst>
      <p:ext uri="{BB962C8B-B14F-4D97-AF65-F5344CB8AC3E}">
        <p14:creationId xmlns:p14="http://schemas.microsoft.com/office/powerpoint/2010/main" val="38941562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416">
          <p15:clr>
            <a:srgbClr val="FBAE40"/>
          </p15:clr>
        </p15:guide>
        <p15:guide id="4" pos="264">
          <p15:clr>
            <a:srgbClr val="FBAE40"/>
          </p15:clr>
        </p15:guide>
        <p15:guide id="5" orient="horz" pos="288">
          <p15:clr>
            <a:srgbClr val="FBAE40"/>
          </p15:clr>
        </p15:guide>
        <p15:guide id="6" orient="horz" pos="408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age number and 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8DFA51B-2613-B27F-7832-EFC4B2E437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8632" y="810535"/>
            <a:ext cx="2497333" cy="978729"/>
          </a:xfr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buNone/>
              <a:defRPr lang="en-US" sz="3200" b="1" kern="1200" spc="-100" dirty="0">
                <a:solidFill>
                  <a:schemeClr val="tx1"/>
                </a:solidFill>
                <a:latin typeface="Beirut Text SemiBold" pitchFamily="50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Type Slide Title Here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C6BBD0-7BB8-9060-F4A5-31C491E0BA04}"/>
              </a:ext>
            </a:extLst>
          </p:cNvPr>
          <p:cNvSpPr/>
          <p:nvPr userDrawn="1"/>
        </p:nvSpPr>
        <p:spPr>
          <a:xfrm>
            <a:off x="0" y="6567055"/>
            <a:ext cx="12192000" cy="29094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6CF0F1-8815-0B7A-219E-4DCFBE10BB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7578" y="6533515"/>
            <a:ext cx="2743200" cy="365125"/>
          </a:xfrm>
        </p:spPr>
        <p:txBody>
          <a:bodyPr/>
          <a:lstStyle>
            <a:lvl1pPr>
              <a:defRPr sz="600" b="0" i="0">
                <a:solidFill>
                  <a:schemeClr val="bg1"/>
                </a:solidFill>
                <a:latin typeface="Spezia Medium" pitchFamily="2" charset="77"/>
              </a:defRPr>
            </a:lvl1pPr>
          </a:lstStyle>
          <a:p>
            <a:r>
              <a:rPr lang="en-US"/>
              <a:t>March 10, 2026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59D7C3-B9FE-8B18-851E-78842E00D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6902" y="6534776"/>
            <a:ext cx="3017520" cy="365125"/>
          </a:xfrm>
        </p:spPr>
        <p:txBody>
          <a:bodyPr/>
          <a:lstStyle>
            <a:lvl1pPr>
              <a:defRPr sz="600" b="0" i="0">
                <a:solidFill>
                  <a:schemeClr val="bg1"/>
                </a:solidFill>
                <a:latin typeface="Spezia Medium" pitchFamily="2" charset="77"/>
              </a:defRPr>
            </a:lvl1pPr>
          </a:lstStyle>
          <a:p>
            <a:fld id="{593D15F1-D1C1-5E47-B450-18E733128F1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B2F266-ED14-78F5-9DE2-77ED9BC1DD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09879" y="6648722"/>
            <a:ext cx="372242" cy="12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9383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416">
          <p15:clr>
            <a:srgbClr val="FBAE40"/>
          </p15:clr>
        </p15:guide>
        <p15:guide id="4" pos="264">
          <p15:clr>
            <a:srgbClr val="FBAE40"/>
          </p15:clr>
        </p15:guide>
        <p15:guide id="5" orient="horz" pos="288">
          <p15:clr>
            <a:srgbClr val="FBAE40"/>
          </p15:clr>
        </p15:guide>
        <p15:guide id="6" orient="horz" pos="408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age number and 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8DFA51B-2613-B27F-7832-EFC4B2E437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9729" y="371802"/>
            <a:ext cx="3733107" cy="286232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1400" b="1" spc="20" dirty="0">
                <a:latin typeface="Spezia" pitchFamily="50" charset="0"/>
              </a:defRPr>
            </a:lvl1pPr>
          </a:lstStyle>
          <a:p>
            <a:pPr marL="0" lvl="0"/>
            <a:r>
              <a:rPr lang="en-US" dirty="0"/>
              <a:t>Type Slide Title Here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C6BBD0-7BB8-9060-F4A5-31C491E0BA04}"/>
              </a:ext>
            </a:extLst>
          </p:cNvPr>
          <p:cNvSpPr/>
          <p:nvPr userDrawn="1"/>
        </p:nvSpPr>
        <p:spPr>
          <a:xfrm>
            <a:off x="0" y="6567055"/>
            <a:ext cx="12192000" cy="29094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6CF0F1-8815-0B7A-219E-4DCFBE10BB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7578" y="6533515"/>
            <a:ext cx="2743200" cy="365125"/>
          </a:xfrm>
        </p:spPr>
        <p:txBody>
          <a:bodyPr/>
          <a:lstStyle>
            <a:lvl1pPr>
              <a:defRPr sz="600" b="0" i="0">
                <a:solidFill>
                  <a:schemeClr val="bg1"/>
                </a:solidFill>
                <a:latin typeface="Spezia Medium" pitchFamily="2" charset="77"/>
              </a:defRPr>
            </a:lvl1pPr>
          </a:lstStyle>
          <a:p>
            <a:r>
              <a:rPr lang="en-US"/>
              <a:t>March 10, 2026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59D7C3-B9FE-8B18-851E-78842E00D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6902" y="6534776"/>
            <a:ext cx="3017520" cy="365125"/>
          </a:xfrm>
        </p:spPr>
        <p:txBody>
          <a:bodyPr/>
          <a:lstStyle>
            <a:lvl1pPr>
              <a:defRPr sz="600" b="0" i="0">
                <a:solidFill>
                  <a:schemeClr val="bg1"/>
                </a:solidFill>
                <a:latin typeface="Spezia Medium" pitchFamily="2" charset="77"/>
              </a:defRPr>
            </a:lvl1pPr>
          </a:lstStyle>
          <a:p>
            <a:fld id="{593D15F1-D1C1-5E47-B450-18E733128F1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B2F266-ED14-78F5-9DE2-77ED9BC1DD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09879" y="6648722"/>
            <a:ext cx="372242" cy="12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1786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416">
          <p15:clr>
            <a:srgbClr val="FBAE40"/>
          </p15:clr>
        </p15:guide>
        <p15:guide id="4" pos="264">
          <p15:clr>
            <a:srgbClr val="FBAE40"/>
          </p15:clr>
        </p15:guide>
        <p15:guide id="5" orient="horz" pos="288">
          <p15:clr>
            <a:srgbClr val="FBAE40"/>
          </p15:clr>
        </p15:guide>
        <p15:guide id="6" orient="horz" pos="408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Page number and 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0C6BBD0-7BB8-9060-F4A5-31C491E0BA04}"/>
              </a:ext>
            </a:extLst>
          </p:cNvPr>
          <p:cNvSpPr/>
          <p:nvPr userDrawn="1"/>
        </p:nvSpPr>
        <p:spPr>
          <a:xfrm>
            <a:off x="0" y="6567055"/>
            <a:ext cx="12192000" cy="29094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6CF0F1-8815-0B7A-219E-4DCFBE10BB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7578" y="6533515"/>
            <a:ext cx="2743200" cy="365125"/>
          </a:xfrm>
        </p:spPr>
        <p:txBody>
          <a:bodyPr/>
          <a:lstStyle>
            <a:lvl1pPr>
              <a:defRPr sz="600" b="0" i="0">
                <a:solidFill>
                  <a:schemeClr val="bg1"/>
                </a:solidFill>
                <a:latin typeface="Spezia Medium" pitchFamily="2" charset="77"/>
              </a:defRPr>
            </a:lvl1pPr>
          </a:lstStyle>
          <a:p>
            <a:r>
              <a:rPr lang="en-US"/>
              <a:t>March 10, 2026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59D7C3-B9FE-8B18-851E-78842E00D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6902" y="6534776"/>
            <a:ext cx="3017520" cy="365125"/>
          </a:xfrm>
        </p:spPr>
        <p:txBody>
          <a:bodyPr/>
          <a:lstStyle>
            <a:lvl1pPr>
              <a:defRPr sz="600" b="0" i="0">
                <a:solidFill>
                  <a:schemeClr val="bg1"/>
                </a:solidFill>
                <a:latin typeface="Spezia Medium" pitchFamily="2" charset="77"/>
              </a:defRPr>
            </a:lvl1pPr>
          </a:lstStyle>
          <a:p>
            <a:fld id="{593D15F1-D1C1-5E47-B450-18E733128F1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B2F266-ED14-78F5-9DE2-77ED9BC1DD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09879" y="6648722"/>
            <a:ext cx="372242" cy="12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1207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416">
          <p15:clr>
            <a:srgbClr val="FBAE40"/>
          </p15:clr>
        </p15:guide>
        <p15:guide id="4" pos="264">
          <p15:clr>
            <a:srgbClr val="FBAE40"/>
          </p15:clr>
        </p15:guide>
        <p15:guide id="5" orient="horz" pos="288">
          <p15:clr>
            <a:srgbClr val="FBAE40"/>
          </p15:clr>
        </p15:guide>
        <p15:guide id="6" orient="horz" pos="408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age number and 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0C6BBD0-7BB8-9060-F4A5-31C491E0BA04}"/>
              </a:ext>
            </a:extLst>
          </p:cNvPr>
          <p:cNvSpPr/>
          <p:nvPr userDrawn="1"/>
        </p:nvSpPr>
        <p:spPr>
          <a:xfrm>
            <a:off x="0" y="6567055"/>
            <a:ext cx="12192000" cy="29094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8DFA51B-2613-B27F-7832-EFC4B2E437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8632" y="402105"/>
            <a:ext cx="7968403" cy="535531"/>
          </a:xfrm>
        </p:spPr>
        <p:txBody>
          <a:bodyPr>
            <a:spAutoFit/>
          </a:bodyPr>
          <a:lstStyle>
            <a:lvl1pPr marL="0" indent="0" algn="l" defTabSz="914400" rtl="0" eaLnBrk="1" latinLnBrk="0" hangingPunct="1">
              <a:buNone/>
              <a:defRPr lang="en-US" sz="3200" b="1" kern="1200" spc="-100" dirty="0">
                <a:solidFill>
                  <a:schemeClr val="tx1"/>
                </a:solidFill>
                <a:latin typeface="Beirut Text SemiBold" pitchFamily="50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Type Slide Title Here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D8F2D252-6FD5-3AA0-81B5-BC81B96739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7578" y="6533515"/>
            <a:ext cx="2743200" cy="365125"/>
          </a:xfrm>
        </p:spPr>
        <p:txBody>
          <a:bodyPr/>
          <a:lstStyle>
            <a:lvl1pPr>
              <a:defRPr sz="600" b="0" i="0">
                <a:solidFill>
                  <a:srgbClr val="3F3F3F"/>
                </a:solidFill>
                <a:latin typeface="Spezia Medium" pitchFamily="2" charset="77"/>
              </a:defRPr>
            </a:lvl1pPr>
          </a:lstStyle>
          <a:p>
            <a:r>
              <a:rPr lang="en-US"/>
              <a:t>March 10, 2026</a:t>
            </a:r>
            <a:endParaRPr lang="en-US" dirty="0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1AB827EC-2FAB-0F9F-B274-72BB72E9E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6902" y="6534776"/>
            <a:ext cx="3017520" cy="365125"/>
          </a:xfrm>
        </p:spPr>
        <p:txBody>
          <a:bodyPr/>
          <a:lstStyle>
            <a:lvl1pPr>
              <a:defRPr sz="600" b="0" i="0">
                <a:solidFill>
                  <a:srgbClr val="3F3F3F"/>
                </a:solidFill>
                <a:latin typeface="Spezia Medium" pitchFamily="2" charset="77"/>
              </a:defRPr>
            </a:lvl1pPr>
          </a:lstStyle>
          <a:p>
            <a:fld id="{593D15F1-D1C1-5E47-B450-18E733128F1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AF9BA01-0FAC-8FFC-8DAF-478570B936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910426" y="6648722"/>
            <a:ext cx="371148" cy="12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2168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416">
          <p15:clr>
            <a:srgbClr val="FBAE40"/>
          </p15:clr>
        </p15:guide>
        <p15:guide id="4" pos="264">
          <p15:clr>
            <a:srgbClr val="FBAE40"/>
          </p15:clr>
        </p15:guide>
        <p15:guide id="5" orient="horz" pos="288">
          <p15:clr>
            <a:srgbClr val="FBAE40"/>
          </p15:clr>
        </p15:guide>
        <p15:guide id="6" orient="horz" pos="408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age number and 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8DFA51B-2613-B27F-7832-EFC4B2E437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8632" y="810535"/>
            <a:ext cx="2497333" cy="978729"/>
          </a:xfr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buNone/>
              <a:defRPr lang="en-US" sz="3200" b="1" kern="1200" spc="-100" dirty="0">
                <a:solidFill>
                  <a:schemeClr val="tx1"/>
                </a:solidFill>
                <a:latin typeface="Beirut Text SemiBold" pitchFamily="50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Type Slide Title Here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C6BBD0-7BB8-9060-F4A5-31C491E0BA04}"/>
              </a:ext>
            </a:extLst>
          </p:cNvPr>
          <p:cNvSpPr/>
          <p:nvPr userDrawn="1"/>
        </p:nvSpPr>
        <p:spPr>
          <a:xfrm>
            <a:off x="0" y="6567055"/>
            <a:ext cx="12192000" cy="29094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7E75021C-387F-B886-479A-6B7C71870E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7578" y="6533515"/>
            <a:ext cx="2743200" cy="365125"/>
          </a:xfrm>
        </p:spPr>
        <p:txBody>
          <a:bodyPr/>
          <a:lstStyle>
            <a:lvl1pPr>
              <a:defRPr sz="600" b="0" i="0">
                <a:solidFill>
                  <a:srgbClr val="3F3F3F"/>
                </a:solidFill>
                <a:latin typeface="Spezia Medium" pitchFamily="2" charset="77"/>
              </a:defRPr>
            </a:lvl1pPr>
          </a:lstStyle>
          <a:p>
            <a:r>
              <a:rPr lang="en-US"/>
              <a:t>March 10, 2026</a:t>
            </a:r>
            <a:endParaRPr lang="en-US" dirty="0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49A0439C-215B-FD19-8CCA-FED3E733C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6902" y="6534776"/>
            <a:ext cx="3017520" cy="365125"/>
          </a:xfrm>
        </p:spPr>
        <p:txBody>
          <a:bodyPr/>
          <a:lstStyle>
            <a:lvl1pPr>
              <a:defRPr sz="600" b="0" i="0">
                <a:solidFill>
                  <a:srgbClr val="3F3F3F"/>
                </a:solidFill>
                <a:latin typeface="Spezia Medium" pitchFamily="2" charset="77"/>
              </a:defRPr>
            </a:lvl1pPr>
          </a:lstStyle>
          <a:p>
            <a:fld id="{593D15F1-D1C1-5E47-B450-18E733128F1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710187D-404B-3E0F-8CF9-75C6AE0D5B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910426" y="6648722"/>
            <a:ext cx="371148" cy="12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4289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416">
          <p15:clr>
            <a:srgbClr val="FBAE40"/>
          </p15:clr>
        </p15:guide>
        <p15:guide id="4" pos="264">
          <p15:clr>
            <a:srgbClr val="FBAE40"/>
          </p15:clr>
        </p15:guide>
        <p15:guide id="5" orient="horz" pos="288">
          <p15:clr>
            <a:srgbClr val="FBAE40"/>
          </p15:clr>
        </p15:guide>
        <p15:guide id="6" orient="horz" pos="408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age number and 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8DFA51B-2613-B27F-7832-EFC4B2E437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9729" y="371802"/>
            <a:ext cx="3733107" cy="286232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1400" b="1" spc="20" dirty="0">
                <a:latin typeface="Spezia" pitchFamily="50" charset="0"/>
              </a:defRPr>
            </a:lvl1pPr>
          </a:lstStyle>
          <a:p>
            <a:pPr marL="0" lvl="0"/>
            <a:r>
              <a:rPr lang="en-US" dirty="0"/>
              <a:t>Type Slide Title Here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C6BBD0-7BB8-9060-F4A5-31C491E0BA04}"/>
              </a:ext>
            </a:extLst>
          </p:cNvPr>
          <p:cNvSpPr/>
          <p:nvPr userDrawn="1"/>
        </p:nvSpPr>
        <p:spPr>
          <a:xfrm>
            <a:off x="0" y="6567055"/>
            <a:ext cx="12192000" cy="29094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EEF5047-30F8-F182-49BD-0F4C3503CE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7578" y="6533515"/>
            <a:ext cx="2743200" cy="365125"/>
          </a:xfrm>
        </p:spPr>
        <p:txBody>
          <a:bodyPr/>
          <a:lstStyle>
            <a:lvl1pPr>
              <a:defRPr sz="600" b="0" i="0">
                <a:solidFill>
                  <a:srgbClr val="3F3F3F"/>
                </a:solidFill>
                <a:latin typeface="Spezia Medium" pitchFamily="2" charset="77"/>
              </a:defRPr>
            </a:lvl1pPr>
          </a:lstStyle>
          <a:p>
            <a:r>
              <a:rPr lang="en-US"/>
              <a:t>March 10, 2026</a:t>
            </a:r>
            <a:endParaRPr lang="en-US" dirty="0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75BC4190-5E8D-8873-865B-16C7D4249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6902" y="6534776"/>
            <a:ext cx="3017520" cy="365125"/>
          </a:xfrm>
        </p:spPr>
        <p:txBody>
          <a:bodyPr/>
          <a:lstStyle>
            <a:lvl1pPr>
              <a:defRPr sz="600" b="0" i="0">
                <a:solidFill>
                  <a:srgbClr val="3F3F3F"/>
                </a:solidFill>
                <a:latin typeface="Spezia Medium" pitchFamily="2" charset="77"/>
              </a:defRPr>
            </a:lvl1pPr>
          </a:lstStyle>
          <a:p>
            <a:fld id="{593D15F1-D1C1-5E47-B450-18E733128F1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0CB0022-B430-0FE0-B122-C200430730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910426" y="6648722"/>
            <a:ext cx="371148" cy="12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0318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416">
          <p15:clr>
            <a:srgbClr val="FBAE40"/>
          </p15:clr>
        </p15:guide>
        <p15:guide id="4" pos="264">
          <p15:clr>
            <a:srgbClr val="FBAE40"/>
          </p15:clr>
        </p15:guide>
        <p15:guide id="5" orient="horz" pos="288">
          <p15:clr>
            <a:srgbClr val="FBAE40"/>
          </p15:clr>
        </p15:guide>
        <p15:guide id="6" orient="horz" pos="408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Page number and 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0C6BBD0-7BB8-9060-F4A5-31C491E0BA04}"/>
              </a:ext>
            </a:extLst>
          </p:cNvPr>
          <p:cNvSpPr/>
          <p:nvPr userDrawn="1"/>
        </p:nvSpPr>
        <p:spPr>
          <a:xfrm>
            <a:off x="0" y="6567055"/>
            <a:ext cx="12192000" cy="29094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EEF5047-30F8-F182-49BD-0F4C3503CE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7578" y="6533515"/>
            <a:ext cx="2743200" cy="365125"/>
          </a:xfrm>
        </p:spPr>
        <p:txBody>
          <a:bodyPr/>
          <a:lstStyle>
            <a:lvl1pPr>
              <a:defRPr sz="600" b="0" i="0">
                <a:solidFill>
                  <a:srgbClr val="3F3F3F"/>
                </a:solidFill>
                <a:latin typeface="Spezia Medium" pitchFamily="2" charset="77"/>
              </a:defRPr>
            </a:lvl1pPr>
          </a:lstStyle>
          <a:p>
            <a:r>
              <a:rPr lang="en-US"/>
              <a:t>March 10, 2026</a:t>
            </a:r>
            <a:endParaRPr lang="en-US" dirty="0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75BC4190-5E8D-8873-865B-16C7D4249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6902" y="6534776"/>
            <a:ext cx="3017520" cy="365125"/>
          </a:xfrm>
        </p:spPr>
        <p:txBody>
          <a:bodyPr/>
          <a:lstStyle>
            <a:lvl1pPr>
              <a:defRPr sz="600" b="0" i="0">
                <a:solidFill>
                  <a:srgbClr val="3F3F3F"/>
                </a:solidFill>
                <a:latin typeface="Spezia Medium" pitchFamily="2" charset="77"/>
              </a:defRPr>
            </a:lvl1pPr>
          </a:lstStyle>
          <a:p>
            <a:fld id="{593D15F1-D1C1-5E47-B450-18E733128F1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0CB0022-B430-0FE0-B122-C200430730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910426" y="6648722"/>
            <a:ext cx="371148" cy="12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3272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416">
          <p15:clr>
            <a:srgbClr val="FBAE40"/>
          </p15:clr>
        </p15:guide>
        <p15:guide id="4" pos="264">
          <p15:clr>
            <a:srgbClr val="FBAE40"/>
          </p15:clr>
        </p15:guide>
        <p15:guide id="5" orient="horz" pos="288">
          <p15:clr>
            <a:srgbClr val="FBAE40"/>
          </p15:clr>
        </p15:guide>
        <p15:guide id="6" orient="horz" pos="408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age number and 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0C6BBD0-7BB8-9060-F4A5-31C491E0BA04}"/>
              </a:ext>
            </a:extLst>
          </p:cNvPr>
          <p:cNvSpPr/>
          <p:nvPr userDrawn="1"/>
        </p:nvSpPr>
        <p:spPr>
          <a:xfrm>
            <a:off x="0" y="6567055"/>
            <a:ext cx="12192000" cy="2909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6CF0F1-8815-0B7A-219E-4DCFBE10BB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7578" y="6533515"/>
            <a:ext cx="2743200" cy="365125"/>
          </a:xfrm>
        </p:spPr>
        <p:txBody>
          <a:bodyPr/>
          <a:lstStyle>
            <a:lvl1pPr>
              <a:defRPr sz="600" b="0" i="0">
                <a:solidFill>
                  <a:schemeClr val="bg1"/>
                </a:solidFill>
                <a:latin typeface="Spezia Medium" pitchFamily="2" charset="77"/>
              </a:defRPr>
            </a:lvl1pPr>
          </a:lstStyle>
          <a:p>
            <a:r>
              <a:rPr lang="en-US"/>
              <a:t>March 10, 2026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59D7C3-B9FE-8B18-851E-78842E00D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6902" y="6534776"/>
            <a:ext cx="3017520" cy="365125"/>
          </a:xfrm>
        </p:spPr>
        <p:txBody>
          <a:bodyPr/>
          <a:lstStyle>
            <a:lvl1pPr>
              <a:defRPr sz="600" b="0" i="0">
                <a:solidFill>
                  <a:schemeClr val="bg1"/>
                </a:solidFill>
                <a:latin typeface="Spezia Medium" pitchFamily="2" charset="77"/>
              </a:defRPr>
            </a:lvl1pPr>
          </a:lstStyle>
          <a:p>
            <a:fld id="{593D15F1-D1C1-5E47-B450-18E733128F1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B2F266-ED14-78F5-9DE2-77ED9BC1DD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09879" y="6648722"/>
            <a:ext cx="372242" cy="127083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8DFA51B-2613-B27F-7832-EFC4B2E437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8632" y="402105"/>
            <a:ext cx="7968403" cy="535531"/>
          </a:xfrm>
        </p:spPr>
        <p:txBody>
          <a:bodyPr>
            <a:spAutoFit/>
          </a:bodyPr>
          <a:lstStyle>
            <a:lvl1pPr marL="0" indent="0" algn="l" defTabSz="914400" rtl="0" eaLnBrk="1" latinLnBrk="0" hangingPunct="1">
              <a:buNone/>
              <a:defRPr lang="en-US" sz="3200" b="1" kern="1200" spc="-100" dirty="0">
                <a:solidFill>
                  <a:schemeClr val="tx1"/>
                </a:solidFill>
                <a:latin typeface="Beirut Text SemiBold" pitchFamily="50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Type Slide Title Here</a:t>
            </a:r>
          </a:p>
        </p:txBody>
      </p:sp>
    </p:spTree>
    <p:extLst>
      <p:ext uri="{BB962C8B-B14F-4D97-AF65-F5344CB8AC3E}">
        <p14:creationId xmlns:p14="http://schemas.microsoft.com/office/powerpoint/2010/main" val="12437488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416">
          <p15:clr>
            <a:srgbClr val="FBAE40"/>
          </p15:clr>
        </p15:guide>
        <p15:guide id="4" pos="264">
          <p15:clr>
            <a:srgbClr val="FBAE40"/>
          </p15:clr>
        </p15:guide>
        <p15:guide id="5" orient="horz" pos="288">
          <p15:clr>
            <a:srgbClr val="FBAE40"/>
          </p15:clr>
        </p15:guide>
        <p15:guide id="6" orient="horz" pos="408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age number and 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8DFA51B-2613-B27F-7832-EFC4B2E437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8632" y="810535"/>
            <a:ext cx="2497333" cy="978729"/>
          </a:xfr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buNone/>
              <a:defRPr lang="en-US" sz="3200" b="1" kern="1200" spc="-100" dirty="0">
                <a:solidFill>
                  <a:schemeClr val="tx1"/>
                </a:solidFill>
                <a:latin typeface="Beirut Text SemiBold" pitchFamily="50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Type Slide Title Here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C6BBD0-7BB8-9060-F4A5-31C491E0BA04}"/>
              </a:ext>
            </a:extLst>
          </p:cNvPr>
          <p:cNvSpPr/>
          <p:nvPr userDrawn="1"/>
        </p:nvSpPr>
        <p:spPr>
          <a:xfrm>
            <a:off x="0" y="6567055"/>
            <a:ext cx="12192000" cy="290946"/>
          </a:xfrm>
          <a:prstGeom prst="rect">
            <a:avLst/>
          </a:prstGeom>
          <a:solidFill>
            <a:srgbClr val="005F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6CF0F1-8815-0B7A-219E-4DCFBE10BB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7578" y="6533515"/>
            <a:ext cx="2743200" cy="365125"/>
          </a:xfrm>
        </p:spPr>
        <p:txBody>
          <a:bodyPr/>
          <a:lstStyle>
            <a:lvl1pPr>
              <a:defRPr sz="600" b="0" i="0">
                <a:solidFill>
                  <a:schemeClr val="bg1"/>
                </a:solidFill>
                <a:latin typeface="Spezia Medium" pitchFamily="2" charset="77"/>
              </a:defRPr>
            </a:lvl1pPr>
          </a:lstStyle>
          <a:p>
            <a:r>
              <a:rPr lang="en-US"/>
              <a:t>March 10, 2026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59D7C3-B9FE-8B18-851E-78842E00D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6902" y="6534776"/>
            <a:ext cx="3017520" cy="365125"/>
          </a:xfrm>
        </p:spPr>
        <p:txBody>
          <a:bodyPr/>
          <a:lstStyle>
            <a:lvl1pPr>
              <a:defRPr sz="600" b="0" i="0">
                <a:solidFill>
                  <a:schemeClr val="bg1"/>
                </a:solidFill>
                <a:latin typeface="Spezia Medium" pitchFamily="2" charset="77"/>
              </a:defRPr>
            </a:lvl1pPr>
          </a:lstStyle>
          <a:p>
            <a:fld id="{593D15F1-D1C1-5E47-B450-18E733128F1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B2F266-ED14-78F5-9DE2-77ED9BC1DD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09879" y="6648722"/>
            <a:ext cx="372242" cy="12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0780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416">
          <p15:clr>
            <a:srgbClr val="FBAE40"/>
          </p15:clr>
        </p15:guide>
        <p15:guide id="4" pos="264">
          <p15:clr>
            <a:srgbClr val="FBAE40"/>
          </p15:clr>
        </p15:guide>
        <p15:guide id="5" orient="horz" pos="288">
          <p15:clr>
            <a:srgbClr val="FBAE40"/>
          </p15:clr>
        </p15:guide>
        <p15:guide id="6" orient="horz" pos="40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9F621-5BA3-B54C-8E25-884DC6AA3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2733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age number and 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8DFA51B-2613-B27F-7832-EFC4B2E437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9729" y="371802"/>
            <a:ext cx="3733107" cy="286232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1400" b="1" spc="20" dirty="0">
                <a:latin typeface="Spezia" pitchFamily="50" charset="0"/>
              </a:defRPr>
            </a:lvl1pPr>
          </a:lstStyle>
          <a:p>
            <a:pPr marL="0" lvl="0"/>
            <a:r>
              <a:rPr lang="en-US" dirty="0"/>
              <a:t>Type Slide Title Here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C6BBD0-7BB8-9060-F4A5-31C491E0BA04}"/>
              </a:ext>
            </a:extLst>
          </p:cNvPr>
          <p:cNvSpPr/>
          <p:nvPr userDrawn="1"/>
        </p:nvSpPr>
        <p:spPr>
          <a:xfrm>
            <a:off x="0" y="6567055"/>
            <a:ext cx="12192000" cy="290946"/>
          </a:xfrm>
          <a:prstGeom prst="rect">
            <a:avLst/>
          </a:prstGeom>
          <a:solidFill>
            <a:srgbClr val="005F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6CF0F1-8815-0B7A-219E-4DCFBE10BB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7578" y="6533515"/>
            <a:ext cx="2743200" cy="365125"/>
          </a:xfrm>
        </p:spPr>
        <p:txBody>
          <a:bodyPr/>
          <a:lstStyle>
            <a:lvl1pPr>
              <a:defRPr sz="600" b="0" i="0">
                <a:solidFill>
                  <a:schemeClr val="bg1"/>
                </a:solidFill>
                <a:latin typeface="Spezia Medium" pitchFamily="2" charset="77"/>
              </a:defRPr>
            </a:lvl1pPr>
          </a:lstStyle>
          <a:p>
            <a:r>
              <a:rPr lang="en-US"/>
              <a:t>March 10, 2026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59D7C3-B9FE-8B18-851E-78842E00D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6902" y="6534776"/>
            <a:ext cx="3017520" cy="365125"/>
          </a:xfrm>
        </p:spPr>
        <p:txBody>
          <a:bodyPr/>
          <a:lstStyle>
            <a:lvl1pPr>
              <a:defRPr sz="600" b="0" i="0">
                <a:solidFill>
                  <a:schemeClr val="bg1"/>
                </a:solidFill>
                <a:latin typeface="Spezia Medium" pitchFamily="2" charset="77"/>
              </a:defRPr>
            </a:lvl1pPr>
          </a:lstStyle>
          <a:p>
            <a:fld id="{593D15F1-D1C1-5E47-B450-18E733128F1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B2F266-ED14-78F5-9DE2-77ED9BC1DD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09879" y="6648722"/>
            <a:ext cx="372242" cy="12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5435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416">
          <p15:clr>
            <a:srgbClr val="FBAE40"/>
          </p15:clr>
        </p15:guide>
        <p15:guide id="4" pos="264">
          <p15:clr>
            <a:srgbClr val="FBAE40"/>
          </p15:clr>
        </p15:guide>
        <p15:guide id="5" orient="horz" pos="288">
          <p15:clr>
            <a:srgbClr val="FBAE40"/>
          </p15:clr>
        </p15:guide>
        <p15:guide id="6" orient="horz" pos="408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Page number and 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0C6BBD0-7BB8-9060-F4A5-31C491E0BA04}"/>
              </a:ext>
            </a:extLst>
          </p:cNvPr>
          <p:cNvSpPr/>
          <p:nvPr userDrawn="1"/>
        </p:nvSpPr>
        <p:spPr>
          <a:xfrm>
            <a:off x="0" y="6567055"/>
            <a:ext cx="12192000" cy="290946"/>
          </a:xfrm>
          <a:prstGeom prst="rect">
            <a:avLst/>
          </a:prstGeom>
          <a:solidFill>
            <a:srgbClr val="005F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6CF0F1-8815-0B7A-219E-4DCFBE10BB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7578" y="6533515"/>
            <a:ext cx="2743200" cy="365125"/>
          </a:xfrm>
        </p:spPr>
        <p:txBody>
          <a:bodyPr/>
          <a:lstStyle>
            <a:lvl1pPr>
              <a:defRPr sz="600" b="0" i="0">
                <a:solidFill>
                  <a:schemeClr val="bg1"/>
                </a:solidFill>
                <a:latin typeface="Spezia Medium" pitchFamily="2" charset="77"/>
              </a:defRPr>
            </a:lvl1pPr>
          </a:lstStyle>
          <a:p>
            <a:r>
              <a:rPr lang="en-US"/>
              <a:t>March 10, 2026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59D7C3-B9FE-8B18-851E-78842E00D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6902" y="6534776"/>
            <a:ext cx="3017520" cy="365125"/>
          </a:xfrm>
        </p:spPr>
        <p:txBody>
          <a:bodyPr/>
          <a:lstStyle>
            <a:lvl1pPr>
              <a:defRPr sz="600" b="0" i="0">
                <a:solidFill>
                  <a:schemeClr val="bg1"/>
                </a:solidFill>
                <a:latin typeface="Spezia Medium" pitchFamily="2" charset="77"/>
              </a:defRPr>
            </a:lvl1pPr>
          </a:lstStyle>
          <a:p>
            <a:fld id="{593D15F1-D1C1-5E47-B450-18E733128F1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B2F266-ED14-78F5-9DE2-77ED9BC1DD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09879" y="6648722"/>
            <a:ext cx="372242" cy="12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1131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416">
          <p15:clr>
            <a:srgbClr val="FBAE40"/>
          </p15:clr>
        </p15:guide>
        <p15:guide id="4" pos="264">
          <p15:clr>
            <a:srgbClr val="FBAE40"/>
          </p15:clr>
        </p15:guide>
        <p15:guide id="5" orient="horz" pos="288">
          <p15:clr>
            <a:srgbClr val="FBAE40"/>
          </p15:clr>
        </p15:guide>
        <p15:guide id="6" orient="horz" pos="408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Page number and 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0C6BBD0-7BB8-9060-F4A5-31C491E0BA04}"/>
              </a:ext>
            </a:extLst>
          </p:cNvPr>
          <p:cNvSpPr/>
          <p:nvPr userDrawn="1"/>
        </p:nvSpPr>
        <p:spPr>
          <a:xfrm>
            <a:off x="0" y="6567055"/>
            <a:ext cx="12192000" cy="290946"/>
          </a:xfrm>
          <a:prstGeom prst="rect">
            <a:avLst/>
          </a:prstGeom>
          <a:solidFill>
            <a:srgbClr val="A6D7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8DFA51B-2613-B27F-7832-EFC4B2E437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8632" y="402105"/>
            <a:ext cx="7968403" cy="535531"/>
          </a:xfrm>
        </p:spPr>
        <p:txBody>
          <a:bodyPr>
            <a:spAutoFit/>
          </a:bodyPr>
          <a:lstStyle>
            <a:lvl1pPr marL="0" indent="0" algn="l" defTabSz="914400" rtl="0" eaLnBrk="1" latinLnBrk="0" hangingPunct="1">
              <a:buNone/>
              <a:defRPr lang="en-US" sz="3200" b="1" kern="1200" spc="-100" dirty="0">
                <a:solidFill>
                  <a:schemeClr val="tx1"/>
                </a:solidFill>
                <a:latin typeface="Beirut Text SemiBold" pitchFamily="50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Type Slide Title Here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E82F2A85-436C-4474-E9C5-3938459E5D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7578" y="6533515"/>
            <a:ext cx="2743200" cy="365125"/>
          </a:xfrm>
        </p:spPr>
        <p:txBody>
          <a:bodyPr/>
          <a:lstStyle>
            <a:lvl1pPr>
              <a:defRPr sz="600" b="0" i="0">
                <a:solidFill>
                  <a:srgbClr val="3F3F3F"/>
                </a:solidFill>
                <a:latin typeface="Spezia Medium" pitchFamily="2" charset="77"/>
              </a:defRPr>
            </a:lvl1pPr>
          </a:lstStyle>
          <a:p>
            <a:r>
              <a:rPr lang="en-US"/>
              <a:t>March 10, 2026</a:t>
            </a:r>
            <a:endParaRPr lang="en-US" dirty="0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AED92716-CC09-7329-3B10-1A3311EC1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6902" y="6534776"/>
            <a:ext cx="3017520" cy="365125"/>
          </a:xfrm>
        </p:spPr>
        <p:txBody>
          <a:bodyPr/>
          <a:lstStyle>
            <a:lvl1pPr>
              <a:defRPr sz="600" b="0" i="0">
                <a:solidFill>
                  <a:srgbClr val="3F3F3F"/>
                </a:solidFill>
                <a:latin typeface="Spezia Medium" pitchFamily="2" charset="77"/>
              </a:defRPr>
            </a:lvl1pPr>
          </a:lstStyle>
          <a:p>
            <a:fld id="{593D15F1-D1C1-5E47-B450-18E733128F1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4E6A283-DAD3-9E97-471C-CB4D02D2F8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910426" y="6648722"/>
            <a:ext cx="371148" cy="12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449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416">
          <p15:clr>
            <a:srgbClr val="FBAE40"/>
          </p15:clr>
        </p15:guide>
        <p15:guide id="4" pos="264">
          <p15:clr>
            <a:srgbClr val="FBAE40"/>
          </p15:clr>
        </p15:guide>
        <p15:guide id="5" orient="horz" pos="288">
          <p15:clr>
            <a:srgbClr val="FBAE40"/>
          </p15:clr>
        </p15:guide>
        <p15:guide id="6" orient="horz" pos="408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Page number and 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8DFA51B-2613-B27F-7832-EFC4B2E437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8632" y="810535"/>
            <a:ext cx="2497333" cy="978729"/>
          </a:xfr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buNone/>
              <a:defRPr lang="en-US" sz="3200" b="1" kern="1200" spc="-100" dirty="0">
                <a:solidFill>
                  <a:schemeClr val="tx1"/>
                </a:solidFill>
                <a:latin typeface="Beirut Text SemiBold" pitchFamily="50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Type Slide Title Here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C6BBD0-7BB8-9060-F4A5-31C491E0BA04}"/>
              </a:ext>
            </a:extLst>
          </p:cNvPr>
          <p:cNvSpPr/>
          <p:nvPr userDrawn="1"/>
        </p:nvSpPr>
        <p:spPr>
          <a:xfrm>
            <a:off x="0" y="6567055"/>
            <a:ext cx="12192000" cy="290946"/>
          </a:xfrm>
          <a:prstGeom prst="rect">
            <a:avLst/>
          </a:prstGeom>
          <a:solidFill>
            <a:srgbClr val="A6D7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09260250-8EEB-8F53-FC7E-1EBBFF2197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7578" y="6533515"/>
            <a:ext cx="2743200" cy="365125"/>
          </a:xfrm>
        </p:spPr>
        <p:txBody>
          <a:bodyPr/>
          <a:lstStyle>
            <a:lvl1pPr>
              <a:defRPr sz="600" b="0" i="0">
                <a:solidFill>
                  <a:srgbClr val="3F3F3F"/>
                </a:solidFill>
                <a:latin typeface="Spezia Medium" pitchFamily="2" charset="77"/>
              </a:defRPr>
            </a:lvl1pPr>
          </a:lstStyle>
          <a:p>
            <a:r>
              <a:rPr lang="en-US"/>
              <a:t>March 10, 2026</a:t>
            </a:r>
            <a:endParaRPr lang="en-US" dirty="0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4BF48C93-A4C0-0504-44C1-F4522B093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6902" y="6534776"/>
            <a:ext cx="3017520" cy="365125"/>
          </a:xfrm>
        </p:spPr>
        <p:txBody>
          <a:bodyPr/>
          <a:lstStyle>
            <a:lvl1pPr>
              <a:defRPr sz="600" b="0" i="0">
                <a:solidFill>
                  <a:srgbClr val="3F3F3F"/>
                </a:solidFill>
                <a:latin typeface="Spezia Medium" pitchFamily="2" charset="77"/>
              </a:defRPr>
            </a:lvl1pPr>
          </a:lstStyle>
          <a:p>
            <a:fld id="{593D15F1-D1C1-5E47-B450-18E733128F1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E14E942-4E90-A88A-4DD2-248D3FB03F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910426" y="6648722"/>
            <a:ext cx="371148" cy="12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8077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416">
          <p15:clr>
            <a:srgbClr val="FBAE40"/>
          </p15:clr>
        </p15:guide>
        <p15:guide id="4" pos="264">
          <p15:clr>
            <a:srgbClr val="FBAE40"/>
          </p15:clr>
        </p15:guide>
        <p15:guide id="5" orient="horz" pos="288">
          <p15:clr>
            <a:srgbClr val="FBAE40"/>
          </p15:clr>
        </p15:guide>
        <p15:guide id="6" orient="horz" pos="408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Page number and 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8DFA51B-2613-B27F-7832-EFC4B2E437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9729" y="371802"/>
            <a:ext cx="3733107" cy="286232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1400" b="1" spc="20" dirty="0">
                <a:latin typeface="Spezia" pitchFamily="50" charset="0"/>
              </a:defRPr>
            </a:lvl1pPr>
          </a:lstStyle>
          <a:p>
            <a:pPr marL="0" lvl="0"/>
            <a:r>
              <a:rPr lang="en-US" dirty="0"/>
              <a:t>Type Slide Title Here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C6BBD0-7BB8-9060-F4A5-31C491E0BA04}"/>
              </a:ext>
            </a:extLst>
          </p:cNvPr>
          <p:cNvSpPr/>
          <p:nvPr userDrawn="1"/>
        </p:nvSpPr>
        <p:spPr>
          <a:xfrm>
            <a:off x="0" y="6567055"/>
            <a:ext cx="12192000" cy="290946"/>
          </a:xfrm>
          <a:prstGeom prst="rect">
            <a:avLst/>
          </a:prstGeom>
          <a:solidFill>
            <a:srgbClr val="A6D7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337F92DD-7FC2-4C70-3E0F-5B7D4FB56F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7578" y="6533515"/>
            <a:ext cx="2743200" cy="365125"/>
          </a:xfrm>
        </p:spPr>
        <p:txBody>
          <a:bodyPr/>
          <a:lstStyle>
            <a:lvl1pPr>
              <a:defRPr sz="600" b="0" i="0">
                <a:solidFill>
                  <a:srgbClr val="3F3F3F"/>
                </a:solidFill>
                <a:latin typeface="Spezia Medium" pitchFamily="2" charset="77"/>
              </a:defRPr>
            </a:lvl1pPr>
          </a:lstStyle>
          <a:p>
            <a:r>
              <a:rPr lang="en-US"/>
              <a:t>March 10, 2026</a:t>
            </a:r>
            <a:endParaRPr lang="en-US" dirty="0"/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F7665668-9F45-F78C-DDA8-6704FC6D6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6902" y="6534776"/>
            <a:ext cx="3017520" cy="365125"/>
          </a:xfrm>
        </p:spPr>
        <p:txBody>
          <a:bodyPr/>
          <a:lstStyle>
            <a:lvl1pPr>
              <a:defRPr sz="600" b="0" i="0">
                <a:solidFill>
                  <a:srgbClr val="3F3F3F"/>
                </a:solidFill>
                <a:latin typeface="Spezia Medium" pitchFamily="2" charset="77"/>
              </a:defRPr>
            </a:lvl1pPr>
          </a:lstStyle>
          <a:p>
            <a:fld id="{593D15F1-D1C1-5E47-B450-18E733128F1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BF779A-7E49-0862-8F3C-F923BF0B92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910426" y="6648722"/>
            <a:ext cx="371148" cy="12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886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416">
          <p15:clr>
            <a:srgbClr val="FBAE40"/>
          </p15:clr>
        </p15:guide>
        <p15:guide id="4" pos="264">
          <p15:clr>
            <a:srgbClr val="FBAE40"/>
          </p15:clr>
        </p15:guide>
        <p15:guide id="5" orient="horz" pos="288">
          <p15:clr>
            <a:srgbClr val="FBAE40"/>
          </p15:clr>
        </p15:guide>
        <p15:guide id="6" orient="horz" pos="408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Page number and 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0C6BBD0-7BB8-9060-F4A5-31C491E0BA04}"/>
              </a:ext>
            </a:extLst>
          </p:cNvPr>
          <p:cNvSpPr/>
          <p:nvPr userDrawn="1"/>
        </p:nvSpPr>
        <p:spPr>
          <a:xfrm>
            <a:off x="0" y="6567055"/>
            <a:ext cx="12192000" cy="290946"/>
          </a:xfrm>
          <a:prstGeom prst="rect">
            <a:avLst/>
          </a:prstGeom>
          <a:solidFill>
            <a:srgbClr val="A6D7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337F92DD-7FC2-4C70-3E0F-5B7D4FB56F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7578" y="6533515"/>
            <a:ext cx="2743200" cy="365125"/>
          </a:xfrm>
        </p:spPr>
        <p:txBody>
          <a:bodyPr/>
          <a:lstStyle>
            <a:lvl1pPr>
              <a:defRPr sz="600" b="0" i="0">
                <a:solidFill>
                  <a:srgbClr val="3F3F3F"/>
                </a:solidFill>
                <a:latin typeface="Spezia Medium" pitchFamily="2" charset="77"/>
              </a:defRPr>
            </a:lvl1pPr>
          </a:lstStyle>
          <a:p>
            <a:r>
              <a:rPr lang="en-US"/>
              <a:t>March 10, 2026</a:t>
            </a:r>
            <a:endParaRPr lang="en-US" dirty="0"/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F7665668-9F45-F78C-DDA8-6704FC6D6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6902" y="6534776"/>
            <a:ext cx="3017520" cy="365125"/>
          </a:xfrm>
        </p:spPr>
        <p:txBody>
          <a:bodyPr/>
          <a:lstStyle>
            <a:lvl1pPr>
              <a:defRPr sz="600" b="0" i="0">
                <a:solidFill>
                  <a:srgbClr val="3F3F3F"/>
                </a:solidFill>
                <a:latin typeface="Spezia Medium" pitchFamily="2" charset="77"/>
              </a:defRPr>
            </a:lvl1pPr>
          </a:lstStyle>
          <a:p>
            <a:fld id="{593D15F1-D1C1-5E47-B450-18E733128F1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BF779A-7E49-0862-8F3C-F923BF0B92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910426" y="6648722"/>
            <a:ext cx="371148" cy="12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1506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416">
          <p15:clr>
            <a:srgbClr val="FBAE40"/>
          </p15:clr>
        </p15:guide>
        <p15:guide id="4" pos="264">
          <p15:clr>
            <a:srgbClr val="FBAE40"/>
          </p15:clr>
        </p15:guide>
        <p15:guide id="5" orient="horz" pos="288">
          <p15:clr>
            <a:srgbClr val="FBAE40"/>
          </p15:clr>
        </p15:guide>
        <p15:guide id="6" orient="horz" pos="408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age number and 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0C6BBD0-7BB8-9060-F4A5-31C491E0BA04}"/>
              </a:ext>
            </a:extLst>
          </p:cNvPr>
          <p:cNvSpPr/>
          <p:nvPr userDrawn="1"/>
        </p:nvSpPr>
        <p:spPr>
          <a:xfrm>
            <a:off x="0" y="6567055"/>
            <a:ext cx="12192000" cy="290946"/>
          </a:xfrm>
          <a:prstGeom prst="rect">
            <a:avLst/>
          </a:prstGeom>
          <a:solidFill>
            <a:srgbClr val="DD9E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6CF0F1-8815-0B7A-219E-4DCFBE10BB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7578" y="6533515"/>
            <a:ext cx="2743200" cy="365125"/>
          </a:xfrm>
        </p:spPr>
        <p:txBody>
          <a:bodyPr/>
          <a:lstStyle>
            <a:lvl1pPr>
              <a:defRPr sz="600" b="0" i="0">
                <a:solidFill>
                  <a:schemeClr val="bg1"/>
                </a:solidFill>
                <a:latin typeface="Spezia Medium" pitchFamily="2" charset="77"/>
              </a:defRPr>
            </a:lvl1pPr>
          </a:lstStyle>
          <a:p>
            <a:r>
              <a:rPr lang="en-US"/>
              <a:t>March 10, 2026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59D7C3-B9FE-8B18-851E-78842E00D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6902" y="6534776"/>
            <a:ext cx="3017520" cy="365125"/>
          </a:xfrm>
        </p:spPr>
        <p:txBody>
          <a:bodyPr/>
          <a:lstStyle>
            <a:lvl1pPr>
              <a:defRPr sz="600" b="0" i="0">
                <a:solidFill>
                  <a:schemeClr val="bg1"/>
                </a:solidFill>
                <a:latin typeface="Spezia Medium" pitchFamily="2" charset="77"/>
              </a:defRPr>
            </a:lvl1pPr>
          </a:lstStyle>
          <a:p>
            <a:fld id="{593D15F1-D1C1-5E47-B450-18E733128F1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B2F266-ED14-78F5-9DE2-77ED9BC1DD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09879" y="6648722"/>
            <a:ext cx="372242" cy="127083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8DFA51B-2613-B27F-7832-EFC4B2E437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8632" y="402105"/>
            <a:ext cx="7968403" cy="535531"/>
          </a:xfrm>
        </p:spPr>
        <p:txBody>
          <a:bodyPr>
            <a:spAutoFit/>
          </a:bodyPr>
          <a:lstStyle>
            <a:lvl1pPr marL="0" indent="0" algn="l" defTabSz="914400" rtl="0" eaLnBrk="1" latinLnBrk="0" hangingPunct="1">
              <a:buNone/>
              <a:defRPr lang="en-US" sz="3200" b="1" kern="1200" spc="-100" dirty="0">
                <a:solidFill>
                  <a:schemeClr val="tx1"/>
                </a:solidFill>
                <a:latin typeface="Beirut Text SemiBold" pitchFamily="50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Type Slide Title Here</a:t>
            </a:r>
          </a:p>
        </p:txBody>
      </p:sp>
    </p:spTree>
    <p:extLst>
      <p:ext uri="{BB962C8B-B14F-4D97-AF65-F5344CB8AC3E}">
        <p14:creationId xmlns:p14="http://schemas.microsoft.com/office/powerpoint/2010/main" val="24408174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416">
          <p15:clr>
            <a:srgbClr val="FBAE40"/>
          </p15:clr>
        </p15:guide>
        <p15:guide id="4" pos="264">
          <p15:clr>
            <a:srgbClr val="FBAE40"/>
          </p15:clr>
        </p15:guide>
        <p15:guide id="5" orient="horz" pos="288">
          <p15:clr>
            <a:srgbClr val="FBAE40"/>
          </p15:clr>
        </p15:guide>
        <p15:guide id="6" orient="horz" pos="408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age number and 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8DFA51B-2613-B27F-7832-EFC4B2E437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8632" y="810535"/>
            <a:ext cx="2497333" cy="978729"/>
          </a:xfr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buNone/>
              <a:defRPr lang="en-US" sz="3200" b="1" kern="1200" spc="-100" dirty="0">
                <a:solidFill>
                  <a:schemeClr val="tx1"/>
                </a:solidFill>
                <a:latin typeface="Beirut Text SemiBold" pitchFamily="50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Type Slide Title Here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C6BBD0-7BB8-9060-F4A5-31C491E0BA04}"/>
              </a:ext>
            </a:extLst>
          </p:cNvPr>
          <p:cNvSpPr/>
          <p:nvPr userDrawn="1"/>
        </p:nvSpPr>
        <p:spPr>
          <a:xfrm>
            <a:off x="0" y="6567055"/>
            <a:ext cx="12192000" cy="290946"/>
          </a:xfrm>
          <a:prstGeom prst="rect">
            <a:avLst/>
          </a:prstGeom>
          <a:solidFill>
            <a:srgbClr val="DD9E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6CF0F1-8815-0B7A-219E-4DCFBE10BB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7578" y="6533515"/>
            <a:ext cx="2743200" cy="365125"/>
          </a:xfrm>
        </p:spPr>
        <p:txBody>
          <a:bodyPr/>
          <a:lstStyle>
            <a:lvl1pPr>
              <a:defRPr sz="600" b="0" i="0">
                <a:solidFill>
                  <a:schemeClr val="bg1"/>
                </a:solidFill>
                <a:latin typeface="Spezia Medium" pitchFamily="2" charset="77"/>
              </a:defRPr>
            </a:lvl1pPr>
          </a:lstStyle>
          <a:p>
            <a:r>
              <a:rPr lang="en-US"/>
              <a:t>March 10, 2026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59D7C3-B9FE-8B18-851E-78842E00D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6902" y="6534776"/>
            <a:ext cx="3017520" cy="365125"/>
          </a:xfrm>
        </p:spPr>
        <p:txBody>
          <a:bodyPr/>
          <a:lstStyle>
            <a:lvl1pPr>
              <a:defRPr sz="600" b="0" i="0">
                <a:solidFill>
                  <a:schemeClr val="bg1"/>
                </a:solidFill>
                <a:latin typeface="Spezia Medium" pitchFamily="2" charset="77"/>
              </a:defRPr>
            </a:lvl1pPr>
          </a:lstStyle>
          <a:p>
            <a:fld id="{593D15F1-D1C1-5E47-B450-18E733128F1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B2F266-ED14-78F5-9DE2-77ED9BC1DD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09879" y="6648722"/>
            <a:ext cx="372242" cy="12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9985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416">
          <p15:clr>
            <a:srgbClr val="FBAE40"/>
          </p15:clr>
        </p15:guide>
        <p15:guide id="4" pos="264">
          <p15:clr>
            <a:srgbClr val="FBAE40"/>
          </p15:clr>
        </p15:guide>
        <p15:guide id="5" orient="horz" pos="288">
          <p15:clr>
            <a:srgbClr val="FBAE40"/>
          </p15:clr>
        </p15:guide>
        <p15:guide id="6" orient="horz" pos="408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age number and 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8DFA51B-2613-B27F-7832-EFC4B2E437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9729" y="371802"/>
            <a:ext cx="3733107" cy="286232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1400" b="1" spc="20" dirty="0">
                <a:latin typeface="Spezia" pitchFamily="50" charset="0"/>
              </a:defRPr>
            </a:lvl1pPr>
          </a:lstStyle>
          <a:p>
            <a:pPr marL="0" lvl="0"/>
            <a:r>
              <a:rPr lang="en-US" dirty="0"/>
              <a:t>Type Slide Title Here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C6BBD0-7BB8-9060-F4A5-31C491E0BA04}"/>
              </a:ext>
            </a:extLst>
          </p:cNvPr>
          <p:cNvSpPr/>
          <p:nvPr userDrawn="1"/>
        </p:nvSpPr>
        <p:spPr>
          <a:xfrm>
            <a:off x="0" y="6567055"/>
            <a:ext cx="12192000" cy="290946"/>
          </a:xfrm>
          <a:prstGeom prst="rect">
            <a:avLst/>
          </a:prstGeom>
          <a:solidFill>
            <a:srgbClr val="DD9E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6CF0F1-8815-0B7A-219E-4DCFBE10BB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7578" y="6533515"/>
            <a:ext cx="2743200" cy="365125"/>
          </a:xfrm>
        </p:spPr>
        <p:txBody>
          <a:bodyPr/>
          <a:lstStyle>
            <a:lvl1pPr>
              <a:defRPr sz="600" b="0" i="0">
                <a:solidFill>
                  <a:schemeClr val="bg1"/>
                </a:solidFill>
                <a:latin typeface="Spezia Medium" pitchFamily="2" charset="77"/>
              </a:defRPr>
            </a:lvl1pPr>
          </a:lstStyle>
          <a:p>
            <a:r>
              <a:rPr lang="en-US"/>
              <a:t>March 10, 2026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59D7C3-B9FE-8B18-851E-78842E00D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6902" y="6534776"/>
            <a:ext cx="3017520" cy="365125"/>
          </a:xfrm>
        </p:spPr>
        <p:txBody>
          <a:bodyPr/>
          <a:lstStyle>
            <a:lvl1pPr>
              <a:defRPr sz="600" b="0" i="0">
                <a:solidFill>
                  <a:schemeClr val="bg1"/>
                </a:solidFill>
                <a:latin typeface="Spezia Medium" pitchFamily="2" charset="77"/>
              </a:defRPr>
            </a:lvl1pPr>
          </a:lstStyle>
          <a:p>
            <a:fld id="{593D15F1-D1C1-5E47-B450-18E733128F1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B2F266-ED14-78F5-9DE2-77ED9BC1DD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09879" y="6648722"/>
            <a:ext cx="372242" cy="12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1279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416">
          <p15:clr>
            <a:srgbClr val="FBAE40"/>
          </p15:clr>
        </p15:guide>
        <p15:guide id="4" pos="264">
          <p15:clr>
            <a:srgbClr val="FBAE40"/>
          </p15:clr>
        </p15:guide>
        <p15:guide id="5" orient="horz" pos="288">
          <p15:clr>
            <a:srgbClr val="FBAE40"/>
          </p15:clr>
        </p15:guide>
        <p15:guide id="6" orient="horz" pos="408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Page number and 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0C6BBD0-7BB8-9060-F4A5-31C491E0BA04}"/>
              </a:ext>
            </a:extLst>
          </p:cNvPr>
          <p:cNvSpPr/>
          <p:nvPr userDrawn="1"/>
        </p:nvSpPr>
        <p:spPr>
          <a:xfrm>
            <a:off x="0" y="6567055"/>
            <a:ext cx="12192000" cy="290946"/>
          </a:xfrm>
          <a:prstGeom prst="rect">
            <a:avLst/>
          </a:prstGeom>
          <a:solidFill>
            <a:srgbClr val="DD9E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6CF0F1-8815-0B7A-219E-4DCFBE10BB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7578" y="6533515"/>
            <a:ext cx="2743200" cy="365125"/>
          </a:xfrm>
        </p:spPr>
        <p:txBody>
          <a:bodyPr/>
          <a:lstStyle>
            <a:lvl1pPr>
              <a:defRPr sz="600" b="0" i="0">
                <a:solidFill>
                  <a:schemeClr val="bg1"/>
                </a:solidFill>
                <a:latin typeface="Spezia Medium" pitchFamily="2" charset="77"/>
              </a:defRPr>
            </a:lvl1pPr>
          </a:lstStyle>
          <a:p>
            <a:r>
              <a:rPr lang="en-US"/>
              <a:t>March 10, 2026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59D7C3-B9FE-8B18-851E-78842E00D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6902" y="6534776"/>
            <a:ext cx="3017520" cy="365125"/>
          </a:xfrm>
        </p:spPr>
        <p:txBody>
          <a:bodyPr/>
          <a:lstStyle>
            <a:lvl1pPr>
              <a:defRPr sz="600" b="0" i="0">
                <a:solidFill>
                  <a:schemeClr val="bg1"/>
                </a:solidFill>
                <a:latin typeface="Spezia Medium" pitchFamily="2" charset="77"/>
              </a:defRPr>
            </a:lvl1pPr>
          </a:lstStyle>
          <a:p>
            <a:fld id="{593D15F1-D1C1-5E47-B450-18E733128F1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B2F266-ED14-78F5-9DE2-77ED9BC1DD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09879" y="6648722"/>
            <a:ext cx="372242" cy="12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7350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416">
          <p15:clr>
            <a:srgbClr val="FBAE40"/>
          </p15:clr>
        </p15:guide>
        <p15:guide id="4" pos="264">
          <p15:clr>
            <a:srgbClr val="FBAE40"/>
          </p15:clr>
        </p15:guide>
        <p15:guide id="5" orient="horz" pos="288">
          <p15:clr>
            <a:srgbClr val="FBAE40"/>
          </p15:clr>
        </p15:guide>
        <p15:guide id="6" orient="horz" pos="40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9F621-5BA3-B54C-8E25-884DC6AA3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98012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age number and 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0C6BBD0-7BB8-9060-F4A5-31C491E0BA04}"/>
              </a:ext>
            </a:extLst>
          </p:cNvPr>
          <p:cNvSpPr/>
          <p:nvPr userDrawn="1"/>
        </p:nvSpPr>
        <p:spPr>
          <a:xfrm>
            <a:off x="0" y="6567055"/>
            <a:ext cx="12192000" cy="290946"/>
          </a:xfrm>
          <a:prstGeom prst="rect">
            <a:avLst/>
          </a:prstGeom>
          <a:solidFill>
            <a:srgbClr val="FFD4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8DFA51B-2613-B27F-7832-EFC4B2E437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8632" y="402105"/>
            <a:ext cx="7968403" cy="535531"/>
          </a:xfrm>
        </p:spPr>
        <p:txBody>
          <a:bodyPr>
            <a:spAutoFit/>
          </a:bodyPr>
          <a:lstStyle>
            <a:lvl1pPr marL="0" indent="0" algn="l" defTabSz="914400" rtl="0" eaLnBrk="1" latinLnBrk="0" hangingPunct="1">
              <a:buNone/>
              <a:defRPr lang="en-US" sz="3200" b="1" kern="1200" spc="-100" dirty="0">
                <a:solidFill>
                  <a:schemeClr val="tx1"/>
                </a:solidFill>
                <a:latin typeface="Beirut Text SemiBold" pitchFamily="50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Type Slide Title Here</a:t>
            </a:r>
          </a:p>
        </p:txBody>
      </p:sp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50375D71-EE0A-86B5-8DF9-CBEF348F61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7578" y="6533515"/>
            <a:ext cx="2743200" cy="365125"/>
          </a:xfrm>
        </p:spPr>
        <p:txBody>
          <a:bodyPr/>
          <a:lstStyle>
            <a:lvl1pPr>
              <a:defRPr sz="600" b="0" i="0">
                <a:solidFill>
                  <a:srgbClr val="3F3F3F"/>
                </a:solidFill>
                <a:latin typeface="Spezia Medium" pitchFamily="2" charset="77"/>
              </a:defRPr>
            </a:lvl1pPr>
          </a:lstStyle>
          <a:p>
            <a:r>
              <a:rPr lang="en-US"/>
              <a:t>March 10, 2026</a:t>
            </a:r>
            <a:endParaRPr lang="en-US" dirty="0"/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CE20A3FE-8907-C8E3-CA7A-3AC306662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6902" y="6534776"/>
            <a:ext cx="3017520" cy="365125"/>
          </a:xfrm>
        </p:spPr>
        <p:txBody>
          <a:bodyPr/>
          <a:lstStyle>
            <a:lvl1pPr>
              <a:defRPr sz="600" b="0" i="0">
                <a:solidFill>
                  <a:srgbClr val="3F3F3F"/>
                </a:solidFill>
                <a:latin typeface="Spezia Medium" pitchFamily="2" charset="77"/>
              </a:defRPr>
            </a:lvl1pPr>
          </a:lstStyle>
          <a:p>
            <a:fld id="{593D15F1-D1C1-5E47-B450-18E733128F1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6A101B4-CC5E-B524-C588-01CFBCB003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910426" y="6648722"/>
            <a:ext cx="371148" cy="12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5287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416">
          <p15:clr>
            <a:srgbClr val="FBAE40"/>
          </p15:clr>
        </p15:guide>
        <p15:guide id="4" pos="264">
          <p15:clr>
            <a:srgbClr val="FBAE40"/>
          </p15:clr>
        </p15:guide>
        <p15:guide id="5" orient="horz" pos="288">
          <p15:clr>
            <a:srgbClr val="FBAE40"/>
          </p15:clr>
        </p15:guide>
        <p15:guide id="6" orient="horz" pos="408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Page number and 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8DFA51B-2613-B27F-7832-EFC4B2E437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8632" y="810535"/>
            <a:ext cx="2497333" cy="978729"/>
          </a:xfr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buNone/>
              <a:defRPr lang="en-US" sz="3200" b="1" kern="1200" spc="-100" dirty="0">
                <a:solidFill>
                  <a:schemeClr val="tx1"/>
                </a:solidFill>
                <a:latin typeface="Beirut Text SemiBold" pitchFamily="50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Type Slide Title Here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C6BBD0-7BB8-9060-F4A5-31C491E0BA04}"/>
              </a:ext>
            </a:extLst>
          </p:cNvPr>
          <p:cNvSpPr/>
          <p:nvPr userDrawn="1"/>
        </p:nvSpPr>
        <p:spPr>
          <a:xfrm>
            <a:off x="0" y="6567055"/>
            <a:ext cx="12192000" cy="290946"/>
          </a:xfrm>
          <a:prstGeom prst="rect">
            <a:avLst/>
          </a:prstGeom>
          <a:solidFill>
            <a:srgbClr val="FFD4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1342E052-A7D8-D9C9-E1FA-DED6DA64CA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7578" y="6533515"/>
            <a:ext cx="2743200" cy="365125"/>
          </a:xfrm>
        </p:spPr>
        <p:txBody>
          <a:bodyPr/>
          <a:lstStyle>
            <a:lvl1pPr>
              <a:defRPr sz="600" b="0" i="0">
                <a:solidFill>
                  <a:srgbClr val="3F3F3F"/>
                </a:solidFill>
                <a:latin typeface="Spezia Medium" pitchFamily="2" charset="77"/>
              </a:defRPr>
            </a:lvl1pPr>
          </a:lstStyle>
          <a:p>
            <a:r>
              <a:rPr lang="en-US"/>
              <a:t>March 10, 2026</a:t>
            </a:r>
            <a:endParaRPr lang="en-US" dirty="0"/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783A6D3D-6752-4BE4-9FC6-15524FD03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6902" y="6534776"/>
            <a:ext cx="3017520" cy="365125"/>
          </a:xfrm>
        </p:spPr>
        <p:txBody>
          <a:bodyPr/>
          <a:lstStyle>
            <a:lvl1pPr>
              <a:defRPr sz="600" b="0" i="0">
                <a:solidFill>
                  <a:srgbClr val="3F3F3F"/>
                </a:solidFill>
                <a:latin typeface="Spezia Medium" pitchFamily="2" charset="77"/>
              </a:defRPr>
            </a:lvl1pPr>
          </a:lstStyle>
          <a:p>
            <a:fld id="{593D15F1-D1C1-5E47-B450-18E733128F1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7FB11BF-FF04-1150-00E6-4525D2C4B1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910426" y="6648722"/>
            <a:ext cx="371148" cy="12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789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416">
          <p15:clr>
            <a:srgbClr val="FBAE40"/>
          </p15:clr>
        </p15:guide>
        <p15:guide id="4" pos="264">
          <p15:clr>
            <a:srgbClr val="FBAE40"/>
          </p15:clr>
        </p15:guide>
        <p15:guide id="5" orient="horz" pos="288">
          <p15:clr>
            <a:srgbClr val="FBAE40"/>
          </p15:clr>
        </p15:guide>
        <p15:guide id="6" orient="horz" pos="408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Page number and 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8DFA51B-2613-B27F-7832-EFC4B2E437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9729" y="371802"/>
            <a:ext cx="3733107" cy="286232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1400" b="1" spc="20" dirty="0">
                <a:latin typeface="Spezia" pitchFamily="50" charset="0"/>
              </a:defRPr>
            </a:lvl1pPr>
          </a:lstStyle>
          <a:p>
            <a:pPr marL="0" lvl="0"/>
            <a:r>
              <a:rPr lang="en-US" dirty="0"/>
              <a:t>Type Slide Title Here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C6BBD0-7BB8-9060-F4A5-31C491E0BA04}"/>
              </a:ext>
            </a:extLst>
          </p:cNvPr>
          <p:cNvSpPr/>
          <p:nvPr userDrawn="1"/>
        </p:nvSpPr>
        <p:spPr>
          <a:xfrm>
            <a:off x="0" y="6567055"/>
            <a:ext cx="12192000" cy="290946"/>
          </a:xfrm>
          <a:prstGeom prst="rect">
            <a:avLst/>
          </a:prstGeom>
          <a:solidFill>
            <a:srgbClr val="FFD4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192B2025-453C-765D-7026-F0941142A5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7578" y="6533515"/>
            <a:ext cx="2743200" cy="365125"/>
          </a:xfrm>
        </p:spPr>
        <p:txBody>
          <a:bodyPr/>
          <a:lstStyle>
            <a:lvl1pPr>
              <a:defRPr sz="600" b="0" i="0">
                <a:solidFill>
                  <a:srgbClr val="3F3F3F"/>
                </a:solidFill>
                <a:latin typeface="Spezia Medium" pitchFamily="2" charset="77"/>
              </a:defRPr>
            </a:lvl1pPr>
          </a:lstStyle>
          <a:p>
            <a:r>
              <a:rPr lang="en-US"/>
              <a:t>March 10, 2026</a:t>
            </a:r>
            <a:endParaRPr lang="en-US" dirty="0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D04770C4-BAAB-6F2F-1DEC-09E8A6338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6902" y="6534776"/>
            <a:ext cx="3017520" cy="365125"/>
          </a:xfrm>
        </p:spPr>
        <p:txBody>
          <a:bodyPr/>
          <a:lstStyle>
            <a:lvl1pPr>
              <a:defRPr sz="600" b="0" i="0">
                <a:solidFill>
                  <a:srgbClr val="3F3F3F"/>
                </a:solidFill>
                <a:latin typeface="Spezia Medium" pitchFamily="2" charset="77"/>
              </a:defRPr>
            </a:lvl1pPr>
          </a:lstStyle>
          <a:p>
            <a:fld id="{593D15F1-D1C1-5E47-B450-18E733128F1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41634C8-135C-013C-1509-E9C0CEB7B1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910426" y="6648722"/>
            <a:ext cx="371148" cy="12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937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416">
          <p15:clr>
            <a:srgbClr val="FBAE40"/>
          </p15:clr>
        </p15:guide>
        <p15:guide id="4" pos="264">
          <p15:clr>
            <a:srgbClr val="FBAE40"/>
          </p15:clr>
        </p15:guide>
        <p15:guide id="5" orient="horz" pos="288">
          <p15:clr>
            <a:srgbClr val="FBAE40"/>
          </p15:clr>
        </p15:guide>
        <p15:guide id="6" orient="horz" pos="408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Page number and 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0C6BBD0-7BB8-9060-F4A5-31C491E0BA04}"/>
              </a:ext>
            </a:extLst>
          </p:cNvPr>
          <p:cNvSpPr/>
          <p:nvPr userDrawn="1"/>
        </p:nvSpPr>
        <p:spPr>
          <a:xfrm>
            <a:off x="0" y="6567055"/>
            <a:ext cx="12192000" cy="290946"/>
          </a:xfrm>
          <a:prstGeom prst="rect">
            <a:avLst/>
          </a:prstGeom>
          <a:solidFill>
            <a:srgbClr val="FFD4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192B2025-453C-765D-7026-F0941142A5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7578" y="6533515"/>
            <a:ext cx="2743200" cy="365125"/>
          </a:xfrm>
        </p:spPr>
        <p:txBody>
          <a:bodyPr/>
          <a:lstStyle>
            <a:lvl1pPr>
              <a:defRPr sz="600" b="0" i="0">
                <a:solidFill>
                  <a:srgbClr val="3F3F3F"/>
                </a:solidFill>
                <a:latin typeface="Spezia Medium" pitchFamily="2" charset="77"/>
              </a:defRPr>
            </a:lvl1pPr>
          </a:lstStyle>
          <a:p>
            <a:r>
              <a:rPr lang="en-US"/>
              <a:t>March 10, 2026</a:t>
            </a:r>
            <a:endParaRPr lang="en-US" dirty="0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D04770C4-BAAB-6F2F-1DEC-09E8A6338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6902" y="6534776"/>
            <a:ext cx="3017520" cy="365125"/>
          </a:xfrm>
        </p:spPr>
        <p:txBody>
          <a:bodyPr/>
          <a:lstStyle>
            <a:lvl1pPr>
              <a:defRPr sz="600" b="0" i="0">
                <a:solidFill>
                  <a:srgbClr val="3F3F3F"/>
                </a:solidFill>
                <a:latin typeface="Spezia Medium" pitchFamily="2" charset="77"/>
              </a:defRPr>
            </a:lvl1pPr>
          </a:lstStyle>
          <a:p>
            <a:fld id="{593D15F1-D1C1-5E47-B450-18E733128F1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41634C8-135C-013C-1509-E9C0CEB7B1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910426" y="6648722"/>
            <a:ext cx="371148" cy="12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0543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416">
          <p15:clr>
            <a:srgbClr val="FBAE40"/>
          </p15:clr>
        </p15:guide>
        <p15:guide id="4" pos="264">
          <p15:clr>
            <a:srgbClr val="FBAE40"/>
          </p15:clr>
        </p15:guide>
        <p15:guide id="5" orient="horz" pos="288">
          <p15:clr>
            <a:srgbClr val="FBAE40"/>
          </p15:clr>
        </p15:guide>
        <p15:guide id="6" orient="horz" pos="408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Page number and 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0C6BBD0-7BB8-9060-F4A5-31C491E0BA04}"/>
              </a:ext>
            </a:extLst>
          </p:cNvPr>
          <p:cNvSpPr/>
          <p:nvPr userDrawn="1"/>
        </p:nvSpPr>
        <p:spPr>
          <a:xfrm>
            <a:off x="0" y="6567055"/>
            <a:ext cx="12192000" cy="290946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6CF0F1-8815-0B7A-219E-4DCFBE10BB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7578" y="6533515"/>
            <a:ext cx="2743200" cy="365125"/>
          </a:xfrm>
        </p:spPr>
        <p:txBody>
          <a:bodyPr/>
          <a:lstStyle>
            <a:lvl1pPr>
              <a:defRPr sz="600" b="0" i="0">
                <a:solidFill>
                  <a:schemeClr val="bg1"/>
                </a:solidFill>
                <a:latin typeface="Spezia Medium" pitchFamily="2" charset="77"/>
              </a:defRPr>
            </a:lvl1pPr>
          </a:lstStyle>
          <a:p>
            <a:r>
              <a:rPr lang="en-US"/>
              <a:t>March 10, 2026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59D7C3-B9FE-8B18-851E-78842E00D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6902" y="6534776"/>
            <a:ext cx="3017520" cy="365125"/>
          </a:xfrm>
        </p:spPr>
        <p:txBody>
          <a:bodyPr/>
          <a:lstStyle>
            <a:lvl1pPr>
              <a:defRPr sz="600" b="0" i="0">
                <a:solidFill>
                  <a:schemeClr val="bg1"/>
                </a:solidFill>
                <a:latin typeface="Spezia Medium" pitchFamily="2" charset="77"/>
              </a:defRPr>
            </a:lvl1pPr>
          </a:lstStyle>
          <a:p>
            <a:fld id="{593D15F1-D1C1-5E47-B450-18E733128F1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B2F266-ED14-78F5-9DE2-77ED9BC1DD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09879" y="6648722"/>
            <a:ext cx="372242" cy="127083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8DFA51B-2613-B27F-7832-EFC4B2E437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8632" y="402105"/>
            <a:ext cx="7968403" cy="535531"/>
          </a:xfrm>
        </p:spPr>
        <p:txBody>
          <a:bodyPr>
            <a:spAutoFit/>
          </a:bodyPr>
          <a:lstStyle>
            <a:lvl1pPr marL="0" indent="0" algn="l" defTabSz="914400" rtl="0" eaLnBrk="1" latinLnBrk="0" hangingPunct="1">
              <a:buNone/>
              <a:defRPr lang="en-US" sz="3200" b="1" kern="1200" spc="-100" dirty="0">
                <a:solidFill>
                  <a:schemeClr val="tx1"/>
                </a:solidFill>
                <a:latin typeface="Beirut Text SemiBold" pitchFamily="50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Type Slide Title Here</a:t>
            </a:r>
          </a:p>
        </p:txBody>
      </p:sp>
    </p:spTree>
    <p:extLst>
      <p:ext uri="{BB962C8B-B14F-4D97-AF65-F5344CB8AC3E}">
        <p14:creationId xmlns:p14="http://schemas.microsoft.com/office/powerpoint/2010/main" val="29115986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416">
          <p15:clr>
            <a:srgbClr val="FBAE40"/>
          </p15:clr>
        </p15:guide>
        <p15:guide id="4" pos="264">
          <p15:clr>
            <a:srgbClr val="FBAE40"/>
          </p15:clr>
        </p15:guide>
        <p15:guide id="5" orient="horz" pos="288">
          <p15:clr>
            <a:srgbClr val="FBAE40"/>
          </p15:clr>
        </p15:guide>
        <p15:guide id="6" orient="horz" pos="408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Page number and 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8DFA51B-2613-B27F-7832-EFC4B2E437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8632" y="810535"/>
            <a:ext cx="2497333" cy="978729"/>
          </a:xfr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buNone/>
              <a:defRPr lang="en-US" sz="3200" b="1" kern="1200" spc="-100" dirty="0">
                <a:solidFill>
                  <a:schemeClr val="tx1"/>
                </a:solidFill>
                <a:latin typeface="Beirut Text SemiBold" pitchFamily="50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Type Slide Title Here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C6BBD0-7BB8-9060-F4A5-31C491E0BA04}"/>
              </a:ext>
            </a:extLst>
          </p:cNvPr>
          <p:cNvSpPr/>
          <p:nvPr userDrawn="1"/>
        </p:nvSpPr>
        <p:spPr>
          <a:xfrm>
            <a:off x="0" y="6567055"/>
            <a:ext cx="12192000" cy="290946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6CF0F1-8815-0B7A-219E-4DCFBE10BB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7578" y="6533515"/>
            <a:ext cx="2743200" cy="365125"/>
          </a:xfrm>
        </p:spPr>
        <p:txBody>
          <a:bodyPr/>
          <a:lstStyle>
            <a:lvl1pPr>
              <a:defRPr sz="600" b="0" i="0">
                <a:solidFill>
                  <a:schemeClr val="bg1"/>
                </a:solidFill>
                <a:latin typeface="Spezia Medium" pitchFamily="2" charset="77"/>
              </a:defRPr>
            </a:lvl1pPr>
          </a:lstStyle>
          <a:p>
            <a:r>
              <a:rPr lang="en-US"/>
              <a:t>March 10, 2026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59D7C3-B9FE-8B18-851E-78842E00D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6902" y="6534776"/>
            <a:ext cx="3017520" cy="365125"/>
          </a:xfrm>
        </p:spPr>
        <p:txBody>
          <a:bodyPr/>
          <a:lstStyle>
            <a:lvl1pPr>
              <a:defRPr sz="600" b="0" i="0">
                <a:solidFill>
                  <a:schemeClr val="bg1"/>
                </a:solidFill>
                <a:latin typeface="Spezia Medium" pitchFamily="2" charset="77"/>
              </a:defRPr>
            </a:lvl1pPr>
          </a:lstStyle>
          <a:p>
            <a:fld id="{593D15F1-D1C1-5E47-B450-18E733128F1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B2F266-ED14-78F5-9DE2-77ED9BC1DD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09879" y="6648722"/>
            <a:ext cx="372242" cy="12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245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416">
          <p15:clr>
            <a:srgbClr val="FBAE40"/>
          </p15:clr>
        </p15:guide>
        <p15:guide id="4" pos="264">
          <p15:clr>
            <a:srgbClr val="FBAE40"/>
          </p15:clr>
        </p15:guide>
        <p15:guide id="5" orient="horz" pos="288">
          <p15:clr>
            <a:srgbClr val="FBAE40"/>
          </p15:clr>
        </p15:guide>
        <p15:guide id="6" orient="horz" pos="408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Page number and 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8DFA51B-2613-B27F-7832-EFC4B2E437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9729" y="371802"/>
            <a:ext cx="3733107" cy="286232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1400" b="1" spc="20" dirty="0">
                <a:latin typeface="Spezia" pitchFamily="50" charset="0"/>
              </a:defRPr>
            </a:lvl1pPr>
          </a:lstStyle>
          <a:p>
            <a:pPr marL="0" lvl="0"/>
            <a:r>
              <a:rPr lang="en-US" dirty="0"/>
              <a:t>Type Slide Title Here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C6BBD0-7BB8-9060-F4A5-31C491E0BA04}"/>
              </a:ext>
            </a:extLst>
          </p:cNvPr>
          <p:cNvSpPr/>
          <p:nvPr userDrawn="1"/>
        </p:nvSpPr>
        <p:spPr>
          <a:xfrm>
            <a:off x="0" y="6567055"/>
            <a:ext cx="12192000" cy="290946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6CF0F1-8815-0B7A-219E-4DCFBE10BB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7578" y="6533515"/>
            <a:ext cx="2743200" cy="365125"/>
          </a:xfrm>
        </p:spPr>
        <p:txBody>
          <a:bodyPr/>
          <a:lstStyle>
            <a:lvl1pPr>
              <a:defRPr sz="600" b="0" i="0">
                <a:solidFill>
                  <a:schemeClr val="bg1"/>
                </a:solidFill>
                <a:latin typeface="Spezia Medium" pitchFamily="2" charset="77"/>
              </a:defRPr>
            </a:lvl1pPr>
          </a:lstStyle>
          <a:p>
            <a:r>
              <a:rPr lang="en-US"/>
              <a:t>March 10, 2026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59D7C3-B9FE-8B18-851E-78842E00D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6902" y="6534776"/>
            <a:ext cx="3017520" cy="365125"/>
          </a:xfrm>
        </p:spPr>
        <p:txBody>
          <a:bodyPr/>
          <a:lstStyle>
            <a:lvl1pPr>
              <a:defRPr sz="600" b="0" i="0">
                <a:solidFill>
                  <a:schemeClr val="bg1"/>
                </a:solidFill>
                <a:latin typeface="Spezia Medium" pitchFamily="2" charset="77"/>
              </a:defRPr>
            </a:lvl1pPr>
          </a:lstStyle>
          <a:p>
            <a:fld id="{593D15F1-D1C1-5E47-B450-18E733128F1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B2F266-ED14-78F5-9DE2-77ED9BC1DD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09879" y="6648722"/>
            <a:ext cx="372242" cy="12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254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416">
          <p15:clr>
            <a:srgbClr val="FBAE40"/>
          </p15:clr>
        </p15:guide>
        <p15:guide id="4" pos="264">
          <p15:clr>
            <a:srgbClr val="FBAE40"/>
          </p15:clr>
        </p15:guide>
        <p15:guide id="5" orient="horz" pos="288">
          <p15:clr>
            <a:srgbClr val="FBAE40"/>
          </p15:clr>
        </p15:guide>
        <p15:guide id="6" orient="horz" pos="408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Page number and 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0C6BBD0-7BB8-9060-F4A5-31C491E0BA04}"/>
              </a:ext>
            </a:extLst>
          </p:cNvPr>
          <p:cNvSpPr/>
          <p:nvPr userDrawn="1"/>
        </p:nvSpPr>
        <p:spPr>
          <a:xfrm>
            <a:off x="0" y="6567055"/>
            <a:ext cx="12192000" cy="290946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6CF0F1-8815-0B7A-219E-4DCFBE10BB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7578" y="6533515"/>
            <a:ext cx="2743200" cy="365125"/>
          </a:xfrm>
        </p:spPr>
        <p:txBody>
          <a:bodyPr/>
          <a:lstStyle>
            <a:lvl1pPr>
              <a:defRPr sz="600" b="0" i="0">
                <a:solidFill>
                  <a:schemeClr val="bg1"/>
                </a:solidFill>
                <a:latin typeface="Spezia Medium" pitchFamily="2" charset="77"/>
              </a:defRPr>
            </a:lvl1pPr>
          </a:lstStyle>
          <a:p>
            <a:r>
              <a:rPr lang="en-US"/>
              <a:t>March 10, 2026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59D7C3-B9FE-8B18-851E-78842E00D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6902" y="6534776"/>
            <a:ext cx="3017520" cy="365125"/>
          </a:xfrm>
        </p:spPr>
        <p:txBody>
          <a:bodyPr/>
          <a:lstStyle>
            <a:lvl1pPr>
              <a:defRPr sz="600" b="0" i="0">
                <a:solidFill>
                  <a:schemeClr val="bg1"/>
                </a:solidFill>
                <a:latin typeface="Spezia Medium" pitchFamily="2" charset="77"/>
              </a:defRPr>
            </a:lvl1pPr>
          </a:lstStyle>
          <a:p>
            <a:fld id="{593D15F1-D1C1-5E47-B450-18E733128F1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B2F266-ED14-78F5-9DE2-77ED9BC1DD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09879" y="6648722"/>
            <a:ext cx="372242" cy="12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4784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416">
          <p15:clr>
            <a:srgbClr val="FBAE40"/>
          </p15:clr>
        </p15:guide>
        <p15:guide id="4" pos="264">
          <p15:clr>
            <a:srgbClr val="FBAE40"/>
          </p15:clr>
        </p15:guide>
        <p15:guide id="5" orient="horz" pos="288">
          <p15:clr>
            <a:srgbClr val="FBAE40"/>
          </p15:clr>
        </p15:guide>
        <p15:guide id="6" orient="horz" pos="408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Page number and 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0C6BBD0-7BB8-9060-F4A5-31C491E0BA04}"/>
              </a:ext>
            </a:extLst>
          </p:cNvPr>
          <p:cNvSpPr/>
          <p:nvPr userDrawn="1"/>
        </p:nvSpPr>
        <p:spPr>
          <a:xfrm>
            <a:off x="0" y="6567055"/>
            <a:ext cx="12192000" cy="290946"/>
          </a:xfrm>
          <a:prstGeom prst="rect">
            <a:avLst/>
          </a:prstGeom>
          <a:solidFill>
            <a:srgbClr val="EDE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8DFA51B-2613-B27F-7832-EFC4B2E437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8632" y="402105"/>
            <a:ext cx="7968403" cy="535531"/>
          </a:xfrm>
        </p:spPr>
        <p:txBody>
          <a:bodyPr>
            <a:spAutoFit/>
          </a:bodyPr>
          <a:lstStyle>
            <a:lvl1pPr marL="0" indent="0" algn="l" defTabSz="914400" rtl="0" eaLnBrk="1" latinLnBrk="0" hangingPunct="1">
              <a:buNone/>
              <a:defRPr lang="en-US" sz="3200" b="1" kern="1200" spc="-100" dirty="0">
                <a:solidFill>
                  <a:schemeClr val="tx1"/>
                </a:solidFill>
                <a:latin typeface="Beirut Text SemiBold" pitchFamily="50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Type Slide Title Here</a:t>
            </a:r>
          </a:p>
        </p:txBody>
      </p:sp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50375D71-EE0A-86B5-8DF9-CBEF348F61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7578" y="6533515"/>
            <a:ext cx="2743200" cy="365125"/>
          </a:xfrm>
        </p:spPr>
        <p:txBody>
          <a:bodyPr/>
          <a:lstStyle>
            <a:lvl1pPr>
              <a:defRPr sz="600" b="0" i="0">
                <a:solidFill>
                  <a:srgbClr val="3F3F3F"/>
                </a:solidFill>
                <a:latin typeface="Spezia Medium" pitchFamily="2" charset="77"/>
              </a:defRPr>
            </a:lvl1pPr>
          </a:lstStyle>
          <a:p>
            <a:r>
              <a:rPr lang="en-US"/>
              <a:t>March 10, 2026</a:t>
            </a:r>
            <a:endParaRPr lang="en-US" dirty="0"/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CE20A3FE-8907-C8E3-CA7A-3AC306662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6902" y="6534776"/>
            <a:ext cx="3017520" cy="365125"/>
          </a:xfrm>
        </p:spPr>
        <p:txBody>
          <a:bodyPr/>
          <a:lstStyle>
            <a:lvl1pPr>
              <a:defRPr sz="600" b="0" i="0">
                <a:solidFill>
                  <a:srgbClr val="3F3F3F"/>
                </a:solidFill>
                <a:latin typeface="Spezia Medium" pitchFamily="2" charset="77"/>
              </a:defRPr>
            </a:lvl1pPr>
          </a:lstStyle>
          <a:p>
            <a:fld id="{593D15F1-D1C1-5E47-B450-18E733128F1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6A101B4-CC5E-B524-C588-01CFBCB003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910426" y="6648722"/>
            <a:ext cx="371148" cy="12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4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416">
          <p15:clr>
            <a:srgbClr val="FBAE40"/>
          </p15:clr>
        </p15:guide>
        <p15:guide id="4" pos="264">
          <p15:clr>
            <a:srgbClr val="FBAE40"/>
          </p15:clr>
        </p15:guide>
        <p15:guide id="5" orient="horz" pos="288">
          <p15:clr>
            <a:srgbClr val="FBAE40"/>
          </p15:clr>
        </p15:guide>
        <p15:guide id="6" orient="horz" pos="408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Page number and 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8DFA51B-2613-B27F-7832-EFC4B2E437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8632" y="810535"/>
            <a:ext cx="2497333" cy="978729"/>
          </a:xfr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buNone/>
              <a:defRPr lang="en-US" sz="3200" b="1" kern="1200" spc="-100" dirty="0">
                <a:solidFill>
                  <a:schemeClr val="tx1"/>
                </a:solidFill>
                <a:latin typeface="Beirut Text SemiBold" pitchFamily="50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Type Slide Title Here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C6BBD0-7BB8-9060-F4A5-31C491E0BA04}"/>
              </a:ext>
            </a:extLst>
          </p:cNvPr>
          <p:cNvSpPr/>
          <p:nvPr userDrawn="1"/>
        </p:nvSpPr>
        <p:spPr>
          <a:xfrm>
            <a:off x="0" y="6567055"/>
            <a:ext cx="12192000" cy="290946"/>
          </a:xfrm>
          <a:prstGeom prst="rect">
            <a:avLst/>
          </a:prstGeom>
          <a:solidFill>
            <a:srgbClr val="EDE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1342E052-A7D8-D9C9-E1FA-DED6DA64CA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7578" y="6533515"/>
            <a:ext cx="2743200" cy="365125"/>
          </a:xfrm>
        </p:spPr>
        <p:txBody>
          <a:bodyPr/>
          <a:lstStyle>
            <a:lvl1pPr>
              <a:defRPr sz="600" b="0" i="0">
                <a:solidFill>
                  <a:srgbClr val="3F3F3F"/>
                </a:solidFill>
                <a:latin typeface="Spezia Medium" pitchFamily="2" charset="77"/>
              </a:defRPr>
            </a:lvl1pPr>
          </a:lstStyle>
          <a:p>
            <a:r>
              <a:rPr lang="en-US"/>
              <a:t>March 10, 2026</a:t>
            </a:r>
            <a:endParaRPr lang="en-US" dirty="0"/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783A6D3D-6752-4BE4-9FC6-15524FD03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6902" y="6534776"/>
            <a:ext cx="3017520" cy="365125"/>
          </a:xfrm>
        </p:spPr>
        <p:txBody>
          <a:bodyPr/>
          <a:lstStyle>
            <a:lvl1pPr>
              <a:defRPr sz="600" b="0" i="0">
                <a:solidFill>
                  <a:srgbClr val="3F3F3F"/>
                </a:solidFill>
                <a:latin typeface="Spezia Medium" pitchFamily="2" charset="77"/>
              </a:defRPr>
            </a:lvl1pPr>
          </a:lstStyle>
          <a:p>
            <a:fld id="{593D15F1-D1C1-5E47-B450-18E733128F1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7FB11BF-FF04-1150-00E6-4525D2C4B1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910426" y="6648722"/>
            <a:ext cx="371148" cy="12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8055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416">
          <p15:clr>
            <a:srgbClr val="FBAE40"/>
          </p15:clr>
        </p15:guide>
        <p15:guide id="4" pos="264">
          <p15:clr>
            <a:srgbClr val="FBAE40"/>
          </p15:clr>
        </p15:guide>
        <p15:guide id="5" orient="horz" pos="288">
          <p15:clr>
            <a:srgbClr val="FBAE40"/>
          </p15:clr>
        </p15:guide>
        <p15:guide id="6" orient="horz" pos="40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9F621-5BA3-B54C-8E25-884DC6AA3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575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Page number and 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8DFA51B-2613-B27F-7832-EFC4B2E437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9729" y="371802"/>
            <a:ext cx="3733107" cy="286232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1400" b="1" spc="20" dirty="0">
                <a:latin typeface="Spezia" pitchFamily="50" charset="0"/>
              </a:defRPr>
            </a:lvl1pPr>
          </a:lstStyle>
          <a:p>
            <a:pPr marL="0" lvl="0"/>
            <a:r>
              <a:rPr lang="en-US" dirty="0"/>
              <a:t>Type Slide Title Here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C6BBD0-7BB8-9060-F4A5-31C491E0BA04}"/>
              </a:ext>
            </a:extLst>
          </p:cNvPr>
          <p:cNvSpPr/>
          <p:nvPr userDrawn="1"/>
        </p:nvSpPr>
        <p:spPr>
          <a:xfrm>
            <a:off x="0" y="6567055"/>
            <a:ext cx="12192000" cy="290946"/>
          </a:xfrm>
          <a:prstGeom prst="rect">
            <a:avLst/>
          </a:prstGeom>
          <a:solidFill>
            <a:srgbClr val="EDE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192B2025-453C-765D-7026-F0941142A5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7578" y="6533515"/>
            <a:ext cx="2743200" cy="365125"/>
          </a:xfrm>
        </p:spPr>
        <p:txBody>
          <a:bodyPr/>
          <a:lstStyle>
            <a:lvl1pPr>
              <a:defRPr sz="600" b="0" i="0">
                <a:solidFill>
                  <a:srgbClr val="3F3F3F"/>
                </a:solidFill>
                <a:latin typeface="Spezia Medium" pitchFamily="2" charset="77"/>
              </a:defRPr>
            </a:lvl1pPr>
          </a:lstStyle>
          <a:p>
            <a:r>
              <a:rPr lang="en-US"/>
              <a:t>March 10, 2026</a:t>
            </a:r>
            <a:endParaRPr lang="en-US" dirty="0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D04770C4-BAAB-6F2F-1DEC-09E8A6338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6902" y="6534776"/>
            <a:ext cx="3017520" cy="365125"/>
          </a:xfrm>
        </p:spPr>
        <p:txBody>
          <a:bodyPr/>
          <a:lstStyle>
            <a:lvl1pPr>
              <a:defRPr sz="600" b="0" i="0">
                <a:solidFill>
                  <a:srgbClr val="3F3F3F"/>
                </a:solidFill>
                <a:latin typeface="Spezia Medium" pitchFamily="2" charset="77"/>
              </a:defRPr>
            </a:lvl1pPr>
          </a:lstStyle>
          <a:p>
            <a:fld id="{593D15F1-D1C1-5E47-B450-18E733128F1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41634C8-135C-013C-1509-E9C0CEB7B1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910426" y="6648722"/>
            <a:ext cx="371148" cy="12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769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416">
          <p15:clr>
            <a:srgbClr val="FBAE40"/>
          </p15:clr>
        </p15:guide>
        <p15:guide id="4" pos="264">
          <p15:clr>
            <a:srgbClr val="FBAE40"/>
          </p15:clr>
        </p15:guide>
        <p15:guide id="5" orient="horz" pos="288">
          <p15:clr>
            <a:srgbClr val="FBAE40"/>
          </p15:clr>
        </p15:guide>
        <p15:guide id="6" orient="horz" pos="408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Page number and 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0C6BBD0-7BB8-9060-F4A5-31C491E0BA04}"/>
              </a:ext>
            </a:extLst>
          </p:cNvPr>
          <p:cNvSpPr/>
          <p:nvPr userDrawn="1"/>
        </p:nvSpPr>
        <p:spPr>
          <a:xfrm>
            <a:off x="0" y="6567055"/>
            <a:ext cx="12192000" cy="290946"/>
          </a:xfrm>
          <a:prstGeom prst="rect">
            <a:avLst/>
          </a:prstGeom>
          <a:solidFill>
            <a:srgbClr val="EDE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192B2025-453C-765D-7026-F0941142A5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7578" y="6533515"/>
            <a:ext cx="2743200" cy="365125"/>
          </a:xfrm>
        </p:spPr>
        <p:txBody>
          <a:bodyPr/>
          <a:lstStyle>
            <a:lvl1pPr>
              <a:defRPr sz="600" b="0" i="0">
                <a:solidFill>
                  <a:srgbClr val="3F3F3F"/>
                </a:solidFill>
                <a:latin typeface="Spezia Medium" pitchFamily="2" charset="77"/>
              </a:defRPr>
            </a:lvl1pPr>
          </a:lstStyle>
          <a:p>
            <a:r>
              <a:rPr lang="en-US"/>
              <a:t>March 10, 2026</a:t>
            </a:r>
            <a:endParaRPr lang="en-US" dirty="0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D04770C4-BAAB-6F2F-1DEC-09E8A6338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6902" y="6534776"/>
            <a:ext cx="3017520" cy="365125"/>
          </a:xfrm>
        </p:spPr>
        <p:txBody>
          <a:bodyPr/>
          <a:lstStyle>
            <a:lvl1pPr>
              <a:defRPr sz="600" b="0" i="0">
                <a:solidFill>
                  <a:srgbClr val="3F3F3F"/>
                </a:solidFill>
                <a:latin typeface="Spezia Medium" pitchFamily="2" charset="77"/>
              </a:defRPr>
            </a:lvl1pPr>
          </a:lstStyle>
          <a:p>
            <a:fld id="{593D15F1-D1C1-5E47-B450-18E733128F1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41634C8-135C-013C-1509-E9C0CEB7B1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910426" y="6648722"/>
            <a:ext cx="371148" cy="12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1167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416">
          <p15:clr>
            <a:srgbClr val="FBAE40"/>
          </p15:clr>
        </p15:guide>
        <p15:guide id="4" pos="264">
          <p15:clr>
            <a:srgbClr val="FBAE40"/>
          </p15:clr>
        </p15:guide>
        <p15:guide id="5" orient="horz" pos="288">
          <p15:clr>
            <a:srgbClr val="FBAE40"/>
          </p15:clr>
        </p15:guide>
        <p15:guide id="6" orient="horz" pos="408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No Logo Page number and 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8DFA51B-2613-B27F-7832-EFC4B2E437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9729" y="371802"/>
            <a:ext cx="3733107" cy="286232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1400" b="1" spc="20" dirty="0">
                <a:latin typeface="Spezia" pitchFamily="50" charset="0"/>
              </a:defRPr>
            </a:lvl1pPr>
          </a:lstStyle>
          <a:p>
            <a:pPr marL="0" lvl="0"/>
            <a:r>
              <a:rPr lang="en-US"/>
              <a:t>Type Slide Title Here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C6BBD0-7BB8-9060-F4A5-31C491E0BA04}"/>
              </a:ext>
            </a:extLst>
          </p:cNvPr>
          <p:cNvSpPr/>
          <p:nvPr userDrawn="1"/>
        </p:nvSpPr>
        <p:spPr>
          <a:xfrm>
            <a:off x="0" y="6567055"/>
            <a:ext cx="12192000" cy="290946"/>
          </a:xfrm>
          <a:prstGeom prst="rect">
            <a:avLst/>
          </a:prstGeom>
          <a:solidFill>
            <a:srgbClr val="005F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6CF0F1-8815-0B7A-219E-4DCFBE10BB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7578" y="6533515"/>
            <a:ext cx="2743200" cy="365125"/>
          </a:xfrm>
        </p:spPr>
        <p:txBody>
          <a:bodyPr/>
          <a:lstStyle>
            <a:lvl1pPr>
              <a:defRPr sz="600" b="0" i="0">
                <a:solidFill>
                  <a:schemeClr val="bg1"/>
                </a:solidFill>
                <a:latin typeface="Spezia Medium" pitchFamily="2" charset="77"/>
              </a:defRPr>
            </a:lvl1pPr>
          </a:lstStyle>
          <a:p>
            <a:r>
              <a:rPr lang="en-US"/>
              <a:t>March 10,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59D7C3-B9FE-8B18-851E-78842E00D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6902" y="6534776"/>
            <a:ext cx="3017520" cy="365125"/>
          </a:xfrm>
        </p:spPr>
        <p:txBody>
          <a:bodyPr/>
          <a:lstStyle>
            <a:lvl1pPr>
              <a:defRPr sz="600" b="0" i="0">
                <a:solidFill>
                  <a:schemeClr val="bg1"/>
                </a:solidFill>
                <a:latin typeface="Spezia Medium" pitchFamily="2" charset="77"/>
              </a:defRPr>
            </a:lvl1pPr>
          </a:lstStyle>
          <a:p>
            <a:fld id="{593D15F1-D1C1-5E47-B450-18E733128F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8752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416">
          <p15:clr>
            <a:srgbClr val="FBAE40"/>
          </p15:clr>
        </p15:guide>
        <p15:guide id="4" pos="264">
          <p15:clr>
            <a:srgbClr val="FBAE40"/>
          </p15:clr>
        </p15:guide>
        <p15:guide id="5" orient="horz" pos="288">
          <p15:clr>
            <a:srgbClr val="FBAE40"/>
          </p15:clr>
        </p15:guide>
        <p15:guide id="6" orient="horz" pos="408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No Logo Page number and da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0C6BBD0-7BB8-9060-F4A5-31C491E0BA04}"/>
              </a:ext>
            </a:extLst>
          </p:cNvPr>
          <p:cNvSpPr/>
          <p:nvPr userDrawn="1"/>
        </p:nvSpPr>
        <p:spPr>
          <a:xfrm>
            <a:off x="0" y="6567055"/>
            <a:ext cx="12192000" cy="290946"/>
          </a:xfrm>
          <a:prstGeom prst="rect">
            <a:avLst/>
          </a:prstGeom>
          <a:solidFill>
            <a:srgbClr val="0E71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6CF0F1-8815-0B7A-219E-4DCFBE10BB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7578" y="6533515"/>
            <a:ext cx="2743200" cy="365125"/>
          </a:xfrm>
        </p:spPr>
        <p:txBody>
          <a:bodyPr/>
          <a:lstStyle>
            <a:lvl1pPr>
              <a:defRPr sz="600" b="0" i="0">
                <a:solidFill>
                  <a:schemeClr val="bg1"/>
                </a:solidFill>
                <a:latin typeface="Spezia Medium" pitchFamily="2" charset="77"/>
              </a:defRPr>
            </a:lvl1pPr>
          </a:lstStyle>
          <a:p>
            <a:r>
              <a:rPr lang="en-US"/>
              <a:t>March 10,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59D7C3-B9FE-8B18-851E-78842E00D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6902" y="6534776"/>
            <a:ext cx="3017520" cy="365125"/>
          </a:xfrm>
        </p:spPr>
        <p:txBody>
          <a:bodyPr/>
          <a:lstStyle>
            <a:lvl1pPr>
              <a:defRPr sz="600" b="0" i="0">
                <a:solidFill>
                  <a:schemeClr val="bg1"/>
                </a:solidFill>
                <a:latin typeface="Spezia Medium" pitchFamily="2" charset="77"/>
              </a:defRPr>
            </a:lvl1pPr>
          </a:lstStyle>
          <a:p>
            <a:fld id="{593D15F1-D1C1-5E47-B450-18E733128F1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8DFA51B-2613-B27F-7832-EFC4B2E437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8632" y="402105"/>
            <a:ext cx="7968403" cy="535531"/>
          </a:xfrm>
        </p:spPr>
        <p:txBody>
          <a:bodyPr>
            <a:spAutoFit/>
          </a:bodyPr>
          <a:lstStyle>
            <a:lvl1pPr marL="0" indent="0" algn="l" defTabSz="914400" rtl="0" eaLnBrk="1" latinLnBrk="0" hangingPunct="1">
              <a:buNone/>
              <a:defRPr lang="en-US" sz="3200" b="1" kern="1200" spc="-100" dirty="0">
                <a:solidFill>
                  <a:schemeClr val="tx1"/>
                </a:solidFill>
                <a:latin typeface="Beirut Text SemiBold" pitchFamily="50" charset="0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Type Slide Title Here</a:t>
            </a:r>
          </a:p>
        </p:txBody>
      </p:sp>
    </p:spTree>
    <p:extLst>
      <p:ext uri="{BB962C8B-B14F-4D97-AF65-F5344CB8AC3E}">
        <p14:creationId xmlns:p14="http://schemas.microsoft.com/office/powerpoint/2010/main" val="28233017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416">
          <p15:clr>
            <a:srgbClr val="FBAE40"/>
          </p15:clr>
        </p15:guide>
        <p15:guide id="4" pos="264">
          <p15:clr>
            <a:srgbClr val="FBAE40"/>
          </p15:clr>
        </p15:guide>
        <p15:guide id="5" orient="horz" pos="288">
          <p15:clr>
            <a:srgbClr val="FBAE40"/>
          </p15:clr>
        </p15:guide>
        <p15:guide id="6" orient="horz" pos="40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9F621-5BA3-B54C-8E25-884DC6AA3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9778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9F621-5BA3-B54C-8E25-884DC6AA3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602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9F621-5BA3-B54C-8E25-884DC6AA3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8995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9F621-5BA3-B54C-8E25-884DC6AA3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551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March 10, 2026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69F621-5BA3-B54C-8E25-884DC6AA3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160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660" r:id="rId12"/>
    <p:sldLayoutId id="2147483798" r:id="rId13"/>
    <p:sldLayoutId id="2147483827" r:id="rId14"/>
    <p:sldLayoutId id="2147483839" r:id="rId15"/>
    <p:sldLayoutId id="2147483799" r:id="rId16"/>
    <p:sldLayoutId id="2147483800" r:id="rId17"/>
    <p:sldLayoutId id="2147483801" r:id="rId18"/>
    <p:sldLayoutId id="2147483826" r:id="rId19"/>
    <p:sldLayoutId id="2147483802" r:id="rId20"/>
    <p:sldLayoutId id="2147483803" r:id="rId21"/>
    <p:sldLayoutId id="2147483804" r:id="rId22"/>
    <p:sldLayoutId id="2147483825" r:id="rId23"/>
    <p:sldLayoutId id="2147483805" r:id="rId24"/>
    <p:sldLayoutId id="2147483806" r:id="rId25"/>
    <p:sldLayoutId id="2147483807" r:id="rId26"/>
    <p:sldLayoutId id="2147483824" r:id="rId27"/>
    <p:sldLayoutId id="2147483808" r:id="rId28"/>
    <p:sldLayoutId id="2147483809" r:id="rId29"/>
    <p:sldLayoutId id="2147483810" r:id="rId30"/>
    <p:sldLayoutId id="2147483823" r:id="rId31"/>
    <p:sldLayoutId id="2147483817" r:id="rId32"/>
    <p:sldLayoutId id="2147483818" r:id="rId33"/>
    <p:sldLayoutId id="2147483819" r:id="rId34"/>
    <p:sldLayoutId id="2147483822" r:id="rId35"/>
    <p:sldLayoutId id="2147483811" r:id="rId36"/>
    <p:sldLayoutId id="2147483812" r:id="rId37"/>
    <p:sldLayoutId id="2147483813" r:id="rId38"/>
    <p:sldLayoutId id="2147483821" r:id="rId39"/>
    <p:sldLayoutId id="2147483814" r:id="rId40"/>
    <p:sldLayoutId id="2147483815" r:id="rId41"/>
    <p:sldLayoutId id="2147483816" r:id="rId42"/>
    <p:sldLayoutId id="2147483820" r:id="rId43"/>
    <p:sldLayoutId id="2147483828" r:id="rId44"/>
    <p:sldLayoutId id="2147483829" r:id="rId45"/>
    <p:sldLayoutId id="2147483830" r:id="rId46"/>
    <p:sldLayoutId id="2147483831" r:id="rId47"/>
    <p:sldLayoutId id="2147483832" r:id="rId48"/>
    <p:sldLayoutId id="2147483833" r:id="rId49"/>
    <p:sldLayoutId id="2147483834" r:id="rId50"/>
    <p:sldLayoutId id="2147483835" r:id="rId51"/>
    <p:sldLayoutId id="2147483836" r:id="rId52"/>
    <p:sldLayoutId id="2147483837" r:id="rId53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3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4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53.xml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5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5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6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2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68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2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75.pn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2.xml"/><Relationship Id="rId4" Type="http://schemas.openxmlformats.org/officeDocument/2006/relationships/chart" Target="../charts/char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j_CqmIHAow&amp;t=11s" TargetMode="External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5B61E7-8B44-6D54-7EFD-5D1059BC0D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crossing a street&#10;&#10;Description automatically generated">
            <a:extLst>
              <a:ext uri="{FF2B5EF4-FFF2-40B4-BE49-F238E27FC236}">
                <a16:creationId xmlns:a16="http://schemas.microsoft.com/office/drawing/2014/main" id="{AC90EAF4-5128-7745-9F1C-9AAC968C3C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834" b="14684"/>
          <a:stretch/>
        </p:blipFill>
        <p:spPr>
          <a:xfrm>
            <a:off x="-1" y="0"/>
            <a:ext cx="12192002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7E04C75-7A50-DAD2-6114-7A5DE07A38BB}"/>
              </a:ext>
            </a:extLst>
          </p:cNvPr>
          <p:cNvSpPr txBox="1"/>
          <p:nvPr/>
        </p:nvSpPr>
        <p:spPr>
          <a:xfrm>
            <a:off x="343375" y="5437610"/>
            <a:ext cx="114295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spc="-100" dirty="0">
                <a:solidFill>
                  <a:schemeClr val="bg1"/>
                </a:solidFill>
                <a:latin typeface="Beirut Text SemiBold" pitchFamily="50" charset="0"/>
              </a:rPr>
              <a:t>Dunbar Tower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F2D147-2F67-1875-6B55-F344E82E69D1}"/>
              </a:ext>
            </a:extLst>
          </p:cNvPr>
          <p:cNvSpPr txBox="1"/>
          <p:nvPr/>
        </p:nvSpPr>
        <p:spPr>
          <a:xfrm>
            <a:off x="419100" y="6295188"/>
            <a:ext cx="282929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b="1" kern="2000" spc="100" dirty="0">
                <a:solidFill>
                  <a:schemeClr val="bg1"/>
                </a:solidFill>
                <a:latin typeface="Spezia SemiBold" pitchFamily="2" charset="77"/>
              </a:rPr>
              <a:t>ANN ARBOR, MI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A639FD-4FB4-A568-D93C-6A1D2727C6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19100" y="6533515"/>
            <a:ext cx="2561678" cy="365125"/>
          </a:xfrm>
        </p:spPr>
        <p:txBody>
          <a:bodyPr/>
          <a:lstStyle/>
          <a:p>
            <a:r>
              <a:rPr lang="en-US" dirty="0"/>
              <a:t>March 10,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45DBFF-86B0-6CEC-2CBB-93D182255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15F1-D1C1-5E47-B450-18E733128F1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10187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320204E-2154-31A4-520A-78C6A14D6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4B0197-4195-5E3A-B668-5166185FB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9F621-5BA3-B54C-8E25-884DC6AA3F6D}" type="slidenum">
              <a:rPr lang="en-US" smtClean="0"/>
              <a:t>10</a:t>
            </a:fld>
            <a:endParaRPr lang="en-US"/>
          </a:p>
        </p:txBody>
      </p:sp>
      <p:pic>
        <p:nvPicPr>
          <p:cNvPr id="4" name="Picture 3" descr="A couple of children looking at a book&#10;&#10;AI-generated content may be incorrect.">
            <a:extLst>
              <a:ext uri="{FF2B5EF4-FFF2-40B4-BE49-F238E27FC236}">
                <a16:creationId xmlns:a16="http://schemas.microsoft.com/office/drawing/2014/main" id="{FD255239-CFAB-105E-21F1-4F34716BD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869"/>
            <a:ext cx="12192000" cy="1996035"/>
          </a:xfrm>
          <a:prstGeom prst="rect">
            <a:avLst/>
          </a:prstGeom>
        </p:spPr>
      </p:pic>
      <p:pic>
        <p:nvPicPr>
          <p:cNvPr id="5" name="Picture 4" descr="A group of people around a table&#10;&#10;AI-generated content may be incorrect.">
            <a:extLst>
              <a:ext uri="{FF2B5EF4-FFF2-40B4-BE49-F238E27FC236}">
                <a16:creationId xmlns:a16="http://schemas.microsoft.com/office/drawing/2014/main" id="{C7C459D5-CF77-0DAA-7DA5-058220708A4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34" b="-60"/>
          <a:stretch>
            <a:fillRect/>
          </a:stretch>
        </p:blipFill>
        <p:spPr>
          <a:xfrm>
            <a:off x="0" y="4930540"/>
            <a:ext cx="12192000" cy="1926319"/>
          </a:xfrm>
          <a:prstGeom prst="rect">
            <a:avLst/>
          </a:prstGeom>
        </p:spPr>
      </p:pic>
      <p:pic>
        <p:nvPicPr>
          <p:cNvPr id="6" name="Picture 5" descr="A mural of a group of people&#10;&#10;AI-generated content may be incorrect.">
            <a:extLst>
              <a:ext uri="{FF2B5EF4-FFF2-40B4-BE49-F238E27FC236}">
                <a16:creationId xmlns:a16="http://schemas.microsoft.com/office/drawing/2014/main" id="{3431B812-2E64-1AF2-BE7F-DDCBB1E7B67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3364" b="2846"/>
          <a:stretch>
            <a:fillRect/>
          </a:stretch>
        </p:blipFill>
        <p:spPr>
          <a:xfrm>
            <a:off x="426" y="2086365"/>
            <a:ext cx="5935923" cy="2745879"/>
          </a:xfrm>
          <a:prstGeom prst="rect">
            <a:avLst/>
          </a:prstGeom>
        </p:spPr>
      </p:pic>
      <p:pic>
        <p:nvPicPr>
          <p:cNvPr id="7" name="Picture 6" descr="A person wearing a hat and glasses&#10;&#10;AI-generated content may be incorrect.">
            <a:extLst>
              <a:ext uri="{FF2B5EF4-FFF2-40B4-BE49-F238E27FC236}">
                <a16:creationId xmlns:a16="http://schemas.microsoft.com/office/drawing/2014/main" id="{71385BC4-6EF2-6AE5-EA47-49F36D985C6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632" b="1"/>
          <a:stretch>
            <a:fillRect/>
          </a:stretch>
        </p:blipFill>
        <p:spPr>
          <a:xfrm>
            <a:off x="6039393" y="2086365"/>
            <a:ext cx="2869474" cy="2750975"/>
          </a:xfrm>
          <a:prstGeom prst="rect">
            <a:avLst/>
          </a:prstGeom>
        </p:spPr>
      </p:pic>
      <p:pic>
        <p:nvPicPr>
          <p:cNvPr id="8" name="Picture 7" descr="A person and person smiling for the camera&#10;&#10;AI-generated content may be incorrect.">
            <a:extLst>
              <a:ext uri="{FF2B5EF4-FFF2-40B4-BE49-F238E27FC236}">
                <a16:creationId xmlns:a16="http://schemas.microsoft.com/office/drawing/2014/main" id="{74766EFA-B8BC-E470-48A3-2F824134077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4682"/>
          <a:stretch>
            <a:fillRect/>
          </a:stretch>
        </p:blipFill>
        <p:spPr>
          <a:xfrm>
            <a:off x="9004663" y="2081855"/>
            <a:ext cx="3190322" cy="27509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249F7E3-B66A-FDF4-DDF5-0098C75EA2D2}"/>
              </a:ext>
            </a:extLst>
          </p:cNvPr>
          <p:cNvSpPr txBox="1"/>
          <p:nvPr/>
        </p:nvSpPr>
        <p:spPr>
          <a:xfrm>
            <a:off x="339493" y="6014815"/>
            <a:ext cx="10419492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Beirut Text SemiBold"/>
              </a:rPr>
              <a:t>Mural Concepts</a:t>
            </a:r>
          </a:p>
        </p:txBody>
      </p:sp>
    </p:spTree>
    <p:extLst>
      <p:ext uri="{BB962C8B-B14F-4D97-AF65-F5344CB8AC3E}">
        <p14:creationId xmlns:p14="http://schemas.microsoft.com/office/powerpoint/2010/main" val="41398709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0556C4-0D04-485B-96B3-E7E554D98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35081C-49D5-06F6-E159-D2111232C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15F1-D1C1-5E47-B450-18E733128F18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7EF539-A5CA-28F9-31B8-CDC23757E1D7}"/>
              </a:ext>
            </a:extLst>
          </p:cNvPr>
          <p:cNvSpPr txBox="1"/>
          <p:nvPr/>
        </p:nvSpPr>
        <p:spPr>
          <a:xfrm>
            <a:off x="237578" y="279520"/>
            <a:ext cx="11716843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200" b="1" dirty="0">
                <a:latin typeface="Beirut Text SemiBold"/>
              </a:rPr>
              <a:t>Affordable Housing Millage Guidelines </a:t>
            </a:r>
            <a:br>
              <a:rPr lang="en-US" sz="3200" b="1" dirty="0">
                <a:latin typeface="Beirut Text SemiBold"/>
              </a:rPr>
            </a:br>
            <a:r>
              <a:rPr lang="en-US" sz="3200" b="1" dirty="0">
                <a:latin typeface="Beirut Text SemiBold"/>
              </a:rPr>
              <a:t>Adopted by City Council </a:t>
            </a:r>
            <a:br>
              <a:rPr lang="en-US" sz="3200" b="1" dirty="0">
                <a:latin typeface="Beirut Text SemiBold"/>
              </a:rPr>
            </a:br>
            <a:r>
              <a:rPr lang="en-US" sz="2000" b="1" dirty="0">
                <a:latin typeface="Beirut Text SemiBold"/>
              </a:rPr>
              <a:t>July 27, 2020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C53FEC1-4E4C-D37E-5AAD-8D973AF4FE96}"/>
              </a:ext>
            </a:extLst>
          </p:cNvPr>
          <p:cNvSpPr txBox="1"/>
          <p:nvPr/>
        </p:nvSpPr>
        <p:spPr>
          <a:xfrm>
            <a:off x="237578" y="2527943"/>
            <a:ext cx="3550520" cy="3840860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lvl="0" algn="ctr">
              <a:spcAft>
                <a:spcPts val="1200"/>
              </a:spcAft>
              <a:defRPr/>
            </a:pPr>
            <a:br>
              <a:rPr lang="en-US" sz="2400" b="1" dirty="0">
                <a:latin typeface="Beirut Text SemiBold"/>
              </a:rPr>
            </a:br>
            <a:r>
              <a:rPr lang="en-US" sz="2800" b="1" dirty="0">
                <a:latin typeface="Beirut Text SemiBold"/>
              </a:rPr>
              <a:t>Socio-Economic Diversity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en-US" dirty="0"/>
              <a:t>All Neighborhoods 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en-US" dirty="0"/>
              <a:t>100% Affordable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en-US" dirty="0"/>
              <a:t>Mixed-Income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en-US" dirty="0"/>
              <a:t>Group Homes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en-US" dirty="0"/>
              <a:t>Apartment Complexes</a:t>
            </a:r>
          </a:p>
          <a:p>
            <a:pPr lvl="0" algn="ctr">
              <a:lnSpc>
                <a:spcPct val="150000"/>
              </a:lnSpc>
              <a:defRPr/>
            </a:pPr>
            <a:endParaRPr lang="en-US" sz="1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303A420-DB52-8197-79BC-3CE02B93B8A3}"/>
              </a:ext>
            </a:extLst>
          </p:cNvPr>
          <p:cNvSpPr txBox="1"/>
          <p:nvPr/>
        </p:nvSpPr>
        <p:spPr>
          <a:xfrm>
            <a:off x="3988215" y="3444926"/>
            <a:ext cx="4215569" cy="29238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lvl="0" algn="ctr">
              <a:spcAft>
                <a:spcPts val="1200"/>
              </a:spcAft>
              <a:defRPr/>
            </a:pPr>
            <a:br>
              <a:rPr lang="en-US" sz="2400" b="1" dirty="0">
                <a:latin typeface="Beirut Text SemiBold"/>
              </a:rPr>
            </a:br>
            <a:r>
              <a:rPr lang="en-US" sz="2800" b="1" dirty="0">
                <a:latin typeface="Beirut Text SemiBold"/>
              </a:rPr>
              <a:t>Inclusive &amp; Equitable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en-US" dirty="0"/>
              <a:t>Special Needs Seniors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en-US" dirty="0"/>
              <a:t>Persons with a Disability 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en-US" dirty="0"/>
              <a:t>Youth Aging out of Foster Care 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en-US" dirty="0"/>
              <a:t>Homeless</a:t>
            </a:r>
          </a:p>
          <a:p>
            <a:pPr lvl="0" algn="ctr">
              <a:spcAft>
                <a:spcPts val="1200"/>
              </a:spcAft>
              <a:defRPr/>
            </a:pPr>
            <a:endParaRPr lang="en-US" sz="14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0F53A1A-539B-C2A9-B130-B6DBC808D526}"/>
              </a:ext>
            </a:extLst>
          </p:cNvPr>
          <p:cNvSpPr txBox="1"/>
          <p:nvPr/>
        </p:nvSpPr>
        <p:spPr>
          <a:xfrm>
            <a:off x="8403901" y="1629044"/>
            <a:ext cx="3550519" cy="4739759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lvl="0" algn="ctr">
              <a:spcAft>
                <a:spcPts val="1200"/>
              </a:spcAft>
              <a:defRPr/>
            </a:pPr>
            <a:endParaRPr lang="en-US" sz="2400" b="1" dirty="0">
              <a:solidFill>
                <a:schemeClr val="accent2"/>
              </a:solidFill>
              <a:latin typeface="Beirut Text SemiBold"/>
            </a:endParaRPr>
          </a:p>
          <a:p>
            <a:pPr lvl="0" algn="ctr">
              <a:spcAft>
                <a:spcPts val="1200"/>
              </a:spcAft>
              <a:defRPr/>
            </a:pPr>
            <a:r>
              <a:rPr lang="en-US" sz="2800" b="1" dirty="0">
                <a:latin typeface="Beirut Text SemiBold"/>
              </a:rPr>
              <a:t>Resident Services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en-US" dirty="0"/>
              <a:t>Mental Health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en-US" dirty="0"/>
              <a:t>Physical Health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en-US" dirty="0"/>
              <a:t>Financial Services 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en-US" dirty="0"/>
              <a:t>Job Skills &amp; Employment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en-US" dirty="0"/>
              <a:t>Daily Living Skills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en-US" dirty="0"/>
              <a:t>Crisis Management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en-US" dirty="0"/>
              <a:t>Conflict Resolution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en-US" dirty="0"/>
              <a:t>Youth Programming</a:t>
            </a:r>
          </a:p>
          <a:p>
            <a:pPr lvl="0" algn="ctr">
              <a:spcAft>
                <a:spcPts val="1200"/>
              </a:spcAft>
              <a:defRPr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1935544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91832F-7D3E-9FFF-8551-8D86CF51C4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D68AA7-8B5E-B3E1-2B21-3B1C3A372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192A56-AD4B-BAEE-6457-D2529B17A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15F1-D1C1-5E47-B450-18E733128F18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B23B80-6AD8-F4B3-230D-DCD82CDFA1D2}"/>
              </a:ext>
            </a:extLst>
          </p:cNvPr>
          <p:cNvSpPr txBox="1"/>
          <p:nvPr/>
        </p:nvSpPr>
        <p:spPr>
          <a:xfrm>
            <a:off x="339493" y="411872"/>
            <a:ext cx="6792827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latin typeface="Beirut Text SemiBold"/>
              </a:rPr>
              <a:t>Millage Guidelines Adopted by City Council </a:t>
            </a:r>
            <a:br>
              <a:rPr lang="en-US" sz="3200" b="1" dirty="0">
                <a:latin typeface="Beirut Text SemiBold"/>
              </a:rPr>
            </a:br>
            <a:endParaRPr lang="en-US" sz="2000" b="1" dirty="0">
              <a:latin typeface="Beirut Text SemiBold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A19DC2A-38FA-A0AD-B968-4CDCD31E2D8A}"/>
              </a:ext>
            </a:extLst>
          </p:cNvPr>
          <p:cNvSpPr txBox="1"/>
          <p:nvPr/>
        </p:nvSpPr>
        <p:spPr>
          <a:xfrm>
            <a:off x="373027" y="2709435"/>
            <a:ext cx="5122844" cy="3563861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lvl="0" algn="ctr">
              <a:spcAft>
                <a:spcPts val="1200"/>
              </a:spcAft>
              <a:defRPr/>
            </a:pPr>
            <a:endParaRPr lang="en-US" sz="2400" b="1" dirty="0">
              <a:solidFill>
                <a:schemeClr val="accent2"/>
              </a:solidFill>
              <a:latin typeface="Beirut Text SemiBold"/>
            </a:endParaRPr>
          </a:p>
          <a:p>
            <a:pPr lvl="0" algn="ctr">
              <a:spcAft>
                <a:spcPts val="1200"/>
              </a:spcAft>
              <a:defRPr/>
            </a:pPr>
            <a:r>
              <a:rPr lang="en-US" sz="2800" b="1" dirty="0">
                <a:latin typeface="Beirut Text SemiBold"/>
              </a:rPr>
              <a:t>Permanent Affordability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en-US" dirty="0"/>
              <a:t>Publicly-Owned Properties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en-US" dirty="0"/>
              <a:t>Ann Arbor Housing Commission</a:t>
            </a:r>
            <a:br>
              <a:rPr lang="en-US" dirty="0"/>
            </a:br>
            <a:r>
              <a:rPr lang="en-US" dirty="0"/>
              <a:t>Mission Driven Non-Profits</a:t>
            </a:r>
            <a:br>
              <a:rPr lang="en-US" dirty="0"/>
            </a:br>
            <a:r>
              <a:rPr lang="en-US" dirty="0"/>
              <a:t>Cooperatives</a:t>
            </a:r>
            <a:br>
              <a:rPr lang="en-US" dirty="0"/>
            </a:br>
            <a:r>
              <a:rPr lang="en-US" dirty="0"/>
              <a:t>Owner Models with Permanent Affordability</a:t>
            </a:r>
            <a:br>
              <a:rPr lang="en-US" sz="1400" dirty="0"/>
            </a:br>
            <a:endParaRPr lang="en-US" sz="1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7DB9E5-5B2C-2CE7-F4AC-F9F8E0CD2A6D}"/>
              </a:ext>
            </a:extLst>
          </p:cNvPr>
          <p:cNvSpPr txBox="1"/>
          <p:nvPr/>
        </p:nvSpPr>
        <p:spPr>
          <a:xfrm>
            <a:off x="5770797" y="2447825"/>
            <a:ext cx="2743200" cy="3825471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lvl="0" algn="ctr">
              <a:spcAft>
                <a:spcPts val="1200"/>
              </a:spcAft>
              <a:defRPr/>
            </a:pPr>
            <a:br>
              <a:rPr lang="en-US" sz="2400" b="1" dirty="0">
                <a:latin typeface="Beirut Text SemiBold"/>
              </a:rPr>
            </a:br>
            <a:r>
              <a:rPr lang="en-US" sz="2800" b="1" dirty="0">
                <a:latin typeface="Beirut Text SemiBold"/>
              </a:rPr>
              <a:t>Development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en-US" dirty="0"/>
              <a:t>New Construction</a:t>
            </a:r>
            <a:br>
              <a:rPr lang="en-US" dirty="0"/>
            </a:br>
            <a:r>
              <a:rPr lang="en-US" dirty="0"/>
              <a:t>Acquisition </a:t>
            </a:r>
            <a:br>
              <a:rPr lang="en-US" dirty="0"/>
            </a:br>
            <a:r>
              <a:rPr lang="en-US" dirty="0"/>
              <a:t>Demolition</a:t>
            </a:r>
            <a:br>
              <a:rPr lang="en-US" dirty="0"/>
            </a:br>
            <a:r>
              <a:rPr lang="en-US" dirty="0"/>
              <a:t>Infrastructure </a:t>
            </a:r>
            <a:br>
              <a:rPr lang="en-US" dirty="0"/>
            </a:br>
            <a:r>
              <a:rPr lang="en-US" dirty="0"/>
              <a:t>Utilities</a:t>
            </a:r>
            <a:br>
              <a:rPr lang="en-US" dirty="0"/>
            </a:br>
            <a:r>
              <a:rPr lang="en-US" dirty="0"/>
              <a:t>Renovations</a:t>
            </a:r>
            <a:br>
              <a:rPr lang="en-US" sz="1400" dirty="0"/>
            </a:br>
            <a:endParaRPr lang="en-US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FDCE8C2-5D47-1536-6B76-F5FD386B902C}"/>
              </a:ext>
            </a:extLst>
          </p:cNvPr>
          <p:cNvSpPr txBox="1"/>
          <p:nvPr/>
        </p:nvSpPr>
        <p:spPr>
          <a:xfrm>
            <a:off x="8788922" y="411872"/>
            <a:ext cx="3073661" cy="257897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lvl="0" algn="ctr">
              <a:spcAft>
                <a:spcPts val="1200"/>
              </a:spcAft>
              <a:defRPr/>
            </a:pPr>
            <a:br>
              <a:rPr lang="en-US" sz="2400" b="1" dirty="0">
                <a:latin typeface="Beirut Text SemiBold"/>
              </a:rPr>
            </a:br>
            <a:r>
              <a:rPr lang="en-US" sz="2800" b="1" dirty="0">
                <a:latin typeface="Beirut Text SemiBold"/>
              </a:rPr>
              <a:t>Sustainability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en-US" dirty="0"/>
              <a:t>Energy Efficient</a:t>
            </a:r>
            <a:br>
              <a:rPr lang="en-US" dirty="0"/>
            </a:br>
            <a:r>
              <a:rPr lang="en-US" dirty="0"/>
              <a:t>Green Construction</a:t>
            </a:r>
            <a:br>
              <a:rPr lang="en-US" dirty="0"/>
            </a:br>
            <a:r>
              <a:rPr lang="en-US" dirty="0"/>
              <a:t>Net Zero</a:t>
            </a:r>
            <a:br>
              <a:rPr lang="en-US" sz="1400" dirty="0"/>
            </a:br>
            <a:endParaRPr lang="en-US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FE25B5-6A14-CE3D-B1C0-00854EB57A99}"/>
              </a:ext>
            </a:extLst>
          </p:cNvPr>
          <p:cNvSpPr txBox="1"/>
          <p:nvPr/>
        </p:nvSpPr>
        <p:spPr>
          <a:xfrm>
            <a:off x="8788923" y="3278822"/>
            <a:ext cx="3073661" cy="2994474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lvl="0" algn="ctr">
              <a:spcAft>
                <a:spcPts val="1200"/>
              </a:spcAft>
              <a:defRPr/>
            </a:pPr>
            <a:br>
              <a:rPr lang="en-US" sz="2400" b="1" dirty="0">
                <a:latin typeface="Beirut Text SemiBold"/>
              </a:rPr>
            </a:br>
            <a:r>
              <a:rPr lang="en-US" sz="2800" b="1" dirty="0">
                <a:latin typeface="Beirut Text SemiBold"/>
              </a:rPr>
              <a:t>Leverage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en-US" dirty="0"/>
              <a:t>Maximize Other Resources</a:t>
            </a:r>
            <a:br>
              <a:rPr lang="en-US" dirty="0"/>
            </a:br>
            <a:r>
              <a:rPr lang="en-US" dirty="0"/>
              <a:t>Philanthropic</a:t>
            </a:r>
            <a:br>
              <a:rPr lang="en-US" dirty="0"/>
            </a:br>
            <a:r>
              <a:rPr lang="en-US" dirty="0"/>
              <a:t>Public/Private</a:t>
            </a:r>
            <a:br>
              <a:rPr lang="en-US" sz="1400" dirty="0"/>
            </a:b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7522187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B3AB14-6A26-D2F3-57C7-4A777155C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CBDEAE9-85FF-DF6A-1C36-D9ACD4B8B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15F1-D1C1-5E47-B450-18E733128F18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FA14337-11EA-8688-21DA-993F3D610C59}"/>
              </a:ext>
            </a:extLst>
          </p:cNvPr>
          <p:cNvSpPr/>
          <p:nvPr/>
        </p:nvSpPr>
        <p:spPr>
          <a:xfrm>
            <a:off x="0" y="0"/>
            <a:ext cx="12192000" cy="6565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9BC656-D42B-AF7D-C75D-A05CFEB59F52}"/>
              </a:ext>
            </a:extLst>
          </p:cNvPr>
          <p:cNvSpPr txBox="1"/>
          <p:nvPr/>
        </p:nvSpPr>
        <p:spPr>
          <a:xfrm>
            <a:off x="1193800" y="1467069"/>
            <a:ext cx="9804400" cy="3631763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 b="1" kern="2000" spc="-100" dirty="0">
                <a:solidFill>
                  <a:srgbClr val="3F3F3F"/>
                </a:solidFill>
                <a:latin typeface="Beirut Text SemiBold" pitchFamily="50" charset="0"/>
                <a:cs typeface="Beirut" pitchFamily="2" charset="-78"/>
              </a:rPr>
              <a:t>Project Financing</a:t>
            </a:r>
          </a:p>
        </p:txBody>
      </p:sp>
    </p:spTree>
    <p:extLst>
      <p:ext uri="{BB962C8B-B14F-4D97-AF65-F5344CB8AC3E}">
        <p14:creationId xmlns:p14="http://schemas.microsoft.com/office/powerpoint/2010/main" val="2994249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FF6E3A2-A494-CAB6-231B-E43FCBCD1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27C271F-891D-51B8-4820-C57F5E66A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15F1-D1C1-5E47-B450-18E733128F18}" type="slidenum">
              <a:rPr lang="en-US" smtClean="0"/>
              <a:pPr/>
              <a:t>14</a:t>
            </a:fld>
            <a:endParaRPr lang="en-US" dirty="0"/>
          </a:p>
        </p:txBody>
      </p:sp>
      <p:graphicFrame>
        <p:nvGraphicFramePr>
          <p:cNvPr id="4" name="Table 9">
            <a:extLst>
              <a:ext uri="{FF2B5EF4-FFF2-40B4-BE49-F238E27FC236}">
                <a16:creationId xmlns:a16="http://schemas.microsoft.com/office/drawing/2014/main" id="{CFC13F0A-2C9D-0F24-D439-AC34BA38D6B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9090835"/>
              </p:ext>
            </p:extLst>
          </p:nvPr>
        </p:nvGraphicFramePr>
        <p:xfrm>
          <a:off x="1927365" y="1212016"/>
          <a:ext cx="8337269" cy="509323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558180">
                  <a:extLst>
                    <a:ext uri="{9D8B030D-6E8A-4147-A177-3AD203B41FA5}">
                      <a16:colId xmlns:a16="http://schemas.microsoft.com/office/drawing/2014/main" val="1068426774"/>
                    </a:ext>
                  </a:extLst>
                </a:gridCol>
                <a:gridCol w="2779089">
                  <a:extLst>
                    <a:ext uri="{9D8B030D-6E8A-4147-A177-3AD203B41FA5}">
                      <a16:colId xmlns:a16="http://schemas.microsoft.com/office/drawing/2014/main" val="43395931"/>
                    </a:ext>
                  </a:extLst>
                </a:gridCol>
              </a:tblGrid>
              <a:tr h="58222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300" dirty="0"/>
                        <a:t>Total Development Sources</a:t>
                      </a:r>
                    </a:p>
                  </a:txBody>
                  <a:tcPr marL="94552" marR="94552" marT="47275" marB="472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300" dirty="0"/>
                        <a:t>$33,772,787</a:t>
                      </a:r>
                    </a:p>
                  </a:txBody>
                  <a:tcPr marL="94552" marR="94552" marT="47275" marB="47275"/>
                </a:tc>
                <a:extLst>
                  <a:ext uri="{0D108BD9-81ED-4DB2-BD59-A6C34878D82A}">
                    <a16:rowId xmlns:a16="http://schemas.microsoft.com/office/drawing/2014/main" val="1003225263"/>
                  </a:ext>
                </a:extLst>
              </a:tr>
              <a:tr h="45598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700" dirty="0"/>
                        <a:t>LIHTC Equity</a:t>
                      </a:r>
                    </a:p>
                  </a:txBody>
                  <a:tcPr marL="94552" marR="94552" marT="47275" marB="472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700" dirty="0"/>
                        <a:t>$12,748,725</a:t>
                      </a:r>
                    </a:p>
                  </a:txBody>
                  <a:tcPr marL="94552" marR="94552" marT="47275" marB="47275"/>
                </a:tc>
                <a:extLst>
                  <a:ext uri="{0D108BD9-81ED-4DB2-BD59-A6C34878D82A}">
                    <a16:rowId xmlns:a16="http://schemas.microsoft.com/office/drawing/2014/main" val="2958037463"/>
                  </a:ext>
                </a:extLst>
              </a:tr>
              <a:tr h="368639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7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City of Ann Arbor Bond Financing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7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$9,000,000 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551618619"/>
                  </a:ext>
                </a:extLst>
              </a:tr>
              <a:tr h="368639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7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HUD HOME (Washtenaw County)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7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$2,163,112 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213116661"/>
                  </a:ext>
                </a:extLst>
              </a:tr>
              <a:tr h="368639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7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State MEDC RAP Grant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7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$4,018,915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09078117"/>
                  </a:ext>
                </a:extLst>
              </a:tr>
              <a:tr h="368639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7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Downtown Develop Authority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7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$650,000 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147193671"/>
                  </a:ext>
                </a:extLst>
              </a:tr>
              <a:tr h="368639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7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City Housing Millage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700" b="0" u="none" strike="noStrike">
                          <a:solidFill>
                            <a:srgbClr val="000000"/>
                          </a:solidFill>
                          <a:effectLst/>
                        </a:rPr>
                        <a:t>$1,925,669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601200204"/>
                  </a:ext>
                </a:extLst>
              </a:tr>
              <a:tr h="368639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700" b="0" u="none" strike="noStrike">
                          <a:solidFill>
                            <a:srgbClr val="000000"/>
                          </a:solidFill>
                          <a:effectLst/>
                        </a:rPr>
                        <a:t>WCBRA Brownfield Funding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700" b="0" u="none" strike="noStrike">
                          <a:solidFill>
                            <a:srgbClr val="000000"/>
                          </a:solidFill>
                          <a:effectLst/>
                        </a:rPr>
                        <a:t>$959,406 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76364018"/>
                  </a:ext>
                </a:extLst>
              </a:tr>
              <a:tr h="368639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700" b="0" u="none" strike="noStrike">
                          <a:solidFill>
                            <a:srgbClr val="000000"/>
                          </a:solidFill>
                          <a:effectLst/>
                        </a:rPr>
                        <a:t>State EGLE Brownfield Funding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700" b="0" u="none" strike="noStrike">
                          <a:solidFill>
                            <a:srgbClr val="000000"/>
                          </a:solidFill>
                          <a:effectLst/>
                        </a:rPr>
                        <a:t>$1,000,000 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51164194"/>
                  </a:ext>
                </a:extLst>
              </a:tr>
              <a:tr h="368639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700" b="0" u="none" strike="noStrike">
                          <a:solidFill>
                            <a:srgbClr val="000000"/>
                          </a:solidFill>
                          <a:effectLst/>
                        </a:rPr>
                        <a:t>Federal Home Loan Bank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700" b="0" u="none" strike="noStrike">
                          <a:solidFill>
                            <a:srgbClr val="000000"/>
                          </a:solidFill>
                          <a:effectLst/>
                        </a:rPr>
                        <a:t>$458,872 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705560032"/>
                  </a:ext>
                </a:extLst>
              </a:tr>
              <a:tr h="368639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700" b="0" u="none" strike="noStrike">
                          <a:solidFill>
                            <a:srgbClr val="000000"/>
                          </a:solidFill>
                          <a:effectLst/>
                        </a:rPr>
                        <a:t>IRA Geothermal Tax Credit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700" b="0" u="none" strike="noStrike">
                          <a:solidFill>
                            <a:srgbClr val="000000"/>
                          </a:solidFill>
                          <a:effectLst/>
                        </a:rPr>
                        <a:t>$254,975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245186095"/>
                  </a:ext>
                </a:extLst>
              </a:tr>
              <a:tr h="368639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700" b="0" u="none" strike="noStrike">
                          <a:solidFill>
                            <a:srgbClr val="000000"/>
                          </a:solidFill>
                          <a:effectLst/>
                        </a:rPr>
                        <a:t>General Partner Capital 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700" b="0" u="none" strike="noStrike">
                          <a:solidFill>
                            <a:srgbClr val="000000"/>
                          </a:solidFill>
                          <a:effectLst/>
                        </a:rPr>
                        <a:t>$118,113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11768938"/>
                  </a:ext>
                </a:extLst>
              </a:tr>
              <a:tr h="368639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7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City of A2 Climate Millage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7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$475,000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2641471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5CA0FE1-7E9A-4CBE-E43C-C717A1CAD332}"/>
              </a:ext>
            </a:extLst>
          </p:cNvPr>
          <p:cNvSpPr txBox="1"/>
          <p:nvPr/>
        </p:nvSpPr>
        <p:spPr>
          <a:xfrm>
            <a:off x="339492" y="398982"/>
            <a:ext cx="11614929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200" b="1" dirty="0">
                <a:latin typeface="Beirut Text SemiBold"/>
              </a:rPr>
              <a:t>121 Catherine Funding Sources</a:t>
            </a:r>
          </a:p>
        </p:txBody>
      </p:sp>
    </p:spTree>
    <p:extLst>
      <p:ext uri="{BB962C8B-B14F-4D97-AF65-F5344CB8AC3E}">
        <p14:creationId xmlns:p14="http://schemas.microsoft.com/office/powerpoint/2010/main" val="14372232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43BE65-CFF9-3385-16A2-245D68D3E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AD351D-FDC1-16BF-1A82-7F343759B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0A05BED-7ABD-E980-2343-2D767F95D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15F1-D1C1-5E47-B450-18E733128F18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Google Shape;322;p48">
            <a:extLst>
              <a:ext uri="{FF2B5EF4-FFF2-40B4-BE49-F238E27FC236}">
                <a16:creationId xmlns:a16="http://schemas.microsoft.com/office/drawing/2014/main" id="{44C44AD5-4B88-8352-EEF2-8C5ABF9E8258}"/>
              </a:ext>
            </a:extLst>
          </p:cNvPr>
          <p:cNvSpPr/>
          <p:nvPr/>
        </p:nvSpPr>
        <p:spPr>
          <a:xfrm>
            <a:off x="2367" y="0"/>
            <a:ext cx="12192000" cy="1345600"/>
          </a:xfrm>
          <a:prstGeom prst="rect">
            <a:avLst/>
          </a:prstGeom>
          <a:solidFill>
            <a:srgbClr val="7D55C7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7150" dist="57150" dir="5400000" algn="bl" rotWithShape="0">
              <a:srgbClr val="000000">
                <a:alpha val="25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4800" b="1">
              <a:solidFill>
                <a:srgbClr val="FAFAFA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7" name="Google Shape;323;p48">
            <a:extLst>
              <a:ext uri="{FF2B5EF4-FFF2-40B4-BE49-F238E27FC236}">
                <a16:creationId xmlns:a16="http://schemas.microsoft.com/office/drawing/2014/main" id="{858B3CAF-A660-8F30-617D-62940001402C}"/>
              </a:ext>
            </a:extLst>
          </p:cNvPr>
          <p:cNvSpPr txBox="1">
            <a:spLocks/>
          </p:cNvSpPr>
          <p:nvPr/>
        </p:nvSpPr>
        <p:spPr>
          <a:xfrm>
            <a:off x="616967" y="462363"/>
            <a:ext cx="10962800" cy="88323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FAFAFA"/>
                </a:solidFill>
                <a:ea typeface="Nunito Sans"/>
                <a:cs typeface="Nunito Sans"/>
                <a:sym typeface="Nunito Sans"/>
              </a:rPr>
              <a:t>Dunbar Tower Additional Funding Support</a:t>
            </a:r>
            <a:endParaRPr lang="en-US" sz="3200" b="1" dirty="0">
              <a:solidFill>
                <a:srgbClr val="FAFAFA"/>
              </a:solidFill>
              <a:ea typeface="Aleo"/>
              <a:cs typeface="Aleo"/>
              <a:sym typeface="Aleo"/>
            </a:endParaRPr>
          </a:p>
          <a:p>
            <a:endParaRPr lang="en-US" sz="3733" b="1" dirty="0">
              <a:solidFill>
                <a:srgbClr val="FAFAFA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8" name="Google Shape;325;p48">
            <a:extLst>
              <a:ext uri="{FF2B5EF4-FFF2-40B4-BE49-F238E27FC236}">
                <a16:creationId xmlns:a16="http://schemas.microsoft.com/office/drawing/2014/main" id="{A2CB2D96-67F0-F552-BC7D-D5915CF38500}"/>
              </a:ext>
            </a:extLst>
          </p:cNvPr>
          <p:cNvSpPr txBox="1">
            <a:spLocks/>
          </p:cNvSpPr>
          <p:nvPr/>
        </p:nvSpPr>
        <p:spPr>
          <a:xfrm>
            <a:off x="616980" y="1573567"/>
            <a:ext cx="10962787" cy="5024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>
                <a:ea typeface="Roboto" panose="020B0604020202020204" charset="0"/>
                <a:cs typeface="Arial" panose="020B0604020202020204" pitchFamily="34" charset="0"/>
              </a:rPr>
              <a:t>Predevelopment/Bridge Funding</a:t>
            </a:r>
          </a:p>
          <a:p>
            <a:pPr lvl="1"/>
            <a:r>
              <a:rPr lang="en-US" sz="1800">
                <a:ea typeface="Roboto" panose="020B0604020202020204" charset="0"/>
                <a:cs typeface="Arial" panose="020B0604020202020204" pitchFamily="34" charset="0"/>
              </a:rPr>
              <a:t>Ann Arbor Affordable Housing Millage</a:t>
            </a:r>
          </a:p>
          <a:p>
            <a:r>
              <a:rPr lang="en-US" sz="2400" b="1">
                <a:ea typeface="Roboto" panose="020B0604020202020204" charset="0"/>
                <a:cs typeface="Arial" panose="020B0604020202020204" pitchFamily="34" charset="0"/>
              </a:rPr>
              <a:t>Construction loan</a:t>
            </a:r>
          </a:p>
          <a:p>
            <a:pPr lvl="1"/>
            <a:r>
              <a:rPr lang="en-US" sz="1800">
                <a:ea typeface="Roboto" panose="020B0604020202020204" charset="0"/>
                <a:cs typeface="Arial" panose="020B0604020202020204" pitchFamily="34" charset="0"/>
              </a:rPr>
              <a:t>Comerica Bank (Fifth Third)</a:t>
            </a:r>
          </a:p>
          <a:p>
            <a:pPr lvl="1"/>
            <a:r>
              <a:rPr lang="en-US" sz="1800">
                <a:ea typeface="Roboto" panose="020B0604020202020204" charset="0"/>
                <a:cs typeface="Arial" panose="020B0604020202020204" pitchFamily="34" charset="0"/>
              </a:rPr>
              <a:t>Chelsea State Bank</a:t>
            </a:r>
          </a:p>
          <a:p>
            <a:r>
              <a:rPr lang="en-US" sz="2400" b="1">
                <a:ea typeface="Roboto" panose="020B0604020202020204" charset="0"/>
                <a:cs typeface="Arial" panose="020B0604020202020204" pitchFamily="34" charset="0"/>
              </a:rPr>
              <a:t>Project-Based Vouchers</a:t>
            </a:r>
          </a:p>
          <a:p>
            <a:pPr lvl="1"/>
            <a:r>
              <a:rPr lang="en-US" sz="1800">
                <a:ea typeface="Roboto" panose="020B0604020202020204" charset="0"/>
                <a:cs typeface="Arial" panose="020B0604020202020204" pitchFamily="34" charset="0"/>
              </a:rPr>
              <a:t>Ann Arbor Housing Commission</a:t>
            </a:r>
          </a:p>
          <a:p>
            <a:r>
              <a:rPr lang="en-US" sz="2400" b="1">
                <a:ea typeface="Roboto" panose="020B0604020202020204" charset="0"/>
                <a:cs typeface="Arial" panose="020B0604020202020204" pitchFamily="34" charset="0"/>
              </a:rPr>
              <a:t>Payment in Lieu of Taxes (PILOT) </a:t>
            </a:r>
          </a:p>
          <a:p>
            <a:pPr lvl="1"/>
            <a:r>
              <a:rPr lang="en-US" sz="1800">
                <a:ea typeface="Roboto" panose="020B0604020202020204" charset="0"/>
                <a:cs typeface="Arial" panose="020B0604020202020204" pitchFamily="34" charset="0"/>
              </a:rPr>
              <a:t>City of Ann Arbor</a:t>
            </a:r>
          </a:p>
          <a:p>
            <a:r>
              <a:rPr lang="en-US" sz="2400" b="1">
                <a:ea typeface="Roboto" panose="020B0604020202020204" charset="0"/>
                <a:cs typeface="Arial" panose="020B0604020202020204" pitchFamily="34" charset="0"/>
              </a:rPr>
              <a:t>Services Funding </a:t>
            </a:r>
          </a:p>
          <a:p>
            <a:pPr lvl="1"/>
            <a:r>
              <a:rPr lang="en-US" sz="1800">
                <a:ea typeface="Roboto" panose="020B0604020202020204" charset="0"/>
                <a:cs typeface="Arial" panose="020B0604020202020204" pitchFamily="34" charset="0"/>
              </a:rPr>
              <a:t>City of Ann Arbor Affordable Housing Millage</a:t>
            </a:r>
            <a:endParaRPr lang="en-US" sz="1800" dirty="0">
              <a:ea typeface="Roboto" panose="020B060402020202020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2102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200E2-D7F1-7712-1379-E54DEE2F8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9CC61A-007E-B939-7A3E-6035FADF31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CF88143-5FE3-C8F6-4E5F-27E66E42A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15F1-D1C1-5E47-B450-18E733128F18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Google Shape;322;p48">
            <a:extLst>
              <a:ext uri="{FF2B5EF4-FFF2-40B4-BE49-F238E27FC236}">
                <a16:creationId xmlns:a16="http://schemas.microsoft.com/office/drawing/2014/main" id="{E11003DD-5877-6191-3A33-962A6675F37B}"/>
              </a:ext>
            </a:extLst>
          </p:cNvPr>
          <p:cNvSpPr/>
          <p:nvPr/>
        </p:nvSpPr>
        <p:spPr>
          <a:xfrm>
            <a:off x="6384374" y="0"/>
            <a:ext cx="5807626" cy="1345600"/>
          </a:xfrm>
          <a:prstGeom prst="rect">
            <a:avLst/>
          </a:prstGeom>
          <a:solidFill>
            <a:srgbClr val="7D55C7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7150" dist="57150" dir="5400000" algn="bl" rotWithShape="0">
              <a:srgbClr val="000000">
                <a:alpha val="25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4800" b="1">
              <a:solidFill>
                <a:srgbClr val="FAFAFA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5" name="Google Shape;240;p40">
            <a:extLst>
              <a:ext uri="{FF2B5EF4-FFF2-40B4-BE49-F238E27FC236}">
                <a16:creationId xmlns:a16="http://schemas.microsoft.com/office/drawing/2014/main" id="{A7ECB99E-500D-7F19-4DC1-A2649D9A47B8}"/>
              </a:ext>
            </a:extLst>
          </p:cNvPr>
          <p:cNvSpPr txBox="1">
            <a:spLocks/>
          </p:cNvSpPr>
          <p:nvPr/>
        </p:nvSpPr>
        <p:spPr>
          <a:xfrm>
            <a:off x="7063329" y="440508"/>
            <a:ext cx="4621270" cy="90509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200" dirty="0">
                <a:solidFill>
                  <a:schemeClr val="lt1"/>
                </a:solidFill>
                <a:latin typeface="+mj-lt"/>
                <a:ea typeface="Nunito Sans SemiBold"/>
                <a:cs typeface="Nunito Sans SemiBold"/>
                <a:sym typeface="Nunito Sans SemiBold"/>
              </a:rPr>
              <a:t>Putting People First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00253E0-FC43-B9B5-4EDE-6546A924EDC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67" r="4306" b="4930"/>
          <a:stretch>
            <a:fillRect/>
          </a:stretch>
        </p:blipFill>
        <p:spPr>
          <a:xfrm>
            <a:off x="-1" y="0"/>
            <a:ext cx="6384375" cy="6576011"/>
          </a:xfrm>
          <a:prstGeom prst="rect">
            <a:avLst/>
          </a:prstGeom>
        </p:spPr>
      </p:pic>
      <p:sp>
        <p:nvSpPr>
          <p:cNvPr id="10" name="Google Shape;240;p40">
            <a:extLst>
              <a:ext uri="{FF2B5EF4-FFF2-40B4-BE49-F238E27FC236}">
                <a16:creationId xmlns:a16="http://schemas.microsoft.com/office/drawing/2014/main" id="{A605107C-2A9F-FE1E-4A07-413041F75374}"/>
              </a:ext>
            </a:extLst>
          </p:cNvPr>
          <p:cNvSpPr txBox="1">
            <a:spLocks/>
          </p:cNvSpPr>
          <p:nvPr/>
        </p:nvSpPr>
        <p:spPr>
          <a:xfrm>
            <a:off x="7063328" y="1305629"/>
            <a:ext cx="4736265" cy="477759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133"/>
              </a:spcBef>
              <a:buFont typeface="Arial" panose="020B0604020202020204" pitchFamily="34" charset="0"/>
              <a:buNone/>
            </a:pPr>
            <a:r>
              <a:rPr lang="en-US" sz="2000" dirty="0">
                <a:ea typeface="Nunito Sans"/>
                <a:cs typeface="Nunito Sans"/>
                <a:sym typeface="Nunito Sans"/>
              </a:rPr>
              <a:t>Avalon Housing believes that the most essential need for people and families experiencing homelessness is immediate, safe and permanent housing. </a:t>
            </a:r>
          </a:p>
          <a:p>
            <a:pPr marL="0" indent="0">
              <a:spcBef>
                <a:spcPts val="2133"/>
              </a:spcBef>
              <a:buFont typeface="Arial" panose="020B0604020202020204" pitchFamily="34" charset="0"/>
              <a:buNone/>
            </a:pPr>
            <a:r>
              <a:rPr lang="en-US" sz="2000" dirty="0">
                <a:ea typeface="Nunito Sans"/>
                <a:cs typeface="Nunito Sans"/>
                <a:sym typeface="Nunito Sans"/>
              </a:rPr>
              <a:t>From there we can meet all other challenges together.</a:t>
            </a:r>
          </a:p>
        </p:txBody>
      </p:sp>
    </p:spTree>
    <p:extLst>
      <p:ext uri="{BB962C8B-B14F-4D97-AF65-F5344CB8AC3E}">
        <p14:creationId xmlns:p14="http://schemas.microsoft.com/office/powerpoint/2010/main" val="21488949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8CB17A-651D-B343-DD3B-51F07C858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FC8AF5-B399-3363-AE4C-9817C0D55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F1BAA53-EC18-4F88-7035-295FE84D9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15F1-D1C1-5E47-B450-18E733128F18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Google Shape;238;p40">
            <a:extLst>
              <a:ext uri="{FF2B5EF4-FFF2-40B4-BE49-F238E27FC236}">
                <a16:creationId xmlns:a16="http://schemas.microsoft.com/office/drawing/2014/main" id="{45DD858C-7CBB-1A31-A09F-B88AD9944E9E}"/>
              </a:ext>
            </a:extLst>
          </p:cNvPr>
          <p:cNvSpPr/>
          <p:nvPr/>
        </p:nvSpPr>
        <p:spPr>
          <a:xfrm>
            <a:off x="0" y="-10950"/>
            <a:ext cx="6692006" cy="6586965"/>
          </a:xfrm>
          <a:prstGeom prst="rect">
            <a:avLst/>
          </a:prstGeom>
          <a:solidFill>
            <a:srgbClr val="7D55C7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" name="Google Shape;240;p40">
            <a:extLst>
              <a:ext uri="{FF2B5EF4-FFF2-40B4-BE49-F238E27FC236}">
                <a16:creationId xmlns:a16="http://schemas.microsoft.com/office/drawing/2014/main" id="{9FA97E15-134E-1062-6619-292499925933}"/>
              </a:ext>
            </a:extLst>
          </p:cNvPr>
          <p:cNvSpPr txBox="1">
            <a:spLocks/>
          </p:cNvSpPr>
          <p:nvPr/>
        </p:nvSpPr>
        <p:spPr>
          <a:xfrm>
            <a:off x="510928" y="281985"/>
            <a:ext cx="5346814" cy="4732088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200" dirty="0">
                <a:solidFill>
                  <a:schemeClr val="bg1"/>
                </a:solidFill>
                <a:latin typeface="+mj-lt"/>
                <a:ea typeface="Nunito Sans SemiBold"/>
                <a:cs typeface="Nunito Sans SemiBold"/>
                <a:sym typeface="Nunito Sans SemiBold"/>
              </a:rPr>
              <a:t>Support Services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b="1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Mental Health and Chronic Disease Management</a:t>
            </a:r>
          </a:p>
          <a:p>
            <a:pPr lvl="1"/>
            <a:r>
              <a:rPr lang="en-US" sz="1600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Full spectrum primary care services at co-located clinics in partnership with Packard Health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b="1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Substance Use and Recovery Services</a:t>
            </a:r>
          </a:p>
          <a:p>
            <a:pPr lvl="1"/>
            <a:r>
              <a:rPr lang="en-US" sz="1600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Avalon support specialists are trained in motivational interviewing and harm reduction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b="1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Older Adult Services</a:t>
            </a:r>
          </a:p>
          <a:p>
            <a:pPr lvl="1"/>
            <a:r>
              <a:rPr lang="en-US" sz="1600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Older Adult Specialists and Home Health Aides provide hands-on assistance for older (55+) residents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b="1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Youth and Family Services</a:t>
            </a:r>
          </a:p>
          <a:p>
            <a:pPr lvl="1"/>
            <a:r>
              <a:rPr lang="en-US" sz="1600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Family-based services to heads of households to liaison with local schools and governmental systems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b="1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Food Assistance</a:t>
            </a:r>
          </a:p>
          <a:p>
            <a:pPr lvl="1"/>
            <a:r>
              <a:rPr lang="en-US" sz="1600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Avalon provides weekly food pantries at six locations in partnership with Food Gatherers</a:t>
            </a:r>
          </a:p>
          <a:p>
            <a:pPr lvl="1"/>
            <a:endParaRPr lang="en-US" sz="1600" dirty="0">
              <a:solidFill>
                <a:schemeClr val="bg1"/>
              </a:solidFill>
              <a:latin typeface="Nunito Sans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DB6C33D-0C97-2C26-A7F1-7D61485D66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7363" y="0"/>
            <a:ext cx="4789665" cy="6586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5634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AFA03F-4B25-8F18-9482-A06153E5C0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DB192D-955F-CDCA-56CD-26EADE0E4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63A79FD-E9A6-A19E-DEB5-87E7D77A6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15F1-D1C1-5E47-B450-18E733128F18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Google Shape;325;p48">
            <a:extLst>
              <a:ext uri="{FF2B5EF4-FFF2-40B4-BE49-F238E27FC236}">
                <a16:creationId xmlns:a16="http://schemas.microsoft.com/office/drawing/2014/main" id="{BCF3116C-1CC2-C104-AE44-4322FA351B6B}"/>
              </a:ext>
            </a:extLst>
          </p:cNvPr>
          <p:cNvSpPr txBox="1">
            <a:spLocks/>
          </p:cNvSpPr>
          <p:nvPr/>
        </p:nvSpPr>
        <p:spPr>
          <a:xfrm>
            <a:off x="7660153" y="1259354"/>
            <a:ext cx="4073734" cy="533821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/>
              <a:t>31 one-bedroom apartments for $650–$900 per month</a:t>
            </a:r>
            <a:endParaRPr lang="en-US" sz="1800" dirty="0"/>
          </a:p>
          <a:p>
            <a:pPr marL="285750" indent="-285750"/>
            <a:r>
              <a:rPr lang="en-US" sz="1400" dirty="0"/>
              <a:t>Preference for artists and creatives (does not have to be source of income)</a:t>
            </a:r>
          </a:p>
          <a:p>
            <a:pPr marL="285750" indent="-285750"/>
            <a:r>
              <a:rPr lang="en-US" sz="1400" dirty="0"/>
              <a:t>Includes an Artist Interview Committee process</a:t>
            </a:r>
          </a:p>
          <a:p>
            <a:pPr marL="285750" indent="-285750"/>
            <a:r>
              <a:rPr lang="en-US" sz="1400" dirty="0"/>
              <a:t>Preference for Washtenaw County residents and/or workers</a:t>
            </a:r>
          </a:p>
          <a:p>
            <a:pPr marL="285750" indent="-285750"/>
            <a:r>
              <a:rPr lang="en-US" sz="1400" dirty="0"/>
              <a:t>At least $1,950 to $2,700 monthly income ($23,400 - $32,400/household per year)</a:t>
            </a:r>
          </a:p>
          <a:p>
            <a:pPr marL="285750" indent="-285750"/>
            <a:r>
              <a:rPr lang="en-US" sz="1400" dirty="0"/>
              <a:t>Annual income cannot exceed $52,920 for 1 person, or $60,480 for 2 persons</a:t>
            </a:r>
          </a:p>
          <a:p>
            <a:pPr marL="285750" indent="-285750"/>
            <a:r>
              <a:rPr lang="en-US" sz="1400" dirty="0"/>
              <a:t>Tenant-based rental vouchers can be used for these apartments</a:t>
            </a:r>
          </a:p>
          <a:p>
            <a:pPr marL="0" indent="0">
              <a:buNone/>
            </a:pPr>
            <a:endParaRPr lang="en-US" sz="1800" dirty="0">
              <a:ea typeface="Roboto" panose="020B0604020202020204" charset="0"/>
              <a:cs typeface="Arial" panose="020B0604020202020204" pitchFamily="34" charset="0"/>
            </a:endParaRPr>
          </a:p>
        </p:txBody>
      </p:sp>
      <p:pic>
        <p:nvPicPr>
          <p:cNvPr id="4" name="Picture 3" descr="A multi-story building with a parking lot and cars parked on the side&#10;&#10;AI-generated content may be incorrect.">
            <a:extLst>
              <a:ext uri="{FF2B5EF4-FFF2-40B4-BE49-F238E27FC236}">
                <a16:creationId xmlns:a16="http://schemas.microsoft.com/office/drawing/2014/main" id="{8376A022-D242-D017-B7CA-E8A6A88DB08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320" b="3727"/>
          <a:stretch>
            <a:fillRect/>
          </a:stretch>
        </p:blipFill>
        <p:spPr>
          <a:xfrm>
            <a:off x="0" y="1259354"/>
            <a:ext cx="7581019" cy="5305364"/>
          </a:xfrm>
          <a:prstGeom prst="rect">
            <a:avLst/>
          </a:prstGeom>
        </p:spPr>
      </p:pic>
      <p:sp>
        <p:nvSpPr>
          <p:cNvPr id="11" name="Google Shape;322;p48">
            <a:extLst>
              <a:ext uri="{FF2B5EF4-FFF2-40B4-BE49-F238E27FC236}">
                <a16:creationId xmlns:a16="http://schemas.microsoft.com/office/drawing/2014/main" id="{40CB48B7-1BE1-5482-2035-911735D028FF}"/>
              </a:ext>
            </a:extLst>
          </p:cNvPr>
          <p:cNvSpPr/>
          <p:nvPr/>
        </p:nvSpPr>
        <p:spPr>
          <a:xfrm>
            <a:off x="0" y="0"/>
            <a:ext cx="12192000" cy="1345600"/>
          </a:xfrm>
          <a:prstGeom prst="rect">
            <a:avLst/>
          </a:prstGeom>
          <a:solidFill>
            <a:schemeClr val="accent5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7150" dist="57150" dir="5400000" algn="bl" rotWithShape="0">
              <a:srgbClr val="000000">
                <a:alpha val="25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4800" b="1">
              <a:solidFill>
                <a:srgbClr val="FAFAFA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A5F031-9602-B69A-07E7-FB675F679070}"/>
              </a:ext>
            </a:extLst>
          </p:cNvPr>
          <p:cNvSpPr txBox="1"/>
          <p:nvPr/>
        </p:nvSpPr>
        <p:spPr>
          <a:xfrm>
            <a:off x="339493" y="411872"/>
            <a:ext cx="8267913" cy="8925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Beirut Text SemiBold"/>
              </a:rPr>
              <a:t>Dunbar Tower – Artist Preference</a:t>
            </a:r>
            <a:br>
              <a:rPr lang="en-US" sz="3200" b="1" dirty="0">
                <a:latin typeface="Beirut Text SemiBold"/>
              </a:rPr>
            </a:br>
            <a:endParaRPr lang="en-US" sz="2000" b="1" dirty="0">
              <a:latin typeface="Beirut Text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42535268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7E13AB-49FB-3820-271F-A884A5B94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50F072-F516-10B1-FC3D-278FCD642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15F1-D1C1-5E47-B450-18E733128F18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E6F8702-6664-C8E6-F57E-1409BB7C0B1C}"/>
              </a:ext>
            </a:extLst>
          </p:cNvPr>
          <p:cNvSpPr/>
          <p:nvPr/>
        </p:nvSpPr>
        <p:spPr>
          <a:xfrm>
            <a:off x="0" y="0"/>
            <a:ext cx="12192000" cy="65659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6236C9-18E6-57A2-3A4A-86D2150028A3}"/>
              </a:ext>
            </a:extLst>
          </p:cNvPr>
          <p:cNvSpPr txBox="1"/>
          <p:nvPr/>
        </p:nvSpPr>
        <p:spPr>
          <a:xfrm>
            <a:off x="1193800" y="1467069"/>
            <a:ext cx="98044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kern="2000" spc="-100" dirty="0">
                <a:solidFill>
                  <a:srgbClr val="3F3F3F"/>
                </a:solidFill>
                <a:latin typeface="Beirut Text SemiBold" pitchFamily="50" charset="0"/>
                <a:cs typeface="Beirut" pitchFamily="2" charset="-78"/>
              </a:rPr>
              <a:t>Building Design</a:t>
            </a:r>
          </a:p>
        </p:txBody>
      </p:sp>
    </p:spTree>
    <p:extLst>
      <p:ext uri="{BB962C8B-B14F-4D97-AF65-F5344CB8AC3E}">
        <p14:creationId xmlns:p14="http://schemas.microsoft.com/office/powerpoint/2010/main" val="4166219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E4CAAC-8247-40DF-5EAF-0F7B4BCDD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766D1D3-BF93-DE7A-7C85-9EFBAB669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15F1-D1C1-5E47-B450-18E733128F18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70E245A-624C-0DB6-F9C8-837E5A84501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3697" y="551925"/>
            <a:ext cx="3024328" cy="1311128"/>
          </a:xfrm>
        </p:spPr>
        <p:txBody>
          <a:bodyPr vert="horz" wrap="square" lIns="91440" tIns="45720" rIns="91440" bIns="45720" rtlCol="0" anchor="t">
            <a:spAutoFit/>
          </a:bodyPr>
          <a:lstStyle/>
          <a:p>
            <a:r>
              <a:rPr lang="en-US" sz="4400" dirty="0">
                <a:latin typeface="Beirut Text SemiBold"/>
              </a:rPr>
              <a:t>Project Partners</a:t>
            </a:r>
          </a:p>
        </p:txBody>
      </p:sp>
      <p:pic>
        <p:nvPicPr>
          <p:cNvPr id="6" name="Picture 5" descr="A green logo with black background&#10;&#10;Description automatically generated">
            <a:extLst>
              <a:ext uri="{FF2B5EF4-FFF2-40B4-BE49-F238E27FC236}">
                <a16:creationId xmlns:a16="http://schemas.microsoft.com/office/drawing/2014/main" id="{B38E9764-DC5A-C9C2-04D9-E543F61EFA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164" y="5921966"/>
            <a:ext cx="932864" cy="473053"/>
          </a:xfrm>
          <a:prstGeom prst="rect">
            <a:avLst/>
          </a:prstGeom>
        </p:spPr>
      </p:pic>
      <p:pic>
        <p:nvPicPr>
          <p:cNvPr id="7" name="Picture 6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24462713-3489-F175-140E-9B7137911C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3764" y="5951343"/>
            <a:ext cx="2273675" cy="413536"/>
          </a:xfrm>
          <a:prstGeom prst="rect">
            <a:avLst/>
          </a:prstGeom>
        </p:spPr>
      </p:pic>
      <p:pic>
        <p:nvPicPr>
          <p:cNvPr id="8" name="Picture 7" descr="A logo with a tree and text&#10;&#10;AI-generated content may be incorrect.">
            <a:extLst>
              <a:ext uri="{FF2B5EF4-FFF2-40B4-BE49-F238E27FC236}">
                <a16:creationId xmlns:a16="http://schemas.microsoft.com/office/drawing/2014/main" id="{3176A3AB-A551-C9D7-2361-5605B8FEF8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7222" y="5641132"/>
            <a:ext cx="809357" cy="826576"/>
          </a:xfrm>
          <a:prstGeom prst="rect">
            <a:avLst/>
          </a:prstGeom>
        </p:spPr>
      </p:pic>
      <p:pic>
        <p:nvPicPr>
          <p:cNvPr id="9" name="Picture 8" descr="A logo for a housing company&#10;&#10;AI-generated content may be incorrect.">
            <a:extLst>
              <a:ext uri="{FF2B5EF4-FFF2-40B4-BE49-F238E27FC236}">
                <a16:creationId xmlns:a16="http://schemas.microsoft.com/office/drawing/2014/main" id="{810DE715-1A5B-F222-64AD-2477E33E05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4882" y="5560672"/>
            <a:ext cx="1107741" cy="839492"/>
          </a:xfrm>
          <a:prstGeom prst="rect">
            <a:avLst/>
          </a:prstGeom>
        </p:spPr>
      </p:pic>
      <p:pic>
        <p:nvPicPr>
          <p:cNvPr id="10" name="Picture 9" descr="A logo with black text&#10;&#10;AI-generated content may be incorrect.">
            <a:extLst>
              <a:ext uri="{FF2B5EF4-FFF2-40B4-BE49-F238E27FC236}">
                <a16:creationId xmlns:a16="http://schemas.microsoft.com/office/drawing/2014/main" id="{64B38AB3-7F3F-3A48-3FFC-D7374424D42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827" t="7229" r="5654" b="4702"/>
          <a:stretch>
            <a:fillRect/>
          </a:stretch>
        </p:blipFill>
        <p:spPr>
          <a:xfrm>
            <a:off x="8763384" y="5710948"/>
            <a:ext cx="1300855" cy="68600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0E23C58-7931-7574-E11B-E85805480C9B}"/>
              </a:ext>
            </a:extLst>
          </p:cNvPr>
          <p:cNvSpPr txBox="1"/>
          <p:nvPr/>
        </p:nvSpPr>
        <p:spPr>
          <a:xfrm>
            <a:off x="3368025" y="457201"/>
            <a:ext cx="6998847" cy="4500629"/>
          </a:xfrm>
          <a:prstGeom prst="rect">
            <a:avLst/>
          </a:prstGeom>
          <a:noFill/>
        </p:spPr>
        <p:txBody>
          <a:bodyPr wrap="square" lIns="91440" tIns="45720" rIns="91440" bIns="45720" numCol="2" rtlCol="0" anchor="t">
            <a:noAutofit/>
          </a:bodyPr>
          <a:lstStyle/>
          <a:p>
            <a:r>
              <a:rPr lang="en-US" b="1" dirty="0">
                <a:latin typeface="Spezia"/>
              </a:rPr>
              <a:t>DEVELOPMENT PARTNERS</a:t>
            </a:r>
            <a:endParaRPr lang="en-US" dirty="0">
              <a:latin typeface="Spezia"/>
            </a:endParaRPr>
          </a:p>
          <a:p>
            <a:pPr>
              <a:spcAft>
                <a:spcPts val="1200"/>
              </a:spcAft>
            </a:pPr>
            <a:r>
              <a:rPr lang="en-US" sz="1700" dirty="0">
                <a:latin typeface="Spezia Medium"/>
              </a:rPr>
              <a:t>Avalon Housing Inc. &amp; </a:t>
            </a:r>
            <a:r>
              <a:rPr lang="en-US" sz="1700" dirty="0"/>
              <a:t>Ann Arbor Housing Commission</a:t>
            </a:r>
          </a:p>
          <a:p>
            <a:r>
              <a:rPr lang="en-US" b="1" dirty="0">
                <a:latin typeface="Spezia"/>
              </a:rPr>
              <a:t>ARCHITECT</a:t>
            </a:r>
          </a:p>
          <a:p>
            <a:pPr>
              <a:spcAft>
                <a:spcPts val="1200"/>
              </a:spcAft>
            </a:pPr>
            <a:r>
              <a:rPr lang="en-US" sz="1700" dirty="0"/>
              <a:t>LBBA</a:t>
            </a:r>
          </a:p>
          <a:p>
            <a:r>
              <a:rPr lang="en-US" b="1" dirty="0">
                <a:latin typeface="Spezia" pitchFamily="50" charset="0"/>
              </a:rPr>
              <a:t>CONTRACTOR</a:t>
            </a:r>
          </a:p>
          <a:p>
            <a:pPr>
              <a:spcAft>
                <a:spcPts val="1200"/>
              </a:spcAft>
            </a:pPr>
            <a:r>
              <a:rPr lang="en-US" sz="1700" dirty="0"/>
              <a:t>O'Neal Construction Inc.</a:t>
            </a:r>
          </a:p>
          <a:p>
            <a:r>
              <a:rPr lang="en-US" b="1" dirty="0">
                <a:latin typeface="Spezia" pitchFamily="50" charset="0"/>
              </a:rPr>
              <a:t>MEP</a:t>
            </a:r>
          </a:p>
          <a:p>
            <a:pPr>
              <a:spcAft>
                <a:spcPts val="1200"/>
              </a:spcAft>
            </a:pPr>
            <a:r>
              <a:rPr lang="en-US" sz="1700" dirty="0"/>
              <a:t>Strategic Energy Solutions, Inc.</a:t>
            </a:r>
          </a:p>
          <a:p>
            <a:r>
              <a:rPr lang="en-US" b="1" dirty="0">
                <a:latin typeface="Spezia" pitchFamily="50" charset="0"/>
              </a:rPr>
              <a:t>STRUCTURAL</a:t>
            </a:r>
          </a:p>
          <a:p>
            <a:pPr>
              <a:spcAft>
                <a:spcPts val="1200"/>
              </a:spcAft>
            </a:pPr>
            <a:r>
              <a:rPr lang="en-US" sz="1700" dirty="0"/>
              <a:t>IMEG Corporation</a:t>
            </a:r>
          </a:p>
          <a:p>
            <a:r>
              <a:rPr lang="en-US" b="1" dirty="0">
                <a:latin typeface="Spezia"/>
              </a:rPr>
              <a:t>CIVIL &amp; LANDSCAPE</a:t>
            </a:r>
          </a:p>
          <a:p>
            <a:pPr>
              <a:spcAft>
                <a:spcPts val="1200"/>
              </a:spcAft>
            </a:pPr>
            <a:r>
              <a:rPr lang="en-US" sz="1700" dirty="0"/>
              <a:t>Macon Engineering, Inc.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D41274-0634-385D-E3EC-5154B7251F10}"/>
              </a:ext>
            </a:extLst>
          </p:cNvPr>
          <p:cNvSpPr txBox="1"/>
          <p:nvPr/>
        </p:nvSpPr>
        <p:spPr>
          <a:xfrm>
            <a:off x="7370601" y="457201"/>
            <a:ext cx="8405870" cy="4135504"/>
          </a:xfrm>
          <a:prstGeom prst="rect">
            <a:avLst/>
          </a:prstGeom>
          <a:noFill/>
        </p:spPr>
        <p:txBody>
          <a:bodyPr wrap="square" lIns="91440" tIns="45720" rIns="91440" bIns="45720" numCol="2" rtlCol="0" anchor="t">
            <a:noAutofit/>
          </a:bodyPr>
          <a:lstStyle/>
          <a:p>
            <a:pPr>
              <a:spcAft>
                <a:spcPts val="1200"/>
              </a:spcAft>
            </a:pPr>
            <a:r>
              <a:rPr lang="en-US" b="1" dirty="0">
                <a:latin typeface="Spezia"/>
              </a:rPr>
              <a:t>ENVIRONMENTAL CONSULTANT</a:t>
            </a:r>
            <a:br>
              <a:rPr lang="en-US" sz="1700" b="1" dirty="0">
                <a:latin typeface="Spezia"/>
              </a:rPr>
            </a:br>
            <a:r>
              <a:rPr lang="en-US" sz="1700" dirty="0"/>
              <a:t>Environmental Consulting and Technology, Inc.</a:t>
            </a:r>
            <a:endParaRPr lang="en-US" sz="1600" dirty="0"/>
          </a:p>
          <a:p>
            <a:pPr>
              <a:spcAft>
                <a:spcPts val="1200"/>
              </a:spcAft>
            </a:pPr>
            <a:r>
              <a:rPr lang="en-US" b="1" dirty="0">
                <a:latin typeface="Spezia"/>
              </a:rPr>
              <a:t>GREEN CONSULTANT</a:t>
            </a:r>
            <a:br>
              <a:rPr lang="en-US" b="1" dirty="0">
                <a:latin typeface="Spezia"/>
              </a:rPr>
            </a:br>
            <a:r>
              <a:rPr lang="en-US" sz="1700" dirty="0"/>
              <a:t>Elevate Energy</a:t>
            </a:r>
          </a:p>
          <a:p>
            <a:pPr>
              <a:spcAft>
                <a:spcPts val="1200"/>
              </a:spcAft>
            </a:pP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4263571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A1DEB3-340B-F21D-DC76-10F4DF2C7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DB63918-A150-7876-75A0-9B918397E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15F1-D1C1-5E47-B450-18E733128F18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41D69B-C7AD-80C3-CB4D-40C7E1891216}"/>
              </a:ext>
            </a:extLst>
          </p:cNvPr>
          <p:cNvSpPr txBox="1"/>
          <p:nvPr/>
        </p:nvSpPr>
        <p:spPr>
          <a:xfrm>
            <a:off x="339493" y="398982"/>
            <a:ext cx="3263243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latin typeface="Beirut Text SemiBold"/>
              </a:rPr>
              <a:t>Site &amp; Building Information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94DDA6-50B2-226F-D845-37522A333E81}"/>
              </a:ext>
            </a:extLst>
          </p:cNvPr>
          <p:cNvSpPr txBox="1"/>
          <p:nvPr/>
        </p:nvSpPr>
        <p:spPr>
          <a:xfrm>
            <a:off x="339492" y="1619421"/>
            <a:ext cx="2743199" cy="415870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/>
              <a:t>Zoning District: </a:t>
            </a:r>
          </a:p>
          <a:p>
            <a:pPr>
              <a:lnSpc>
                <a:spcPct val="150000"/>
              </a:lnSpc>
            </a:pPr>
            <a:r>
              <a:rPr lang="en-US" sz="1400" dirty="0"/>
              <a:t>D2</a:t>
            </a:r>
          </a:p>
          <a:p>
            <a:pPr>
              <a:lnSpc>
                <a:spcPct val="150000"/>
              </a:lnSpc>
            </a:pPr>
            <a:r>
              <a:rPr lang="en-US" b="1" dirty="0"/>
              <a:t>Occupancy: </a:t>
            </a:r>
          </a:p>
          <a:p>
            <a:pPr>
              <a:lnSpc>
                <a:spcPct val="150000"/>
              </a:lnSpc>
            </a:pPr>
            <a:r>
              <a:rPr lang="en-US" sz="1400" dirty="0"/>
              <a:t>R-2, B</a:t>
            </a:r>
          </a:p>
          <a:p>
            <a:pPr>
              <a:lnSpc>
                <a:spcPct val="150000"/>
              </a:lnSpc>
            </a:pPr>
            <a:r>
              <a:rPr lang="en-US" b="1" dirty="0"/>
              <a:t>Construction Type:</a:t>
            </a:r>
          </a:p>
          <a:p>
            <a:pPr>
              <a:lnSpc>
                <a:spcPct val="150000"/>
              </a:lnSpc>
            </a:pPr>
            <a:r>
              <a:rPr lang="en-US" sz="1400" dirty="0"/>
              <a:t>Type IA (Podium)</a:t>
            </a:r>
          </a:p>
          <a:p>
            <a:pPr>
              <a:lnSpc>
                <a:spcPct val="150000"/>
              </a:lnSpc>
            </a:pPr>
            <a:r>
              <a:rPr lang="en-US" sz="1400" dirty="0"/>
              <a:t>Type IIA (Levels 2-6)</a:t>
            </a:r>
          </a:p>
          <a:p>
            <a:pPr>
              <a:lnSpc>
                <a:spcPct val="150000"/>
              </a:lnSpc>
            </a:pPr>
            <a:r>
              <a:rPr lang="en-US" b="1" dirty="0"/>
              <a:t>Lot area: </a:t>
            </a:r>
          </a:p>
          <a:p>
            <a:pPr>
              <a:lnSpc>
                <a:spcPct val="150000"/>
              </a:lnSpc>
            </a:pPr>
            <a:r>
              <a:rPr lang="en-US" sz="1400" dirty="0"/>
              <a:t>16,698 SF</a:t>
            </a:r>
          </a:p>
          <a:p>
            <a:pPr>
              <a:lnSpc>
                <a:spcPct val="150000"/>
              </a:lnSpc>
            </a:pPr>
            <a:r>
              <a:rPr lang="en-US" b="1" dirty="0"/>
              <a:t>Gross Building Area: </a:t>
            </a:r>
            <a:r>
              <a:rPr lang="en-US" sz="1400" dirty="0"/>
              <a:t>66,828 GSF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02DFF5-9369-47B2-3930-34A4A2559C2A}"/>
              </a:ext>
            </a:extLst>
          </p:cNvPr>
          <p:cNvSpPr txBox="1"/>
          <p:nvPr/>
        </p:nvSpPr>
        <p:spPr>
          <a:xfrm>
            <a:off x="3082691" y="1619362"/>
            <a:ext cx="2007102" cy="36047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/>
              <a:t>Height: </a:t>
            </a:r>
          </a:p>
          <a:p>
            <a:pPr>
              <a:lnSpc>
                <a:spcPct val="150000"/>
              </a:lnSpc>
            </a:pPr>
            <a:r>
              <a:rPr lang="en-US" sz="1400" dirty="0"/>
              <a:t>6 stories, 63’-9”</a:t>
            </a:r>
          </a:p>
          <a:p>
            <a:pPr>
              <a:lnSpc>
                <a:spcPct val="150000"/>
              </a:lnSpc>
            </a:pPr>
            <a:r>
              <a:rPr lang="en-US" b="1" dirty="0"/>
              <a:t>Units: </a:t>
            </a:r>
          </a:p>
          <a:p>
            <a:pPr>
              <a:lnSpc>
                <a:spcPct val="150000"/>
              </a:lnSpc>
            </a:pPr>
            <a:r>
              <a:rPr lang="en-US" sz="1400" dirty="0"/>
              <a:t>63</a:t>
            </a:r>
          </a:p>
          <a:p>
            <a:pPr>
              <a:lnSpc>
                <a:spcPct val="150000"/>
              </a:lnSpc>
            </a:pPr>
            <a:r>
              <a:rPr lang="en-US" sz="1400" dirty="0"/>
              <a:t>(62) 1-BR</a:t>
            </a:r>
          </a:p>
          <a:p>
            <a:pPr>
              <a:lnSpc>
                <a:spcPct val="150000"/>
              </a:lnSpc>
            </a:pPr>
            <a:r>
              <a:rPr lang="en-US" sz="1400" dirty="0"/>
              <a:t>(1) 2-BR</a:t>
            </a:r>
          </a:p>
          <a:p>
            <a:pPr>
              <a:lnSpc>
                <a:spcPct val="150000"/>
              </a:lnSpc>
            </a:pPr>
            <a:r>
              <a:rPr lang="en-US" b="1" dirty="0"/>
              <a:t>Parking:</a:t>
            </a:r>
          </a:p>
          <a:p>
            <a:pPr>
              <a:lnSpc>
                <a:spcPct val="150000"/>
              </a:lnSpc>
            </a:pPr>
            <a:r>
              <a:rPr lang="en-US" sz="1400" dirty="0"/>
              <a:t>16 parking spaces</a:t>
            </a:r>
          </a:p>
          <a:p>
            <a:pPr>
              <a:lnSpc>
                <a:spcPct val="150000"/>
              </a:lnSpc>
            </a:pPr>
            <a:r>
              <a:rPr lang="en-US" sz="1400" dirty="0"/>
              <a:t>23 bike spots</a:t>
            </a:r>
          </a:p>
          <a:p>
            <a:pPr>
              <a:lnSpc>
                <a:spcPct val="150000"/>
              </a:lnSpc>
            </a:pPr>
            <a:endParaRPr lang="en-US" sz="1600" dirty="0"/>
          </a:p>
        </p:txBody>
      </p:sp>
      <p:pic>
        <p:nvPicPr>
          <p:cNvPr id="8" name="Picture 7" descr="An aerial view of a city&#10;&#10;Description automatically generated">
            <a:extLst>
              <a:ext uri="{FF2B5EF4-FFF2-40B4-BE49-F238E27FC236}">
                <a16:creationId xmlns:a16="http://schemas.microsoft.com/office/drawing/2014/main" id="{5C09A909-45DA-BC70-5C02-8048791E74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747" t="-838" r="20264" b="97"/>
          <a:stretch>
            <a:fillRect/>
          </a:stretch>
        </p:blipFill>
        <p:spPr>
          <a:xfrm>
            <a:off x="5089793" y="-50891"/>
            <a:ext cx="7139094" cy="6621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2572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FCB10DD-7899-C995-B88F-2B20284287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679" t="-460" r="12647"/>
          <a:stretch>
            <a:fillRect/>
          </a:stretch>
        </p:blipFill>
        <p:spPr>
          <a:xfrm>
            <a:off x="745874" y="489098"/>
            <a:ext cx="5867806" cy="5651275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D60552-5E29-E821-5DCB-9248C532E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571C731-6485-0720-7D4F-9A1159C4E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15F1-D1C1-5E47-B450-18E733128F18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32E97C-EC05-C6B6-A3E4-2DBB3C1319F3}"/>
              </a:ext>
            </a:extLst>
          </p:cNvPr>
          <p:cNvSpPr txBox="1"/>
          <p:nvPr/>
        </p:nvSpPr>
        <p:spPr>
          <a:xfrm>
            <a:off x="2365349" y="1874293"/>
            <a:ext cx="24338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rgbClr val="C00000"/>
                </a:solidFill>
              </a:rPr>
              <a:t>PROPERTY LINE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2B3201-9922-00E1-5167-A13F035133A4}"/>
              </a:ext>
            </a:extLst>
          </p:cNvPr>
          <p:cNvSpPr txBox="1"/>
          <p:nvPr/>
        </p:nvSpPr>
        <p:spPr>
          <a:xfrm>
            <a:off x="2755198" y="6152659"/>
            <a:ext cx="2365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CATHERINE ST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B522965-52D0-0815-4608-4EB376E33DB7}"/>
              </a:ext>
            </a:extLst>
          </p:cNvPr>
          <p:cNvSpPr txBox="1"/>
          <p:nvPr/>
        </p:nvSpPr>
        <p:spPr>
          <a:xfrm rot="16200000">
            <a:off x="5413407" y="2451413"/>
            <a:ext cx="2365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4</a:t>
            </a:r>
            <a:r>
              <a:rPr lang="en-US" sz="1400" b="1" baseline="30000" dirty="0"/>
              <a:t>TH</a:t>
            </a:r>
            <a:r>
              <a:rPr lang="en-US" sz="1400" b="1" dirty="0"/>
              <a:t> AVE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80F9B7-9B9E-35BD-B746-C7896C8C576A}"/>
              </a:ext>
            </a:extLst>
          </p:cNvPr>
          <p:cNvSpPr txBox="1"/>
          <p:nvPr/>
        </p:nvSpPr>
        <p:spPr>
          <a:xfrm rot="16200000">
            <a:off x="1861625" y="3419419"/>
            <a:ext cx="822783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134'-7"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2329C4-80B9-9116-1E24-E65DE36DA8DD}"/>
              </a:ext>
            </a:extLst>
          </p:cNvPr>
          <p:cNvSpPr txBox="1"/>
          <p:nvPr/>
        </p:nvSpPr>
        <p:spPr>
          <a:xfrm>
            <a:off x="3760523" y="1678771"/>
            <a:ext cx="852583" cy="30854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124'-2"</a:t>
            </a:r>
          </a:p>
        </p:txBody>
      </p:sp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A858C062-5CED-A588-2A8B-10C51E7F9D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6857" y="-906782"/>
            <a:ext cx="3733107" cy="535531"/>
          </a:xfrm>
        </p:spPr>
        <p:txBody>
          <a:bodyPr/>
          <a:lstStyle/>
          <a:p>
            <a:r>
              <a:rPr lang="en-US" sz="3200" dirty="0">
                <a:latin typeface="Beirut Text SemiBold" pitchFamily="50" charset="0"/>
              </a:rPr>
              <a:t>Site Constraints</a:t>
            </a:r>
          </a:p>
        </p:txBody>
      </p:sp>
      <p:pic>
        <p:nvPicPr>
          <p:cNvPr id="14" name="Picture 13" descr="A construction site with a building in the background&#10;&#10;AI-generated content may be incorrect.">
            <a:extLst>
              <a:ext uri="{FF2B5EF4-FFF2-40B4-BE49-F238E27FC236}">
                <a16:creationId xmlns:a16="http://schemas.microsoft.com/office/drawing/2014/main" id="{DBBA4F42-24D1-4DE5-744B-77023B5DA03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422" b="-255"/>
          <a:stretch>
            <a:fillRect/>
          </a:stretch>
        </p:blipFill>
        <p:spPr>
          <a:xfrm>
            <a:off x="7704335" y="3280833"/>
            <a:ext cx="4487666" cy="329512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2B57A91-94BE-D898-574A-6E51B299B2EA}"/>
              </a:ext>
            </a:extLst>
          </p:cNvPr>
          <p:cNvSpPr txBox="1"/>
          <p:nvPr/>
        </p:nvSpPr>
        <p:spPr>
          <a:xfrm rot="16200000">
            <a:off x="1090209" y="4017903"/>
            <a:ext cx="2365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ALLEY</a:t>
            </a:r>
          </a:p>
        </p:txBody>
      </p:sp>
      <p:pic>
        <p:nvPicPr>
          <p:cNvPr id="15" name="Picture 2" descr="An aerial view of a city&#10;&#10;AI-generated content may be incorrect.">
            <a:extLst>
              <a:ext uri="{FF2B5EF4-FFF2-40B4-BE49-F238E27FC236}">
                <a16:creationId xmlns:a16="http://schemas.microsoft.com/office/drawing/2014/main" id="{DC969E24-BAEF-43E3-2CC4-F25B15AAC6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04" r="662" b="-33"/>
          <a:stretch>
            <a:fillRect/>
          </a:stretch>
        </p:blipFill>
        <p:spPr bwMode="auto">
          <a:xfrm>
            <a:off x="7704335" y="-2365"/>
            <a:ext cx="4487665" cy="3206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01B300D-E0C1-2ACD-A685-462458FFE1F4}"/>
              </a:ext>
            </a:extLst>
          </p:cNvPr>
          <p:cNvSpPr/>
          <p:nvPr/>
        </p:nvSpPr>
        <p:spPr>
          <a:xfrm>
            <a:off x="9048441" y="1600667"/>
            <a:ext cx="778210" cy="814236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 Placeholder 1">
            <a:extLst>
              <a:ext uri="{FF2B5EF4-FFF2-40B4-BE49-F238E27FC236}">
                <a16:creationId xmlns:a16="http://schemas.microsoft.com/office/drawing/2014/main" id="{D1EA4C7B-8A75-A9A3-6899-9CAE9FC0FDAD}"/>
              </a:ext>
            </a:extLst>
          </p:cNvPr>
          <p:cNvSpPr txBox="1">
            <a:spLocks/>
          </p:cNvSpPr>
          <p:nvPr/>
        </p:nvSpPr>
        <p:spPr>
          <a:xfrm>
            <a:off x="379729" y="371802"/>
            <a:ext cx="5976056" cy="286403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b="1" kern="1200" spc="-100" dirty="0">
                <a:solidFill>
                  <a:schemeClr val="tx1"/>
                </a:solidFill>
                <a:latin typeface="Beirut Text SemiBold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spc="0" dirty="0">
                <a:latin typeface="Spezia"/>
              </a:rPr>
              <a:t>Site Constraints</a:t>
            </a:r>
            <a:endParaRPr lang="en-US" sz="1400" spc="0" dirty="0"/>
          </a:p>
        </p:txBody>
      </p:sp>
    </p:spTree>
    <p:extLst>
      <p:ext uri="{BB962C8B-B14F-4D97-AF65-F5344CB8AC3E}">
        <p14:creationId xmlns:p14="http://schemas.microsoft.com/office/powerpoint/2010/main" val="20567009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CD4C09-F8CC-D95E-39F4-42CCEDC59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514AAB-0B40-9476-8968-4B74A52C8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1111AE6-ACEE-14AF-9A68-23F86CBB1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15F1-D1C1-5E47-B450-18E733128F18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19" name="Text Placeholder 1">
            <a:extLst>
              <a:ext uri="{FF2B5EF4-FFF2-40B4-BE49-F238E27FC236}">
                <a16:creationId xmlns:a16="http://schemas.microsoft.com/office/drawing/2014/main" id="{0E8B24B8-0864-CFA2-2444-7F85ECEB013E}"/>
              </a:ext>
            </a:extLst>
          </p:cNvPr>
          <p:cNvSpPr txBox="1">
            <a:spLocks/>
          </p:cNvSpPr>
          <p:nvPr/>
        </p:nvSpPr>
        <p:spPr>
          <a:xfrm>
            <a:off x="379729" y="371802"/>
            <a:ext cx="5976056" cy="286403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b="1" kern="1200" spc="-100" dirty="0">
                <a:solidFill>
                  <a:schemeClr val="tx1"/>
                </a:solidFill>
                <a:latin typeface="Beirut Text SemiBold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spc="0" dirty="0">
                <a:latin typeface="Spezia"/>
              </a:rPr>
              <a:t>Building Structure</a:t>
            </a:r>
            <a:endParaRPr lang="en-US" sz="1400" spc="0" dirty="0"/>
          </a:p>
        </p:txBody>
      </p:sp>
      <p:sp>
        <p:nvSpPr>
          <p:cNvPr id="4" name="TextBox 12">
            <a:extLst>
              <a:ext uri="{FF2B5EF4-FFF2-40B4-BE49-F238E27FC236}">
                <a16:creationId xmlns:a16="http://schemas.microsoft.com/office/drawing/2014/main" id="{6EF25464-C494-9648-82F2-7A0EC1703793}"/>
              </a:ext>
            </a:extLst>
          </p:cNvPr>
          <p:cNvSpPr txBox="1"/>
          <p:nvPr/>
        </p:nvSpPr>
        <p:spPr>
          <a:xfrm>
            <a:off x="409372" y="809145"/>
            <a:ext cx="6879395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6 stories / 63'-9"</a:t>
            </a:r>
          </a:p>
          <a:p>
            <a:r>
              <a:rPr lang="en-US" sz="1400" dirty="0"/>
              <a:t>Cast-in-place podium (I-A) with steel stud and precast planks above (II-A)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666D9C6-3F8F-DE71-11B8-B97F89AC4E2F}"/>
              </a:ext>
            </a:extLst>
          </p:cNvPr>
          <p:cNvGrpSpPr/>
          <p:nvPr/>
        </p:nvGrpSpPr>
        <p:grpSpPr>
          <a:xfrm>
            <a:off x="237578" y="2350500"/>
            <a:ext cx="5230471" cy="3889740"/>
            <a:chOff x="1316473" y="1763969"/>
            <a:chExt cx="6029945" cy="4514330"/>
          </a:xfrm>
        </p:grpSpPr>
        <p:pic>
          <p:nvPicPr>
            <p:cNvPr id="31" name="Picture 30" descr="A blueprint of a building&#10;&#10;Description automatically generated">
              <a:extLst>
                <a:ext uri="{FF2B5EF4-FFF2-40B4-BE49-F238E27FC236}">
                  <a16:creationId xmlns:a16="http://schemas.microsoft.com/office/drawing/2014/main" id="{E3E16DEC-3C0A-53D6-562E-11BE812191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/>
            </a:blip>
            <a:srcRect l="21570" t="40786" r="33857" b="7643"/>
            <a:stretch>
              <a:fillRect/>
            </a:stretch>
          </p:blipFill>
          <p:spPr>
            <a:xfrm>
              <a:off x="1316473" y="1763969"/>
              <a:ext cx="6029945" cy="4514330"/>
            </a:xfrm>
            <a:prstGeom prst="rect">
              <a:avLst/>
            </a:prstGeom>
          </p:spPr>
        </p:pic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56E8110-514F-D167-942F-36AB1DF83F45}"/>
                </a:ext>
              </a:extLst>
            </p:cNvPr>
            <p:cNvSpPr/>
            <p:nvPr/>
          </p:nvSpPr>
          <p:spPr>
            <a:xfrm>
              <a:off x="1573989" y="4856615"/>
              <a:ext cx="5165463" cy="70235"/>
            </a:xfrm>
            <a:prstGeom prst="rect">
              <a:avLst/>
            </a:prstGeom>
            <a:solidFill>
              <a:srgbClr val="005F83">
                <a:alpha val="4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C6910D2C-B034-923C-F747-F976CC027356}"/>
                </a:ext>
              </a:extLst>
            </p:cNvPr>
            <p:cNvSpPr/>
            <p:nvPr/>
          </p:nvSpPr>
          <p:spPr>
            <a:xfrm>
              <a:off x="7121362" y="4858354"/>
              <a:ext cx="46179" cy="1028670"/>
            </a:xfrm>
            <a:prstGeom prst="rect">
              <a:avLst/>
            </a:prstGeom>
            <a:solidFill>
              <a:schemeClr val="accent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BB5712A8-4838-A5D4-DAA0-0F8B7156E4B2}"/>
                </a:ext>
              </a:extLst>
            </p:cNvPr>
            <p:cNvSpPr/>
            <p:nvPr/>
          </p:nvSpPr>
          <p:spPr>
            <a:xfrm>
              <a:off x="6688217" y="4892602"/>
              <a:ext cx="45720" cy="994422"/>
            </a:xfrm>
            <a:prstGeom prst="rect">
              <a:avLst/>
            </a:prstGeom>
            <a:solidFill>
              <a:schemeClr val="accent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C2C9E976-A7AB-DE06-67D5-2B76CE9D14BE}"/>
                </a:ext>
              </a:extLst>
            </p:cNvPr>
            <p:cNvSpPr/>
            <p:nvPr/>
          </p:nvSpPr>
          <p:spPr>
            <a:xfrm>
              <a:off x="6152172" y="4931130"/>
              <a:ext cx="82867" cy="922688"/>
            </a:xfrm>
            <a:prstGeom prst="rect">
              <a:avLst/>
            </a:prstGeom>
            <a:solidFill>
              <a:schemeClr val="accent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546D9A41-3DB6-10A8-07DC-A64637CE9965}"/>
                </a:ext>
              </a:extLst>
            </p:cNvPr>
            <p:cNvSpPr/>
            <p:nvPr/>
          </p:nvSpPr>
          <p:spPr>
            <a:xfrm>
              <a:off x="5248891" y="4931130"/>
              <a:ext cx="82867" cy="955894"/>
            </a:xfrm>
            <a:prstGeom prst="rect">
              <a:avLst/>
            </a:prstGeom>
            <a:solidFill>
              <a:schemeClr val="accent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B2004368-B28E-2764-5266-BDB39ED0556A}"/>
                </a:ext>
              </a:extLst>
            </p:cNvPr>
            <p:cNvSpPr/>
            <p:nvPr/>
          </p:nvSpPr>
          <p:spPr>
            <a:xfrm>
              <a:off x="4345610" y="4931130"/>
              <a:ext cx="96687" cy="955894"/>
            </a:xfrm>
            <a:prstGeom prst="rect">
              <a:avLst/>
            </a:prstGeom>
            <a:solidFill>
              <a:schemeClr val="accent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E52B8503-9BE4-9D35-D079-7B5E1B32D89D}"/>
                </a:ext>
              </a:extLst>
            </p:cNvPr>
            <p:cNvSpPr/>
            <p:nvPr/>
          </p:nvSpPr>
          <p:spPr>
            <a:xfrm>
              <a:off x="3406670" y="4931129"/>
              <a:ext cx="96687" cy="955895"/>
            </a:xfrm>
            <a:prstGeom prst="rect">
              <a:avLst/>
            </a:prstGeom>
            <a:solidFill>
              <a:schemeClr val="accent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8C8A2AAF-1941-445C-1E10-C614C3A8368B}"/>
                </a:ext>
              </a:extLst>
            </p:cNvPr>
            <p:cNvSpPr/>
            <p:nvPr/>
          </p:nvSpPr>
          <p:spPr>
            <a:xfrm>
              <a:off x="2488256" y="4931130"/>
              <a:ext cx="96687" cy="461344"/>
            </a:xfrm>
            <a:prstGeom prst="rect">
              <a:avLst/>
            </a:prstGeom>
            <a:solidFill>
              <a:schemeClr val="accent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E10A2884-5326-BFC6-A521-64235ED9D4D6}"/>
                </a:ext>
              </a:extLst>
            </p:cNvPr>
            <p:cNvSpPr/>
            <p:nvPr/>
          </p:nvSpPr>
          <p:spPr>
            <a:xfrm>
              <a:off x="1569842" y="4931130"/>
              <a:ext cx="96687" cy="461344"/>
            </a:xfrm>
            <a:prstGeom prst="rect">
              <a:avLst/>
            </a:prstGeom>
            <a:solidFill>
              <a:schemeClr val="accent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6332CF4C-8881-C771-E63C-0A1D87C12204}"/>
                </a:ext>
              </a:extLst>
            </p:cNvPr>
            <p:cNvSpPr/>
            <p:nvPr/>
          </p:nvSpPr>
          <p:spPr>
            <a:xfrm>
              <a:off x="1579573" y="5392474"/>
              <a:ext cx="5113222" cy="56302"/>
            </a:xfrm>
            <a:prstGeom prst="rect">
              <a:avLst/>
            </a:prstGeom>
            <a:solidFill>
              <a:srgbClr val="005F83">
                <a:alpha val="4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EA7E80BD-FA57-1774-8197-E427DEE7806D}"/>
                </a:ext>
              </a:extLst>
            </p:cNvPr>
            <p:cNvSpPr/>
            <p:nvPr/>
          </p:nvSpPr>
          <p:spPr>
            <a:xfrm>
              <a:off x="3324654" y="5887025"/>
              <a:ext cx="3863470" cy="74515"/>
            </a:xfrm>
            <a:prstGeom prst="rect">
              <a:avLst/>
            </a:prstGeom>
            <a:solidFill>
              <a:srgbClr val="005F83">
                <a:alpha val="4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F134DB3-A954-530F-F188-926CDA728AA3}"/>
                </a:ext>
              </a:extLst>
            </p:cNvPr>
            <p:cNvSpPr/>
            <p:nvPr/>
          </p:nvSpPr>
          <p:spPr>
            <a:xfrm>
              <a:off x="3364337" y="4455711"/>
              <a:ext cx="39490" cy="399438"/>
            </a:xfrm>
            <a:prstGeom prst="rect">
              <a:avLst/>
            </a:prstGeom>
            <a:solidFill>
              <a:srgbClr val="F2D244">
                <a:alpha val="5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B731A2EE-E9F4-F9FE-9094-F3754C82DACA}"/>
                </a:ext>
              </a:extLst>
            </p:cNvPr>
            <p:cNvSpPr/>
            <p:nvPr/>
          </p:nvSpPr>
          <p:spPr>
            <a:xfrm>
              <a:off x="4470294" y="4455710"/>
              <a:ext cx="39490" cy="399438"/>
            </a:xfrm>
            <a:prstGeom prst="rect">
              <a:avLst/>
            </a:prstGeom>
            <a:solidFill>
              <a:srgbClr val="F2D244">
                <a:alpha val="5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7C4E3A0A-D77A-BD2B-7660-D42CEE2BE7FE}"/>
                </a:ext>
              </a:extLst>
            </p:cNvPr>
            <p:cNvSpPr/>
            <p:nvPr/>
          </p:nvSpPr>
          <p:spPr>
            <a:xfrm>
              <a:off x="5581545" y="4455710"/>
              <a:ext cx="39490" cy="399438"/>
            </a:xfrm>
            <a:prstGeom prst="rect">
              <a:avLst/>
            </a:prstGeom>
            <a:solidFill>
              <a:srgbClr val="F2D244">
                <a:alpha val="5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FF842C35-3998-D4CC-A844-E9CCAD6AFCDD}"/>
                </a:ext>
              </a:extLst>
            </p:cNvPr>
            <p:cNvSpPr/>
            <p:nvPr/>
          </p:nvSpPr>
          <p:spPr>
            <a:xfrm>
              <a:off x="6692794" y="2666295"/>
              <a:ext cx="43770" cy="2188852"/>
            </a:xfrm>
            <a:prstGeom prst="rect">
              <a:avLst/>
            </a:prstGeom>
            <a:solidFill>
              <a:srgbClr val="74F7D4">
                <a:alpha val="5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A11E1DEC-053A-E526-B2B4-440CB483E365}"/>
                </a:ext>
              </a:extLst>
            </p:cNvPr>
            <p:cNvSpPr/>
            <p:nvPr/>
          </p:nvSpPr>
          <p:spPr>
            <a:xfrm>
              <a:off x="7121419" y="2666295"/>
              <a:ext cx="43770" cy="2188853"/>
            </a:xfrm>
            <a:prstGeom prst="rect">
              <a:avLst/>
            </a:prstGeom>
            <a:solidFill>
              <a:srgbClr val="74F7D4">
                <a:alpha val="5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D7CD8728-489C-9231-A59F-6167E6F2ACD2}"/>
                </a:ext>
              </a:extLst>
            </p:cNvPr>
            <p:cNvSpPr/>
            <p:nvPr/>
          </p:nvSpPr>
          <p:spPr>
            <a:xfrm rot="5400000">
              <a:off x="4121044" y="1877836"/>
              <a:ext cx="38479" cy="5136311"/>
            </a:xfrm>
            <a:prstGeom prst="rect">
              <a:avLst/>
            </a:prstGeom>
            <a:solidFill>
              <a:srgbClr val="C0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9C3AB0F5-AF1D-02C7-6592-B20DD4ABF8A7}"/>
                </a:ext>
              </a:extLst>
            </p:cNvPr>
            <p:cNvSpPr/>
            <p:nvPr/>
          </p:nvSpPr>
          <p:spPr>
            <a:xfrm rot="5400000">
              <a:off x="4221585" y="1570919"/>
              <a:ext cx="38479" cy="4892895"/>
            </a:xfrm>
            <a:prstGeom prst="rect">
              <a:avLst/>
            </a:prstGeom>
            <a:solidFill>
              <a:srgbClr val="C0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1A50F9EE-191A-93DA-4AFF-12D8E666843F}"/>
                </a:ext>
              </a:extLst>
            </p:cNvPr>
            <p:cNvSpPr/>
            <p:nvPr/>
          </p:nvSpPr>
          <p:spPr>
            <a:xfrm rot="5400000">
              <a:off x="4226876" y="1131710"/>
              <a:ext cx="38479" cy="4892895"/>
            </a:xfrm>
            <a:prstGeom prst="rect">
              <a:avLst/>
            </a:prstGeom>
            <a:solidFill>
              <a:srgbClr val="C0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257AC407-5EDE-BFF6-4436-504B72CBF52A}"/>
                </a:ext>
              </a:extLst>
            </p:cNvPr>
            <p:cNvSpPr/>
            <p:nvPr/>
          </p:nvSpPr>
          <p:spPr>
            <a:xfrm rot="5400000">
              <a:off x="4226876" y="697793"/>
              <a:ext cx="38479" cy="4892895"/>
            </a:xfrm>
            <a:prstGeom prst="rect">
              <a:avLst/>
            </a:prstGeom>
            <a:solidFill>
              <a:srgbClr val="C0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AC525BE8-BF09-8E27-2332-28CE04BC5CC9}"/>
                </a:ext>
              </a:extLst>
            </p:cNvPr>
            <p:cNvSpPr/>
            <p:nvPr/>
          </p:nvSpPr>
          <p:spPr>
            <a:xfrm rot="5400000">
              <a:off x="4451772" y="-56268"/>
              <a:ext cx="33187" cy="5369144"/>
            </a:xfrm>
            <a:prstGeom prst="rect">
              <a:avLst/>
            </a:prstGeom>
            <a:solidFill>
              <a:srgbClr val="C0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4A04C1A1-DA87-29E7-1FAA-9A3BDFC349B2}"/>
                </a:ext>
              </a:extLst>
            </p:cNvPr>
            <p:cNvSpPr/>
            <p:nvPr/>
          </p:nvSpPr>
          <p:spPr>
            <a:xfrm>
              <a:off x="3360055" y="4040463"/>
              <a:ext cx="39490" cy="378034"/>
            </a:xfrm>
            <a:prstGeom prst="rect">
              <a:avLst/>
            </a:prstGeom>
            <a:solidFill>
              <a:srgbClr val="F2D244">
                <a:alpha val="5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A9E42B4F-FE06-CB2D-FA2B-831F42FD4664}"/>
                </a:ext>
              </a:extLst>
            </p:cNvPr>
            <p:cNvSpPr/>
            <p:nvPr/>
          </p:nvSpPr>
          <p:spPr>
            <a:xfrm>
              <a:off x="4466012" y="4040462"/>
              <a:ext cx="39490" cy="378034"/>
            </a:xfrm>
            <a:prstGeom prst="rect">
              <a:avLst/>
            </a:prstGeom>
            <a:solidFill>
              <a:srgbClr val="F2D244">
                <a:alpha val="5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828E1055-B6D6-B94A-DBA9-9C44548B7169}"/>
                </a:ext>
              </a:extLst>
            </p:cNvPr>
            <p:cNvSpPr/>
            <p:nvPr/>
          </p:nvSpPr>
          <p:spPr>
            <a:xfrm>
              <a:off x="5577263" y="4040462"/>
              <a:ext cx="39490" cy="378034"/>
            </a:xfrm>
            <a:prstGeom prst="rect">
              <a:avLst/>
            </a:prstGeom>
            <a:solidFill>
              <a:srgbClr val="F2D244">
                <a:alpha val="5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DA9732EB-8203-23E5-6F05-39DA3217D397}"/>
                </a:ext>
              </a:extLst>
            </p:cNvPr>
            <p:cNvSpPr/>
            <p:nvPr/>
          </p:nvSpPr>
          <p:spPr>
            <a:xfrm>
              <a:off x="3360055" y="3603811"/>
              <a:ext cx="39490" cy="378034"/>
            </a:xfrm>
            <a:prstGeom prst="rect">
              <a:avLst/>
            </a:prstGeom>
            <a:solidFill>
              <a:srgbClr val="F2D244">
                <a:alpha val="5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D6BF9787-4EC5-DF96-3FA6-9C5F529193F1}"/>
                </a:ext>
              </a:extLst>
            </p:cNvPr>
            <p:cNvSpPr/>
            <p:nvPr/>
          </p:nvSpPr>
          <p:spPr>
            <a:xfrm>
              <a:off x="4466012" y="3603810"/>
              <a:ext cx="39490" cy="378034"/>
            </a:xfrm>
            <a:prstGeom prst="rect">
              <a:avLst/>
            </a:prstGeom>
            <a:solidFill>
              <a:srgbClr val="F2D244">
                <a:alpha val="5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80F4F754-007C-40C4-A243-E86D5EE4A769}"/>
                </a:ext>
              </a:extLst>
            </p:cNvPr>
            <p:cNvSpPr/>
            <p:nvPr/>
          </p:nvSpPr>
          <p:spPr>
            <a:xfrm>
              <a:off x="5577263" y="3603810"/>
              <a:ext cx="39490" cy="378034"/>
            </a:xfrm>
            <a:prstGeom prst="rect">
              <a:avLst/>
            </a:prstGeom>
            <a:solidFill>
              <a:srgbClr val="F2D244">
                <a:alpha val="5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BA9E36D2-4367-C99C-941A-088454C75C45}"/>
                </a:ext>
              </a:extLst>
            </p:cNvPr>
            <p:cNvSpPr/>
            <p:nvPr/>
          </p:nvSpPr>
          <p:spPr>
            <a:xfrm>
              <a:off x="3364336" y="3175721"/>
              <a:ext cx="39490" cy="378034"/>
            </a:xfrm>
            <a:prstGeom prst="rect">
              <a:avLst/>
            </a:prstGeom>
            <a:solidFill>
              <a:srgbClr val="F2D244">
                <a:alpha val="5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42DE028D-EBD2-BC0D-E347-9DAE31AD718C}"/>
                </a:ext>
              </a:extLst>
            </p:cNvPr>
            <p:cNvSpPr/>
            <p:nvPr/>
          </p:nvSpPr>
          <p:spPr>
            <a:xfrm>
              <a:off x="4470293" y="3175720"/>
              <a:ext cx="39490" cy="378034"/>
            </a:xfrm>
            <a:prstGeom prst="rect">
              <a:avLst/>
            </a:prstGeom>
            <a:solidFill>
              <a:srgbClr val="F2D244">
                <a:alpha val="5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13FB18A3-C5DA-7D1C-D41F-DB81F04A797D}"/>
                </a:ext>
              </a:extLst>
            </p:cNvPr>
            <p:cNvSpPr/>
            <p:nvPr/>
          </p:nvSpPr>
          <p:spPr>
            <a:xfrm>
              <a:off x="5581544" y="3175720"/>
              <a:ext cx="39490" cy="378034"/>
            </a:xfrm>
            <a:prstGeom prst="rect">
              <a:avLst/>
            </a:prstGeom>
            <a:solidFill>
              <a:srgbClr val="F2D244">
                <a:alpha val="5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DA544196-CFE0-0367-BE3C-7C0425E42AC9}"/>
                </a:ext>
              </a:extLst>
            </p:cNvPr>
            <p:cNvSpPr/>
            <p:nvPr/>
          </p:nvSpPr>
          <p:spPr>
            <a:xfrm>
              <a:off x="3360054" y="2653452"/>
              <a:ext cx="39490" cy="463651"/>
            </a:xfrm>
            <a:prstGeom prst="rect">
              <a:avLst/>
            </a:prstGeom>
            <a:solidFill>
              <a:srgbClr val="F2D244">
                <a:alpha val="5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305D2C7D-2D75-C89B-4289-1D1F4BD8B555}"/>
                </a:ext>
              </a:extLst>
            </p:cNvPr>
            <p:cNvSpPr/>
            <p:nvPr/>
          </p:nvSpPr>
          <p:spPr>
            <a:xfrm>
              <a:off x="4466011" y="2653451"/>
              <a:ext cx="39490" cy="463651"/>
            </a:xfrm>
            <a:prstGeom prst="rect">
              <a:avLst/>
            </a:prstGeom>
            <a:solidFill>
              <a:srgbClr val="F2D244">
                <a:alpha val="5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096" name="Rectangle 4095">
              <a:extLst>
                <a:ext uri="{FF2B5EF4-FFF2-40B4-BE49-F238E27FC236}">
                  <a16:creationId xmlns:a16="http://schemas.microsoft.com/office/drawing/2014/main" id="{E3B2543B-72AD-71B9-44D0-1A18BF723367}"/>
                </a:ext>
              </a:extLst>
            </p:cNvPr>
            <p:cNvSpPr/>
            <p:nvPr/>
          </p:nvSpPr>
          <p:spPr>
            <a:xfrm>
              <a:off x="5577262" y="2653451"/>
              <a:ext cx="39490" cy="463651"/>
            </a:xfrm>
            <a:prstGeom prst="rect">
              <a:avLst/>
            </a:prstGeom>
            <a:solidFill>
              <a:srgbClr val="F2D244">
                <a:alpha val="5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18" name="TextBox 42">
            <a:extLst>
              <a:ext uri="{FF2B5EF4-FFF2-40B4-BE49-F238E27FC236}">
                <a16:creationId xmlns:a16="http://schemas.microsoft.com/office/drawing/2014/main" id="{8F22C3F7-4912-06C1-EA39-F37953082FB4}"/>
              </a:ext>
            </a:extLst>
          </p:cNvPr>
          <p:cNvSpPr txBox="1"/>
          <p:nvPr/>
        </p:nvSpPr>
        <p:spPr>
          <a:xfrm>
            <a:off x="1209595" y="1540151"/>
            <a:ext cx="2041156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/>
              <a:t>Cast-in-place concrete</a:t>
            </a:r>
          </a:p>
          <a:p>
            <a:r>
              <a:rPr lang="en-US" sz="1200"/>
              <a:t>CMU</a:t>
            </a:r>
          </a:p>
        </p:txBody>
      </p:sp>
      <p:sp>
        <p:nvSpPr>
          <p:cNvPr id="20" name="TextBox 46">
            <a:extLst>
              <a:ext uri="{FF2B5EF4-FFF2-40B4-BE49-F238E27FC236}">
                <a16:creationId xmlns:a16="http://schemas.microsoft.com/office/drawing/2014/main" id="{27BAC8AE-B66A-7016-FD11-5BEDBAFE0980}"/>
              </a:ext>
            </a:extLst>
          </p:cNvPr>
          <p:cNvSpPr txBox="1"/>
          <p:nvPr/>
        </p:nvSpPr>
        <p:spPr>
          <a:xfrm>
            <a:off x="4065523" y="1540150"/>
            <a:ext cx="2041156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/>
              <a:t>Cold form bearing walls</a:t>
            </a:r>
          </a:p>
          <a:p>
            <a:r>
              <a:rPr lang="en-US" sz="1200"/>
              <a:t>Precast planks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44C9AAA-3AED-D953-BF06-E87FDD605BD3}"/>
              </a:ext>
            </a:extLst>
          </p:cNvPr>
          <p:cNvSpPr/>
          <p:nvPr/>
        </p:nvSpPr>
        <p:spPr>
          <a:xfrm>
            <a:off x="719683" y="1602506"/>
            <a:ext cx="489340" cy="124262"/>
          </a:xfrm>
          <a:prstGeom prst="rect">
            <a:avLst/>
          </a:prstGeom>
          <a:solidFill>
            <a:srgbClr val="005F83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DF7D65E-C5F7-47FD-1BEC-0F36649A8238}"/>
              </a:ext>
            </a:extLst>
          </p:cNvPr>
          <p:cNvSpPr/>
          <p:nvPr/>
        </p:nvSpPr>
        <p:spPr>
          <a:xfrm>
            <a:off x="719682" y="1798959"/>
            <a:ext cx="489340" cy="124262"/>
          </a:xfrm>
          <a:prstGeom prst="rect">
            <a:avLst/>
          </a:prstGeom>
          <a:solidFill>
            <a:srgbClr val="74F7D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5C3CD21-04E8-CA6F-B6E1-91C8351C05E5}"/>
              </a:ext>
            </a:extLst>
          </p:cNvPr>
          <p:cNvSpPr/>
          <p:nvPr/>
        </p:nvSpPr>
        <p:spPr>
          <a:xfrm>
            <a:off x="3553371" y="1614412"/>
            <a:ext cx="489340" cy="124262"/>
          </a:xfrm>
          <a:prstGeom prst="rect">
            <a:avLst/>
          </a:prstGeom>
          <a:solidFill>
            <a:srgbClr val="F2D24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8DBA643-EC12-D0CE-DDB5-1E48E16EB5E4}"/>
              </a:ext>
            </a:extLst>
          </p:cNvPr>
          <p:cNvSpPr/>
          <p:nvPr/>
        </p:nvSpPr>
        <p:spPr>
          <a:xfrm>
            <a:off x="3553370" y="1810865"/>
            <a:ext cx="489340" cy="124262"/>
          </a:xfrm>
          <a:prstGeom prst="rect">
            <a:avLst/>
          </a:prstGeom>
          <a:solidFill>
            <a:srgbClr val="C0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5" name="Right Bracket 24">
            <a:extLst>
              <a:ext uri="{FF2B5EF4-FFF2-40B4-BE49-F238E27FC236}">
                <a16:creationId xmlns:a16="http://schemas.microsoft.com/office/drawing/2014/main" id="{347B87C0-CEB0-2306-271F-0A05FA70BC4B}"/>
              </a:ext>
            </a:extLst>
          </p:cNvPr>
          <p:cNvSpPr/>
          <p:nvPr/>
        </p:nvSpPr>
        <p:spPr>
          <a:xfrm>
            <a:off x="6777564" y="2957564"/>
            <a:ext cx="108000" cy="1980000"/>
          </a:xfrm>
          <a:prstGeom prst="rightBracke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6" name="Right Bracket 25">
            <a:extLst>
              <a:ext uri="{FF2B5EF4-FFF2-40B4-BE49-F238E27FC236}">
                <a16:creationId xmlns:a16="http://schemas.microsoft.com/office/drawing/2014/main" id="{E4B5389E-4B7F-55E0-B927-4590511B4969}"/>
              </a:ext>
            </a:extLst>
          </p:cNvPr>
          <p:cNvSpPr/>
          <p:nvPr/>
        </p:nvSpPr>
        <p:spPr>
          <a:xfrm>
            <a:off x="6777563" y="5031203"/>
            <a:ext cx="108000" cy="986902"/>
          </a:xfrm>
          <a:prstGeom prst="rightBracke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7" name="TextBox 56">
            <a:extLst>
              <a:ext uri="{FF2B5EF4-FFF2-40B4-BE49-F238E27FC236}">
                <a16:creationId xmlns:a16="http://schemas.microsoft.com/office/drawing/2014/main" id="{E94A6AE0-F906-EE8D-1B07-09CAD32F12C5}"/>
              </a:ext>
            </a:extLst>
          </p:cNvPr>
          <p:cNvSpPr txBox="1"/>
          <p:nvPr/>
        </p:nvSpPr>
        <p:spPr>
          <a:xfrm>
            <a:off x="5497374" y="3657511"/>
            <a:ext cx="1329124" cy="8742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dirty="0">
                <a:solidFill>
                  <a:srgbClr val="C00000"/>
                </a:solidFill>
              </a:rPr>
              <a:t>Precast Concrete Plank Floors</a:t>
            </a:r>
          </a:p>
          <a:p>
            <a:pPr algn="ctr"/>
            <a:r>
              <a:rPr lang="en-US" sz="1000" dirty="0"/>
              <a:t>+</a:t>
            </a:r>
          </a:p>
          <a:p>
            <a:pPr algn="ctr"/>
            <a:r>
              <a:rPr lang="en-US" sz="1000" dirty="0">
                <a:solidFill>
                  <a:srgbClr val="F2D244"/>
                </a:solidFill>
              </a:rPr>
              <a:t>Load Bearing Cold Form Stud Walls</a:t>
            </a:r>
            <a:endParaRPr lang="en-US" sz="1000" dirty="0">
              <a:solidFill>
                <a:srgbClr val="F7BE00"/>
              </a:solidFill>
            </a:endParaRPr>
          </a:p>
        </p:txBody>
      </p:sp>
      <p:sp>
        <p:nvSpPr>
          <p:cNvPr id="28" name="TextBox 57">
            <a:extLst>
              <a:ext uri="{FF2B5EF4-FFF2-40B4-BE49-F238E27FC236}">
                <a16:creationId xmlns:a16="http://schemas.microsoft.com/office/drawing/2014/main" id="{10BD7034-EFC6-D245-06EF-C5AA37F44D0C}"/>
              </a:ext>
            </a:extLst>
          </p:cNvPr>
          <p:cNvSpPr txBox="1"/>
          <p:nvPr/>
        </p:nvSpPr>
        <p:spPr>
          <a:xfrm>
            <a:off x="5497373" y="5356395"/>
            <a:ext cx="1329124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rgbClr val="005F84"/>
                </a:solidFill>
              </a:rPr>
              <a:t>Cast-in-Place Concrete Podium</a:t>
            </a:r>
            <a:endParaRPr lang="en-US">
              <a:solidFill>
                <a:srgbClr val="005F84"/>
              </a:solidFill>
            </a:endParaRPr>
          </a:p>
        </p:txBody>
      </p:sp>
      <p:sp>
        <p:nvSpPr>
          <p:cNvPr id="29" name="TextBox 58">
            <a:extLst>
              <a:ext uri="{FF2B5EF4-FFF2-40B4-BE49-F238E27FC236}">
                <a16:creationId xmlns:a16="http://schemas.microsoft.com/office/drawing/2014/main" id="{E9D7B10C-FD7C-7D2B-B76A-2317F4FDC516}"/>
              </a:ext>
            </a:extLst>
          </p:cNvPr>
          <p:cNvSpPr txBox="1"/>
          <p:nvPr/>
        </p:nvSpPr>
        <p:spPr>
          <a:xfrm>
            <a:off x="6947974" y="3944821"/>
            <a:ext cx="810714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/>
              <a:t>TYPE IIA</a:t>
            </a:r>
            <a:endParaRPr lang="en-US"/>
          </a:p>
        </p:txBody>
      </p:sp>
      <p:sp>
        <p:nvSpPr>
          <p:cNvPr id="30" name="TextBox 59">
            <a:extLst>
              <a:ext uri="{FF2B5EF4-FFF2-40B4-BE49-F238E27FC236}">
                <a16:creationId xmlns:a16="http://schemas.microsoft.com/office/drawing/2014/main" id="{32BFBD37-534F-21A3-FE50-6DE4EEEDED1F}"/>
              </a:ext>
            </a:extLst>
          </p:cNvPr>
          <p:cNvSpPr txBox="1"/>
          <p:nvPr/>
        </p:nvSpPr>
        <p:spPr>
          <a:xfrm>
            <a:off x="6947973" y="5431345"/>
            <a:ext cx="810714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/>
              <a:t>TYPE IA</a:t>
            </a:r>
            <a:endParaRPr lang="en-US"/>
          </a:p>
        </p:txBody>
      </p:sp>
      <p:pic>
        <p:nvPicPr>
          <p:cNvPr id="5122" name="Picture 2" descr="A construction site with a crane and buildings&#10;&#10;AI-generated content may be incorrect.">
            <a:extLst>
              <a:ext uri="{FF2B5EF4-FFF2-40B4-BE49-F238E27FC236}">
                <a16:creationId xmlns:a16="http://schemas.microsoft.com/office/drawing/2014/main" id="{FE6A98D7-EFE5-301F-8257-0F074AAF9F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53"/>
          <a:stretch>
            <a:fillRect/>
          </a:stretch>
        </p:blipFill>
        <p:spPr bwMode="auto">
          <a:xfrm>
            <a:off x="7930481" y="-4817"/>
            <a:ext cx="4261520" cy="3085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A person wearing a hard hat and a ladder next to a building under construction&#10;&#10;Description automatically generated">
            <a:extLst>
              <a:ext uri="{FF2B5EF4-FFF2-40B4-BE49-F238E27FC236}">
                <a16:creationId xmlns:a16="http://schemas.microsoft.com/office/drawing/2014/main" id="{527EEAD2-2E99-A49E-55F8-7CC3CEC5FC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5"/>
          <a:stretch>
            <a:fillRect/>
          </a:stretch>
        </p:blipFill>
        <p:spPr bwMode="auto">
          <a:xfrm>
            <a:off x="7929296" y="3161224"/>
            <a:ext cx="4262704" cy="3408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66843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02DF94-B7F7-B173-4C4F-95913ABCE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E99AD05-E580-1147-ED80-6F636EE48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15F1-D1C1-5E47-B450-18E733128F18}" type="slidenum">
              <a:rPr lang="en-US" smtClean="0"/>
              <a:pPr/>
              <a:t>23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ECEAE6B-2698-DECA-3295-4CB187DAA6DA}"/>
              </a:ext>
            </a:extLst>
          </p:cNvPr>
          <p:cNvGrpSpPr/>
          <p:nvPr/>
        </p:nvGrpSpPr>
        <p:grpSpPr>
          <a:xfrm>
            <a:off x="476355" y="701890"/>
            <a:ext cx="5525957" cy="5787940"/>
            <a:chOff x="380184" y="1232767"/>
            <a:chExt cx="4932597" cy="5194580"/>
          </a:xfrm>
        </p:grpSpPr>
        <p:pic>
          <p:nvPicPr>
            <p:cNvPr id="7" name="Picture 6" descr="A blueprint of a building&#10;&#10;AI-generated content may be incorrect.">
              <a:extLst>
                <a:ext uri="{FF2B5EF4-FFF2-40B4-BE49-F238E27FC236}">
                  <a16:creationId xmlns:a16="http://schemas.microsoft.com/office/drawing/2014/main" id="{5A90C94D-8459-F6CF-A84A-E48076D197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2850" b="7830"/>
            <a:stretch>
              <a:fillRect/>
            </a:stretch>
          </p:blipFill>
          <p:spPr>
            <a:xfrm>
              <a:off x="380184" y="1232767"/>
              <a:ext cx="4932597" cy="5194580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C5E657E-ADA9-DBB9-CF3C-8F7E273F2C50}"/>
                </a:ext>
              </a:extLst>
            </p:cNvPr>
            <p:cNvSpPr/>
            <p:nvPr/>
          </p:nvSpPr>
          <p:spPr>
            <a:xfrm>
              <a:off x="2092559" y="4874054"/>
              <a:ext cx="36904" cy="779106"/>
            </a:xfrm>
            <a:prstGeom prst="rect">
              <a:avLst/>
            </a:prstGeom>
            <a:solidFill>
              <a:srgbClr val="F2D244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55365B5-4FA4-D3FB-B419-12B06E1229D9}"/>
                </a:ext>
              </a:extLst>
            </p:cNvPr>
            <p:cNvSpPr/>
            <p:nvPr/>
          </p:nvSpPr>
          <p:spPr>
            <a:xfrm>
              <a:off x="2862496" y="4878023"/>
              <a:ext cx="36904" cy="779106"/>
            </a:xfrm>
            <a:prstGeom prst="rect">
              <a:avLst/>
            </a:prstGeom>
            <a:solidFill>
              <a:srgbClr val="F2D244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62AE035-6B3D-6F86-AF80-389DAB509C6B}"/>
                </a:ext>
              </a:extLst>
            </p:cNvPr>
            <p:cNvSpPr/>
            <p:nvPr/>
          </p:nvSpPr>
          <p:spPr>
            <a:xfrm>
              <a:off x="3628464" y="4878022"/>
              <a:ext cx="36904" cy="779106"/>
            </a:xfrm>
            <a:prstGeom prst="rect">
              <a:avLst/>
            </a:prstGeom>
            <a:solidFill>
              <a:srgbClr val="F2D244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9536B37-3E79-A544-2DCF-1862FCF63376}"/>
                </a:ext>
              </a:extLst>
            </p:cNvPr>
            <p:cNvSpPr/>
            <p:nvPr/>
          </p:nvSpPr>
          <p:spPr>
            <a:xfrm>
              <a:off x="1024965" y="3889804"/>
              <a:ext cx="40872" cy="822762"/>
            </a:xfrm>
            <a:prstGeom prst="rect">
              <a:avLst/>
            </a:prstGeom>
            <a:solidFill>
              <a:srgbClr val="F2D244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457C690-1A9F-882B-1560-E5A6E3F2FC66}"/>
                </a:ext>
              </a:extLst>
            </p:cNvPr>
            <p:cNvSpPr/>
            <p:nvPr/>
          </p:nvSpPr>
          <p:spPr>
            <a:xfrm>
              <a:off x="1882214" y="3889803"/>
              <a:ext cx="40872" cy="822762"/>
            </a:xfrm>
            <a:prstGeom prst="rect">
              <a:avLst/>
            </a:prstGeom>
            <a:solidFill>
              <a:srgbClr val="F2D244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50150CD-5A01-2BB8-3586-C5988B2A6A12}"/>
                </a:ext>
              </a:extLst>
            </p:cNvPr>
            <p:cNvSpPr/>
            <p:nvPr/>
          </p:nvSpPr>
          <p:spPr>
            <a:xfrm>
              <a:off x="2640246" y="3889803"/>
              <a:ext cx="40872" cy="822762"/>
            </a:xfrm>
            <a:prstGeom prst="rect">
              <a:avLst/>
            </a:prstGeom>
            <a:solidFill>
              <a:srgbClr val="F2D244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3732894-9C1B-9D7F-6486-C19184AD813E}"/>
                </a:ext>
              </a:extLst>
            </p:cNvPr>
            <p:cNvSpPr/>
            <p:nvPr/>
          </p:nvSpPr>
          <p:spPr>
            <a:xfrm rot="5400000">
              <a:off x="3327294" y="1397687"/>
              <a:ext cx="40872" cy="822762"/>
            </a:xfrm>
            <a:prstGeom prst="rect">
              <a:avLst/>
            </a:prstGeom>
            <a:solidFill>
              <a:srgbClr val="F2D244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9E9CB6A-2905-076F-A735-5D554014CA0A}"/>
                </a:ext>
              </a:extLst>
            </p:cNvPr>
            <p:cNvSpPr/>
            <p:nvPr/>
          </p:nvSpPr>
          <p:spPr>
            <a:xfrm rot="5400000">
              <a:off x="3327293" y="2165932"/>
              <a:ext cx="40872" cy="822762"/>
            </a:xfrm>
            <a:prstGeom prst="rect">
              <a:avLst/>
            </a:prstGeom>
            <a:solidFill>
              <a:srgbClr val="F2D244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3E35005-697C-B9F6-7A1B-7F61E99A6ECD}"/>
                </a:ext>
              </a:extLst>
            </p:cNvPr>
            <p:cNvSpPr/>
            <p:nvPr/>
          </p:nvSpPr>
          <p:spPr>
            <a:xfrm rot="5400000">
              <a:off x="3327292" y="2952915"/>
              <a:ext cx="40872" cy="822762"/>
            </a:xfrm>
            <a:prstGeom prst="rect">
              <a:avLst/>
            </a:prstGeom>
            <a:solidFill>
              <a:srgbClr val="F2D244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13DB8A6-4CAA-C598-C8ED-3855DDAD70FF}"/>
                </a:ext>
              </a:extLst>
            </p:cNvPr>
            <p:cNvSpPr/>
            <p:nvPr/>
          </p:nvSpPr>
          <p:spPr>
            <a:xfrm rot="5400000">
              <a:off x="3110060" y="3713851"/>
              <a:ext cx="40558" cy="387986"/>
            </a:xfrm>
            <a:prstGeom prst="rect">
              <a:avLst/>
            </a:prstGeom>
            <a:solidFill>
              <a:srgbClr val="F2D244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F5D30D1-2E5E-8B37-97C1-7873D1FDA891}"/>
                </a:ext>
              </a:extLst>
            </p:cNvPr>
            <p:cNvSpPr/>
            <p:nvPr/>
          </p:nvSpPr>
          <p:spPr>
            <a:xfrm>
              <a:off x="3283573" y="3925903"/>
              <a:ext cx="45743" cy="224530"/>
            </a:xfrm>
            <a:prstGeom prst="rect">
              <a:avLst/>
            </a:prstGeom>
            <a:solidFill>
              <a:srgbClr val="F2D244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FA04D24-5AE7-A7B0-E804-722FBE42A58E}"/>
                </a:ext>
              </a:extLst>
            </p:cNvPr>
            <p:cNvSpPr/>
            <p:nvPr/>
          </p:nvSpPr>
          <p:spPr>
            <a:xfrm rot="5400000">
              <a:off x="3338659" y="4045320"/>
              <a:ext cx="36748" cy="155576"/>
            </a:xfrm>
            <a:prstGeom prst="rect">
              <a:avLst/>
            </a:prstGeom>
            <a:solidFill>
              <a:srgbClr val="F2D244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C56A3BB-2DA9-11A7-5BFE-F8862EB4B44F}"/>
                </a:ext>
              </a:extLst>
            </p:cNvPr>
            <p:cNvSpPr/>
            <p:nvPr/>
          </p:nvSpPr>
          <p:spPr>
            <a:xfrm rot="5400000">
              <a:off x="4295408" y="2428260"/>
              <a:ext cx="40872" cy="822762"/>
            </a:xfrm>
            <a:prstGeom prst="rect">
              <a:avLst/>
            </a:prstGeom>
            <a:solidFill>
              <a:srgbClr val="F2D244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B4F0C4E-9B54-A1C7-D53C-4FFD909A9FC4}"/>
                </a:ext>
              </a:extLst>
            </p:cNvPr>
            <p:cNvSpPr/>
            <p:nvPr/>
          </p:nvSpPr>
          <p:spPr>
            <a:xfrm rot="5400000">
              <a:off x="4295407" y="3171521"/>
              <a:ext cx="40872" cy="822762"/>
            </a:xfrm>
            <a:prstGeom prst="rect">
              <a:avLst/>
            </a:prstGeom>
            <a:solidFill>
              <a:srgbClr val="F2D244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85B301D-B814-72E2-0F69-E9605A0CF902}"/>
                </a:ext>
              </a:extLst>
            </p:cNvPr>
            <p:cNvSpPr/>
            <p:nvPr/>
          </p:nvSpPr>
          <p:spPr>
            <a:xfrm rot="5400000">
              <a:off x="4295406" y="3914783"/>
              <a:ext cx="40872" cy="822762"/>
            </a:xfrm>
            <a:prstGeom prst="rect">
              <a:avLst/>
            </a:prstGeom>
            <a:solidFill>
              <a:srgbClr val="F2D244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26FAFE3-2073-9678-1F07-781EC1841A03}"/>
                </a:ext>
              </a:extLst>
            </p:cNvPr>
            <p:cNvSpPr/>
            <p:nvPr/>
          </p:nvSpPr>
          <p:spPr>
            <a:xfrm rot="5400000">
              <a:off x="4295405" y="4658045"/>
              <a:ext cx="40872" cy="822762"/>
            </a:xfrm>
            <a:prstGeom prst="rect">
              <a:avLst/>
            </a:prstGeom>
            <a:solidFill>
              <a:srgbClr val="F2D244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3C2C220-68B5-0C57-E94F-D7567D60956B}"/>
                </a:ext>
              </a:extLst>
            </p:cNvPr>
            <p:cNvSpPr/>
            <p:nvPr/>
          </p:nvSpPr>
          <p:spPr>
            <a:xfrm rot="5400000">
              <a:off x="4162621" y="5143427"/>
              <a:ext cx="45232" cy="1048735"/>
            </a:xfrm>
            <a:prstGeom prst="rect">
              <a:avLst/>
            </a:prstGeom>
            <a:solidFill>
              <a:srgbClr val="F2D244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967555F-15AD-2B91-AB44-80BE3FF02C9C}"/>
                </a:ext>
              </a:extLst>
            </p:cNvPr>
            <p:cNvSpPr/>
            <p:nvPr/>
          </p:nvSpPr>
          <p:spPr>
            <a:xfrm>
              <a:off x="1024474" y="4876639"/>
              <a:ext cx="334784" cy="45187"/>
            </a:xfrm>
            <a:prstGeom prst="rect">
              <a:avLst/>
            </a:prstGeom>
            <a:solidFill>
              <a:srgbClr val="74F7D4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E9EF247-466E-33E1-C137-83A69C60A47F}"/>
                </a:ext>
              </a:extLst>
            </p:cNvPr>
            <p:cNvSpPr/>
            <p:nvPr/>
          </p:nvSpPr>
          <p:spPr>
            <a:xfrm>
              <a:off x="1024473" y="5645827"/>
              <a:ext cx="334784" cy="45187"/>
            </a:xfrm>
            <a:prstGeom prst="rect">
              <a:avLst/>
            </a:prstGeom>
            <a:solidFill>
              <a:srgbClr val="74F7D4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C06FA88-23AB-DB10-BEDD-C805C228D634}"/>
                </a:ext>
              </a:extLst>
            </p:cNvPr>
            <p:cNvSpPr/>
            <p:nvPr/>
          </p:nvSpPr>
          <p:spPr>
            <a:xfrm rot="5400000">
              <a:off x="684808" y="5259435"/>
              <a:ext cx="719378" cy="45187"/>
            </a:xfrm>
            <a:prstGeom prst="rect">
              <a:avLst/>
            </a:prstGeom>
            <a:solidFill>
              <a:srgbClr val="74F7D4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18ED5F1-AE4B-9F57-8A76-2326737D34A4}"/>
                </a:ext>
              </a:extLst>
            </p:cNvPr>
            <p:cNvSpPr/>
            <p:nvPr/>
          </p:nvSpPr>
          <p:spPr>
            <a:xfrm rot="5400000">
              <a:off x="979543" y="5259434"/>
              <a:ext cx="719378" cy="45187"/>
            </a:xfrm>
            <a:prstGeom prst="rect">
              <a:avLst/>
            </a:prstGeom>
            <a:solidFill>
              <a:srgbClr val="74F7D4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EF7EFD9-37BF-8B41-05A4-EE597DDF46D6}"/>
                </a:ext>
              </a:extLst>
            </p:cNvPr>
            <p:cNvSpPr/>
            <p:nvPr/>
          </p:nvSpPr>
          <p:spPr>
            <a:xfrm>
              <a:off x="3932677" y="1786713"/>
              <a:ext cx="719378" cy="45187"/>
            </a:xfrm>
            <a:prstGeom prst="rect">
              <a:avLst/>
            </a:prstGeom>
            <a:solidFill>
              <a:srgbClr val="74F7D4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F00F28E-22D7-5A01-8BE4-04D6F563CE76}"/>
                </a:ext>
              </a:extLst>
            </p:cNvPr>
            <p:cNvSpPr/>
            <p:nvPr/>
          </p:nvSpPr>
          <p:spPr>
            <a:xfrm>
              <a:off x="3957660" y="2067778"/>
              <a:ext cx="719378" cy="45187"/>
            </a:xfrm>
            <a:prstGeom prst="rect">
              <a:avLst/>
            </a:prstGeom>
            <a:solidFill>
              <a:srgbClr val="74F7D4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CCFD19B-FDFE-58B1-44B0-D6517A4C698B}"/>
                </a:ext>
              </a:extLst>
            </p:cNvPr>
            <p:cNvSpPr/>
            <p:nvPr/>
          </p:nvSpPr>
          <p:spPr>
            <a:xfrm rot="5400000">
              <a:off x="4526037" y="1911629"/>
              <a:ext cx="275919" cy="51432"/>
            </a:xfrm>
            <a:prstGeom prst="rect">
              <a:avLst/>
            </a:prstGeom>
            <a:solidFill>
              <a:srgbClr val="74F7D4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4122F1EA-87B5-5A56-5FFF-A8EBC8D2997C}"/>
                </a:ext>
              </a:extLst>
            </p:cNvPr>
            <p:cNvSpPr/>
            <p:nvPr/>
          </p:nvSpPr>
          <p:spPr>
            <a:xfrm rot="5400000">
              <a:off x="3820249" y="1949103"/>
              <a:ext cx="275919" cy="51432"/>
            </a:xfrm>
            <a:prstGeom prst="rect">
              <a:avLst/>
            </a:prstGeom>
            <a:solidFill>
              <a:srgbClr val="74F7D4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35437A5B-3846-F039-8F98-A6D7E2CFC1C2}"/>
                </a:ext>
              </a:extLst>
            </p:cNvPr>
            <p:cNvSpPr/>
            <p:nvPr/>
          </p:nvSpPr>
          <p:spPr>
            <a:xfrm rot="5400000">
              <a:off x="3148814" y="4406863"/>
              <a:ext cx="600705" cy="32696"/>
            </a:xfrm>
            <a:prstGeom prst="rect">
              <a:avLst/>
            </a:prstGeom>
            <a:solidFill>
              <a:srgbClr val="74F7D4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2BEFAC21-0E38-037E-F5A5-12D943D1021A}"/>
                </a:ext>
              </a:extLst>
            </p:cNvPr>
            <p:cNvSpPr/>
            <p:nvPr/>
          </p:nvSpPr>
          <p:spPr>
            <a:xfrm>
              <a:off x="3473599" y="4119551"/>
              <a:ext cx="250936" cy="26451"/>
            </a:xfrm>
            <a:prstGeom prst="rect">
              <a:avLst/>
            </a:prstGeom>
            <a:solidFill>
              <a:srgbClr val="74F7D4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E861CE33-8BAA-859E-178C-E7B433E047FF}"/>
                </a:ext>
              </a:extLst>
            </p:cNvPr>
            <p:cNvSpPr/>
            <p:nvPr/>
          </p:nvSpPr>
          <p:spPr>
            <a:xfrm>
              <a:off x="3461107" y="4694173"/>
              <a:ext cx="250936" cy="26451"/>
            </a:xfrm>
            <a:prstGeom prst="rect">
              <a:avLst/>
            </a:prstGeom>
            <a:solidFill>
              <a:srgbClr val="74F7D4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36" name="TextBox 50">
            <a:extLst>
              <a:ext uri="{FF2B5EF4-FFF2-40B4-BE49-F238E27FC236}">
                <a16:creationId xmlns:a16="http://schemas.microsoft.com/office/drawing/2014/main" id="{3DC0928D-06B9-8C66-EB43-F011E533BF58}"/>
              </a:ext>
            </a:extLst>
          </p:cNvPr>
          <p:cNvSpPr txBox="1"/>
          <p:nvPr/>
        </p:nvSpPr>
        <p:spPr>
          <a:xfrm>
            <a:off x="6667746" y="861430"/>
            <a:ext cx="2269156" cy="8915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200"/>
              <a:t>Cold form bearing walls</a:t>
            </a:r>
            <a:endParaRPr lang="en-US"/>
          </a:p>
          <a:p>
            <a:pPr>
              <a:lnSpc>
                <a:spcPct val="150000"/>
              </a:lnSpc>
            </a:pPr>
            <a:r>
              <a:rPr lang="en-US" sz="1200"/>
              <a:t>CMU</a:t>
            </a:r>
          </a:p>
          <a:p>
            <a:pPr>
              <a:lnSpc>
                <a:spcPct val="150000"/>
              </a:lnSpc>
            </a:pPr>
            <a:r>
              <a:rPr lang="en-US" sz="1200"/>
              <a:t>Precast planks - direction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B84637E-0898-761A-B27C-87C188CC4E9F}"/>
              </a:ext>
            </a:extLst>
          </p:cNvPr>
          <p:cNvSpPr/>
          <p:nvPr/>
        </p:nvSpPr>
        <p:spPr>
          <a:xfrm>
            <a:off x="6176283" y="1283862"/>
            <a:ext cx="489340" cy="124262"/>
          </a:xfrm>
          <a:prstGeom prst="rect">
            <a:avLst/>
          </a:prstGeom>
          <a:solidFill>
            <a:srgbClr val="74F7D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128BA5E-C024-44EC-E5FF-25A34E2321CE}"/>
              </a:ext>
            </a:extLst>
          </p:cNvPr>
          <p:cNvSpPr/>
          <p:nvPr/>
        </p:nvSpPr>
        <p:spPr>
          <a:xfrm>
            <a:off x="6174332" y="995200"/>
            <a:ext cx="489340" cy="124262"/>
          </a:xfrm>
          <a:prstGeom prst="rect">
            <a:avLst/>
          </a:prstGeom>
          <a:solidFill>
            <a:srgbClr val="F2D24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C09B9E08-1129-3DDF-F516-856913206892}"/>
              </a:ext>
            </a:extLst>
          </p:cNvPr>
          <p:cNvCxnSpPr/>
          <p:nvPr/>
        </p:nvCxnSpPr>
        <p:spPr>
          <a:xfrm flipV="1">
            <a:off x="6174171" y="1622483"/>
            <a:ext cx="492000" cy="0"/>
          </a:xfrm>
          <a:prstGeom prst="straightConnector1">
            <a:avLst/>
          </a:prstGeom>
          <a:ln w="28575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1">
            <a:extLst>
              <a:ext uri="{FF2B5EF4-FFF2-40B4-BE49-F238E27FC236}">
                <a16:creationId xmlns:a16="http://schemas.microsoft.com/office/drawing/2014/main" id="{4A1BD04C-5CD2-0636-467E-7E0D23B24ED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9729" y="371802"/>
            <a:ext cx="5976056" cy="286403"/>
          </a:xfrm>
        </p:spPr>
        <p:txBody>
          <a:bodyPr vert="horz" wrap="square" lIns="91440" tIns="45720" rIns="91440" bIns="45720" rtlCol="0" anchor="t">
            <a:spAutoFit/>
          </a:bodyPr>
          <a:lstStyle/>
          <a:p>
            <a:r>
              <a:rPr lang="en-US" sz="1400" spc="0" dirty="0">
                <a:latin typeface="Spezia"/>
              </a:rPr>
              <a:t>Building Structure</a:t>
            </a:r>
            <a:endParaRPr lang="en-US" sz="1400" spc="0" dirty="0"/>
          </a:p>
        </p:txBody>
      </p:sp>
      <p:pic>
        <p:nvPicPr>
          <p:cNvPr id="52" name="Picture 2" descr="A metal frame on a building&#10;&#10;AI-generated content may be incorrect.">
            <a:extLst>
              <a:ext uri="{FF2B5EF4-FFF2-40B4-BE49-F238E27FC236}">
                <a16:creationId xmlns:a16="http://schemas.microsoft.com/office/drawing/2014/main" id="{0C401F5B-9EB9-A8A4-1C6C-681909BB3E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2" b="44"/>
          <a:stretch>
            <a:fillRect/>
          </a:stretch>
        </p:blipFill>
        <p:spPr bwMode="auto">
          <a:xfrm>
            <a:off x="8865966" y="-1"/>
            <a:ext cx="3326035" cy="2333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4" descr="A building under construction with metal beams&#10;&#10;AI-generated content may be incorrect.">
            <a:extLst>
              <a:ext uri="{FF2B5EF4-FFF2-40B4-BE49-F238E27FC236}">
                <a16:creationId xmlns:a16="http://schemas.microsoft.com/office/drawing/2014/main" id="{41E70B2F-546F-2DB8-F036-E660BCF115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" t="2800" b="14049"/>
          <a:stretch>
            <a:fillRect/>
          </a:stretch>
        </p:blipFill>
        <p:spPr bwMode="auto">
          <a:xfrm>
            <a:off x="8865965" y="2403445"/>
            <a:ext cx="3326036" cy="2086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6" descr="A room with green walls and windows&#10;&#10;AI-generated content may be incorrect.">
            <a:extLst>
              <a:ext uri="{FF2B5EF4-FFF2-40B4-BE49-F238E27FC236}">
                <a16:creationId xmlns:a16="http://schemas.microsoft.com/office/drawing/2014/main" id="{B131BF40-57D5-FA15-2DA0-462D4AF157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9" t="3195" b="4067"/>
          <a:stretch>
            <a:fillRect/>
          </a:stretch>
        </p:blipFill>
        <p:spPr bwMode="auto">
          <a:xfrm>
            <a:off x="8865964" y="4558681"/>
            <a:ext cx="3332388" cy="2008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8DF6C943-F8C2-3C27-256A-3458DCFF1686}"/>
              </a:ext>
            </a:extLst>
          </p:cNvPr>
          <p:cNvCxnSpPr>
            <a:cxnSpLocks/>
          </p:cNvCxnSpPr>
          <p:nvPr/>
        </p:nvCxnSpPr>
        <p:spPr>
          <a:xfrm>
            <a:off x="1667070" y="5002802"/>
            <a:ext cx="2274818" cy="0"/>
          </a:xfrm>
          <a:prstGeom prst="straightConnector1">
            <a:avLst/>
          </a:prstGeom>
          <a:ln w="5715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D5AA2AE2-B50B-2243-D57E-267A8C938A72}"/>
              </a:ext>
            </a:extLst>
          </p:cNvPr>
          <p:cNvCxnSpPr>
            <a:cxnSpLocks/>
          </p:cNvCxnSpPr>
          <p:nvPr/>
        </p:nvCxnSpPr>
        <p:spPr>
          <a:xfrm flipV="1">
            <a:off x="4588070" y="1873222"/>
            <a:ext cx="0" cy="3606828"/>
          </a:xfrm>
          <a:prstGeom prst="straightConnector1">
            <a:avLst/>
          </a:prstGeom>
          <a:ln w="5715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17065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1224D6D-A3B8-4753-C4EF-C284D42A4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45BAE79-BAE6-F203-B067-72F3F10C0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15F1-D1C1-5E47-B450-18E733128F18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D61E6F2-5196-C836-B78C-94CF51E03051}"/>
              </a:ext>
            </a:extLst>
          </p:cNvPr>
          <p:cNvSpPr/>
          <p:nvPr/>
        </p:nvSpPr>
        <p:spPr>
          <a:xfrm>
            <a:off x="-2" y="5664820"/>
            <a:ext cx="12243106" cy="898085"/>
          </a:xfrm>
          <a:prstGeom prst="rect">
            <a:avLst/>
          </a:prstGeom>
          <a:solidFill>
            <a:srgbClr val="EDE8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363F1548-910A-F61C-0546-E7598D4414FB}"/>
              </a:ext>
            </a:extLst>
          </p:cNvPr>
          <p:cNvSpPr txBox="1">
            <a:spLocks/>
          </p:cNvSpPr>
          <p:nvPr/>
        </p:nvSpPr>
        <p:spPr>
          <a:xfrm>
            <a:off x="379729" y="371802"/>
            <a:ext cx="5976056" cy="286403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b="1" kern="1200" spc="-100" dirty="0">
                <a:solidFill>
                  <a:schemeClr val="tx1"/>
                </a:solidFill>
                <a:latin typeface="Beirut Text SemiBold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spc="0" dirty="0">
                <a:latin typeface="Spezia"/>
              </a:rPr>
              <a:t>Basement Plan</a:t>
            </a:r>
            <a:endParaRPr lang="en-US" sz="1400" spc="0" dirty="0"/>
          </a:p>
        </p:txBody>
      </p:sp>
      <p:pic>
        <p:nvPicPr>
          <p:cNvPr id="7" name="Picture 6" descr="A blue floor plan of a building&#10;&#10;Description automatically generated">
            <a:extLst>
              <a:ext uri="{FF2B5EF4-FFF2-40B4-BE49-F238E27FC236}">
                <a16:creationId xmlns:a16="http://schemas.microsoft.com/office/drawing/2014/main" id="{D1E72DE2-5BFB-B635-8901-9C25C8E6E8F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972"/>
          <a:stretch>
            <a:fillRect/>
          </a:stretch>
        </p:blipFill>
        <p:spPr>
          <a:xfrm>
            <a:off x="1027904" y="658204"/>
            <a:ext cx="10136192" cy="5904701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7B2625C-27A9-BACE-0E9E-1A068C5A19FD}"/>
              </a:ext>
            </a:extLst>
          </p:cNvPr>
          <p:cNvCxnSpPr>
            <a:cxnSpLocks/>
          </p:cNvCxnSpPr>
          <p:nvPr/>
        </p:nvCxnSpPr>
        <p:spPr>
          <a:xfrm>
            <a:off x="-4592" y="5651156"/>
            <a:ext cx="12194335" cy="459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56237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B14C8-CA40-7D3D-6D56-A733FF99F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8C0F92-16DF-0B87-5EAD-55103F32D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5CB8EFC-4C63-9DC3-0D22-13EAF4107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15F1-D1C1-5E47-B450-18E733128F18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F252372-98FC-7E41-AAA2-4FBE222C0597}"/>
              </a:ext>
            </a:extLst>
          </p:cNvPr>
          <p:cNvSpPr/>
          <p:nvPr/>
        </p:nvSpPr>
        <p:spPr>
          <a:xfrm>
            <a:off x="-2" y="5664821"/>
            <a:ext cx="12243106" cy="905910"/>
          </a:xfrm>
          <a:prstGeom prst="rect">
            <a:avLst/>
          </a:prstGeom>
          <a:solidFill>
            <a:srgbClr val="EDE8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 descr="A floor plan of a building&#10;&#10;AI-generated content may be incorrect.">
            <a:extLst>
              <a:ext uri="{FF2B5EF4-FFF2-40B4-BE49-F238E27FC236}">
                <a16:creationId xmlns:a16="http://schemas.microsoft.com/office/drawing/2014/main" id="{A1DCEECE-EB26-5EC9-466E-7BC20557C9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25" y="4194"/>
            <a:ext cx="10131425" cy="6556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6F6B86B-B3EC-B762-C292-B10C1BCFBF9C}"/>
              </a:ext>
            </a:extLst>
          </p:cNvPr>
          <p:cNvCxnSpPr>
            <a:cxnSpLocks/>
          </p:cNvCxnSpPr>
          <p:nvPr/>
        </p:nvCxnSpPr>
        <p:spPr>
          <a:xfrm>
            <a:off x="-4592" y="5651156"/>
            <a:ext cx="12194335" cy="459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7C9BCEBF-C183-D31D-553E-426D4980F41A}"/>
              </a:ext>
            </a:extLst>
          </p:cNvPr>
          <p:cNvSpPr txBox="1">
            <a:spLocks/>
          </p:cNvSpPr>
          <p:nvPr/>
        </p:nvSpPr>
        <p:spPr>
          <a:xfrm>
            <a:off x="379729" y="371802"/>
            <a:ext cx="5976056" cy="286403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b="1" kern="1200" spc="-100" dirty="0">
                <a:solidFill>
                  <a:schemeClr val="tx1"/>
                </a:solidFill>
                <a:latin typeface="Beirut Text SemiBold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spc="0" dirty="0">
                <a:latin typeface="Spezia"/>
              </a:rPr>
              <a:t>Site and Ground Floor Plan</a:t>
            </a:r>
            <a:endParaRPr lang="en-US" sz="1400" spc="0" dirty="0"/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21BD2233-EDEB-0731-2EA3-C57DC4D754D2}"/>
              </a:ext>
            </a:extLst>
          </p:cNvPr>
          <p:cNvSpPr txBox="1"/>
          <p:nvPr/>
        </p:nvSpPr>
        <p:spPr>
          <a:xfrm>
            <a:off x="5172979" y="5395365"/>
            <a:ext cx="23656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/>
              <a:t>CATHERINE ST</a:t>
            </a:r>
          </a:p>
        </p:txBody>
      </p:sp>
      <p:sp>
        <p:nvSpPr>
          <p:cNvPr id="6" name="TextBox 11">
            <a:extLst>
              <a:ext uri="{FF2B5EF4-FFF2-40B4-BE49-F238E27FC236}">
                <a16:creationId xmlns:a16="http://schemas.microsoft.com/office/drawing/2014/main" id="{8FDD74ED-3619-3E43-0B99-75A38F48BFF3}"/>
              </a:ext>
            </a:extLst>
          </p:cNvPr>
          <p:cNvSpPr txBox="1"/>
          <p:nvPr/>
        </p:nvSpPr>
        <p:spPr>
          <a:xfrm rot="16200000">
            <a:off x="7307146" y="2454988"/>
            <a:ext cx="23656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/>
              <a:t>4</a:t>
            </a:r>
            <a:r>
              <a:rPr lang="en-US" sz="1000" b="1" baseline="30000"/>
              <a:t>TH</a:t>
            </a:r>
            <a:r>
              <a:rPr lang="en-US" sz="1000" b="1"/>
              <a:t> AVE</a:t>
            </a:r>
          </a:p>
        </p:txBody>
      </p:sp>
    </p:spTree>
    <p:extLst>
      <p:ext uri="{BB962C8B-B14F-4D97-AF65-F5344CB8AC3E}">
        <p14:creationId xmlns:p14="http://schemas.microsoft.com/office/powerpoint/2010/main" val="32964142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3F0DE6-EDE4-8209-8436-2A0E45ACF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2D948B6-C7A8-E1A5-03D8-E4D1446DB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EFD91D-FB9E-AB36-DF7B-C6F3DCB96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15F1-D1C1-5E47-B450-18E733128F18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C646282-0D89-7750-CDFF-5EF76F817261}"/>
              </a:ext>
            </a:extLst>
          </p:cNvPr>
          <p:cNvSpPr/>
          <p:nvPr/>
        </p:nvSpPr>
        <p:spPr>
          <a:xfrm>
            <a:off x="-2" y="5651156"/>
            <a:ext cx="12243106" cy="907556"/>
          </a:xfrm>
          <a:prstGeom prst="rect">
            <a:avLst/>
          </a:prstGeom>
          <a:solidFill>
            <a:srgbClr val="EDE8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DE1C1F0E-2022-4621-444C-191EF7531E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929" y="0"/>
            <a:ext cx="10145712" cy="656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C2DEEBF-A3A9-F8C1-DBEB-615B6A1EA2C9}"/>
              </a:ext>
            </a:extLst>
          </p:cNvPr>
          <p:cNvCxnSpPr>
            <a:cxnSpLocks/>
          </p:cNvCxnSpPr>
          <p:nvPr/>
        </p:nvCxnSpPr>
        <p:spPr>
          <a:xfrm>
            <a:off x="-4592" y="5651156"/>
            <a:ext cx="12194335" cy="459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805C47AA-1FBD-5910-5EB0-93062823D65C}"/>
              </a:ext>
            </a:extLst>
          </p:cNvPr>
          <p:cNvSpPr txBox="1">
            <a:spLocks/>
          </p:cNvSpPr>
          <p:nvPr/>
        </p:nvSpPr>
        <p:spPr>
          <a:xfrm>
            <a:off x="379729" y="371802"/>
            <a:ext cx="5976056" cy="286403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b="1" kern="1200" spc="-100" dirty="0">
                <a:solidFill>
                  <a:schemeClr val="tx1"/>
                </a:solidFill>
                <a:latin typeface="Beirut Text SemiBold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spc="0" dirty="0">
                <a:latin typeface="Spezia"/>
              </a:rPr>
              <a:t>Typical Floor Plan</a:t>
            </a:r>
            <a:endParaRPr lang="en-US" sz="1400" spc="0" dirty="0"/>
          </a:p>
        </p:txBody>
      </p:sp>
    </p:spTree>
    <p:extLst>
      <p:ext uri="{BB962C8B-B14F-4D97-AF65-F5344CB8AC3E}">
        <p14:creationId xmlns:p14="http://schemas.microsoft.com/office/powerpoint/2010/main" val="26832758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13537-F0C9-A2F9-DD14-AF2E33714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6DEAA8-85E0-782A-854A-21305E1B5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56D5527-63B8-6E3A-1929-697E15688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15F1-D1C1-5E47-B450-18E733128F18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709FC9B-4131-F85C-4861-355C32A0BB78}"/>
              </a:ext>
            </a:extLst>
          </p:cNvPr>
          <p:cNvSpPr/>
          <p:nvPr/>
        </p:nvSpPr>
        <p:spPr>
          <a:xfrm>
            <a:off x="-2" y="5655845"/>
            <a:ext cx="12243106" cy="911750"/>
          </a:xfrm>
          <a:prstGeom prst="rect">
            <a:avLst/>
          </a:prstGeom>
          <a:solidFill>
            <a:srgbClr val="EDE8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B21B38E9-F803-D8E5-2528-EFBDFDD58D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695" y="4194"/>
            <a:ext cx="10145712" cy="656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718EA431-CAD3-A269-B4A1-FC57454054B5}"/>
              </a:ext>
            </a:extLst>
          </p:cNvPr>
          <p:cNvSpPr txBox="1">
            <a:spLocks/>
          </p:cNvSpPr>
          <p:nvPr/>
        </p:nvSpPr>
        <p:spPr>
          <a:xfrm>
            <a:off x="379729" y="371802"/>
            <a:ext cx="5976056" cy="286403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b="1" kern="1200" spc="-100" dirty="0">
                <a:solidFill>
                  <a:schemeClr val="tx1"/>
                </a:solidFill>
                <a:latin typeface="Beirut Text SemiBold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spc="0" dirty="0">
                <a:latin typeface="Spezia"/>
              </a:rPr>
              <a:t>6th Floor Plan</a:t>
            </a:r>
            <a:endParaRPr lang="en-US" sz="1400" spc="0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BDB7F69-79EE-727A-47D9-A82F0CED8F62}"/>
              </a:ext>
            </a:extLst>
          </p:cNvPr>
          <p:cNvCxnSpPr>
            <a:cxnSpLocks/>
          </p:cNvCxnSpPr>
          <p:nvPr/>
        </p:nvCxnSpPr>
        <p:spPr>
          <a:xfrm>
            <a:off x="-4592" y="5655845"/>
            <a:ext cx="12194335" cy="459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27665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B45C1-8FE3-99B4-C0E1-FBEFE7639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705B46-A576-11BD-A9E8-226DBB549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86FEA2E-9867-CE18-9818-F84FB8E24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15F1-D1C1-5E47-B450-18E733128F18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790EED3B-7B0D-6C46-302D-32C086656979}"/>
              </a:ext>
            </a:extLst>
          </p:cNvPr>
          <p:cNvSpPr txBox="1">
            <a:spLocks/>
          </p:cNvSpPr>
          <p:nvPr/>
        </p:nvSpPr>
        <p:spPr>
          <a:xfrm>
            <a:off x="379729" y="371802"/>
            <a:ext cx="5976056" cy="286403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b="1" kern="1200" spc="-100" dirty="0">
                <a:solidFill>
                  <a:schemeClr val="tx1"/>
                </a:solidFill>
                <a:latin typeface="Beirut Text SemiBold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spc="0" dirty="0">
                <a:latin typeface="Spezia"/>
              </a:rPr>
              <a:t>Typical Unit Plan – 1-Bedroom </a:t>
            </a:r>
            <a:endParaRPr lang="en-US" sz="1400" spc="0" dirty="0"/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FEB637C4-618C-3AB8-9FFC-BF1A4FCE0EBD}"/>
              </a:ext>
            </a:extLst>
          </p:cNvPr>
          <p:cNvSpPr/>
          <p:nvPr/>
        </p:nvSpPr>
        <p:spPr>
          <a:xfrm>
            <a:off x="411600" y="2116195"/>
            <a:ext cx="5960755" cy="36320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3347" name="TextBox 13346">
            <a:extLst>
              <a:ext uri="{FF2B5EF4-FFF2-40B4-BE49-F238E27FC236}">
                <a16:creationId xmlns:a16="http://schemas.microsoft.com/office/drawing/2014/main" id="{53E0B316-0DCB-9FCE-6BEA-6AA493D04894}"/>
              </a:ext>
            </a:extLst>
          </p:cNvPr>
          <p:cNvSpPr txBox="1"/>
          <p:nvPr/>
        </p:nvSpPr>
        <p:spPr>
          <a:xfrm>
            <a:off x="411600" y="701567"/>
            <a:ext cx="1086916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630 sq ft</a:t>
            </a:r>
          </a:p>
        </p:txBody>
      </p:sp>
      <p:pic>
        <p:nvPicPr>
          <p:cNvPr id="9" name="Picture 8" descr="A floor plan of a house&#10;&#10;Description automatically generated">
            <a:extLst>
              <a:ext uri="{FF2B5EF4-FFF2-40B4-BE49-F238E27FC236}">
                <a16:creationId xmlns:a16="http://schemas.microsoft.com/office/drawing/2014/main" id="{F9A3DAD5-841B-58F0-C6C0-A04AEBE89AF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5545" t="10230" r="1558" b="14955"/>
          <a:stretch/>
        </p:blipFill>
        <p:spPr>
          <a:xfrm>
            <a:off x="7162800" y="701567"/>
            <a:ext cx="4546600" cy="513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8576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3D6DC7C-489F-4223-8789-7072D6073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7CEDD4-FFB4-2DC7-F667-1031E0982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15F1-D1C1-5E47-B450-18E733128F18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A01BDE63-B87F-9B91-7102-CA2D92F9BEC7}"/>
              </a:ext>
            </a:extLst>
          </p:cNvPr>
          <p:cNvSpPr txBox="1">
            <a:spLocks/>
          </p:cNvSpPr>
          <p:nvPr/>
        </p:nvSpPr>
        <p:spPr>
          <a:xfrm>
            <a:off x="338632" y="106683"/>
            <a:ext cx="9853022" cy="1239635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b="1" kern="1200" spc="-100" dirty="0">
                <a:solidFill>
                  <a:schemeClr val="tx1"/>
                </a:solidFill>
                <a:latin typeface="Beirut Text SemiBold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dirty="0">
                <a:latin typeface="Beirut Text SemiBold"/>
              </a:rPr>
              <a:t>Inclusive and Trauma Informed Design</a:t>
            </a:r>
            <a:br>
              <a:rPr lang="en-US" dirty="0">
                <a:latin typeface="Beirut Text SemiBold"/>
              </a:rPr>
            </a:br>
            <a:r>
              <a:rPr lang="en-US" sz="2000" dirty="0">
                <a:latin typeface="+mn-lt"/>
              </a:rPr>
              <a:t>Why Does Space Matter?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7BF7D9-A2EA-005C-9F94-C178F0D4CC46}"/>
              </a:ext>
            </a:extLst>
          </p:cNvPr>
          <p:cNvSpPr txBox="1"/>
          <p:nvPr/>
        </p:nvSpPr>
        <p:spPr>
          <a:xfrm>
            <a:off x="338632" y="1623898"/>
            <a:ext cx="6949550" cy="463203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spcAft>
                <a:spcPts val="1800"/>
              </a:spcAft>
              <a:buFont typeface="Arial"/>
              <a:buChar char="•"/>
            </a:pPr>
            <a:r>
              <a:rPr lang="en-US" sz="1400" dirty="0">
                <a:ea typeface="Open Sans"/>
                <a:cs typeface="Open Sans"/>
              </a:rPr>
              <a:t>Our first relationship is with the physical environment- our bodies have an immediate response to the space we occupy.</a:t>
            </a:r>
            <a:endParaRPr lang="en-US" dirty="0"/>
          </a:p>
          <a:p>
            <a:pPr marL="342900" marR="0" lvl="0" indent="-342900">
              <a:spcBef>
                <a:spcPts val="0"/>
              </a:spcBef>
              <a:spcAft>
                <a:spcPts val="1800"/>
              </a:spcAft>
              <a:buFont typeface="Arial"/>
              <a:buChar char="•"/>
            </a:pPr>
            <a:r>
              <a:rPr lang="en-US" sz="1400" dirty="0">
                <a:ea typeface="Open Sans"/>
                <a:cs typeface="Open Sans"/>
              </a:rPr>
              <a:t>Design/Architecture can heighten or </a:t>
            </a:r>
            <a:r>
              <a:rPr lang="en-US" sz="1400" dirty="0">
                <a:latin typeface="Spezia Medium"/>
                <a:ea typeface="Open Sans"/>
                <a:cs typeface="Open Sans"/>
              </a:rPr>
              <a:t>calm</a:t>
            </a:r>
            <a:r>
              <a:rPr lang="en-US" sz="1400" dirty="0">
                <a:ea typeface="Open Sans"/>
                <a:cs typeface="Open Sans"/>
              </a:rPr>
              <a:t> the body’s response to stressors by modulating environment stimuli and atmosphere.</a:t>
            </a:r>
          </a:p>
          <a:p>
            <a:pPr marL="342900" marR="0" lvl="0" indent="-342900">
              <a:spcBef>
                <a:spcPts val="0"/>
              </a:spcBef>
              <a:spcAft>
                <a:spcPts val="1800"/>
              </a:spcAft>
              <a:buFont typeface="Arial"/>
              <a:buChar char="•"/>
            </a:pPr>
            <a:r>
              <a:rPr lang="en-US" sz="1400" dirty="0">
                <a:ea typeface="Open Sans"/>
                <a:cs typeface="Open Sans"/>
              </a:rPr>
              <a:t>If this relationship is considerate and </a:t>
            </a:r>
            <a:r>
              <a:rPr lang="en-US" sz="1400" b="1" dirty="0">
                <a:latin typeface="Spezia Medium"/>
                <a:ea typeface="Open Sans"/>
                <a:cs typeface="Open Sans"/>
              </a:rPr>
              <a:t>safe</a:t>
            </a:r>
            <a:r>
              <a:rPr lang="en-US" sz="1400" dirty="0">
                <a:ea typeface="Open Sans"/>
                <a:cs typeface="Open Sans"/>
              </a:rPr>
              <a:t>, it can be </a:t>
            </a:r>
            <a:r>
              <a:rPr lang="en-US" sz="1400" b="1" dirty="0">
                <a:ea typeface="Open Sans"/>
                <a:cs typeface="Open Sans"/>
              </a:rPr>
              <a:t>healing</a:t>
            </a:r>
            <a:r>
              <a:rPr lang="en-US" sz="1400" dirty="0">
                <a:ea typeface="Open Sans"/>
                <a:cs typeface="Open Sans"/>
              </a:rPr>
              <a:t>.</a:t>
            </a:r>
          </a:p>
          <a:p>
            <a:pPr marL="342900" marR="0" lvl="0" indent="-342900">
              <a:spcBef>
                <a:spcPts val="0"/>
              </a:spcBef>
              <a:spcAft>
                <a:spcPts val="1800"/>
              </a:spcAft>
              <a:buFont typeface="Arial"/>
              <a:buChar char="•"/>
            </a:pPr>
            <a:r>
              <a:rPr lang="en-US" sz="1400" dirty="0">
                <a:ea typeface="Open Sans"/>
                <a:cs typeface="Open Sans"/>
              </a:rPr>
              <a:t>Design/Architecture can be the first point of contact to cultivate </a:t>
            </a:r>
            <a:r>
              <a:rPr lang="en-US" sz="1400" dirty="0">
                <a:latin typeface="Spezia Medium"/>
                <a:ea typeface="Open Sans"/>
                <a:cs typeface="Open Sans"/>
              </a:rPr>
              <a:t>peace of mind</a:t>
            </a:r>
            <a:r>
              <a:rPr lang="en-US" sz="1400" dirty="0">
                <a:ea typeface="Open Sans"/>
                <a:cs typeface="Open Sans"/>
              </a:rPr>
              <a:t> and connection.</a:t>
            </a:r>
          </a:p>
          <a:p>
            <a:pPr marL="342900" indent="-342900">
              <a:spcAft>
                <a:spcPts val="1800"/>
              </a:spcAft>
              <a:buFont typeface="Arial"/>
              <a:buChar char="•"/>
            </a:pPr>
            <a:r>
              <a:rPr lang="en-US" sz="1400" b="1" dirty="0">
                <a:ea typeface="Open Sans"/>
                <a:cs typeface="Open Sans"/>
              </a:rPr>
              <a:t>“The three C’s”</a:t>
            </a:r>
          </a:p>
          <a:p>
            <a:pPr marL="800100" lvl="1" indent="-342900">
              <a:spcAft>
                <a:spcPts val="1800"/>
              </a:spcAft>
              <a:buFont typeface="Arial"/>
              <a:buChar char="•"/>
            </a:pPr>
            <a:r>
              <a:rPr lang="en-US" sz="1400" b="1" dirty="0">
                <a:ea typeface="Open Sans"/>
                <a:cs typeface="Open Sans"/>
              </a:rPr>
              <a:t>Choice</a:t>
            </a:r>
            <a:r>
              <a:rPr lang="en-US" sz="1400" dirty="0">
                <a:ea typeface="Open Sans"/>
                <a:cs typeface="Open Sans"/>
              </a:rPr>
              <a:t>—agency and ownership of your personal space and the ability to choose between private space and communal gathering.</a:t>
            </a:r>
          </a:p>
          <a:p>
            <a:pPr marL="800100" lvl="1" indent="-342900">
              <a:spcAft>
                <a:spcPts val="1800"/>
              </a:spcAft>
              <a:buFont typeface="Arial"/>
              <a:buChar char="•"/>
            </a:pPr>
            <a:r>
              <a:rPr lang="en-US" sz="1400" b="1" dirty="0">
                <a:ea typeface="Open Sans"/>
                <a:cs typeface="Open Sans"/>
              </a:rPr>
              <a:t>Community</a:t>
            </a:r>
            <a:r>
              <a:rPr lang="en-US" sz="1400" dirty="0">
                <a:ea typeface="Open Sans"/>
                <a:cs typeface="Open Sans"/>
              </a:rPr>
              <a:t>—orientation and design of public space to promote relationship building between staff, residents, and guests.</a:t>
            </a:r>
          </a:p>
          <a:p>
            <a:pPr marL="800100" lvl="1" indent="-342900">
              <a:spcAft>
                <a:spcPts val="1800"/>
              </a:spcAft>
              <a:buFont typeface="Arial"/>
              <a:buChar char="•"/>
            </a:pPr>
            <a:r>
              <a:rPr lang="en-US" sz="1400" b="1" dirty="0">
                <a:ea typeface="Open Sans"/>
                <a:cs typeface="Open Sans"/>
              </a:rPr>
              <a:t>Comfort</a:t>
            </a:r>
            <a:r>
              <a:rPr lang="en-US" sz="1400" dirty="0">
                <a:ea typeface="Open Sans"/>
                <a:cs typeface="Open Sans"/>
              </a:rPr>
              <a:t>—quality and variety of material—sensory experiences of light, sound, and smell—nature and artwork to spark joy and healing.</a:t>
            </a:r>
            <a:endParaRPr lang="en-US" sz="1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9A6FAF1-AC47-469C-EC34-D9FAA9D3C9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3381" y="3432293"/>
            <a:ext cx="4262712" cy="3135723"/>
          </a:xfrm>
          <a:prstGeom prst="rect">
            <a:avLst/>
          </a:prstGeom>
        </p:spPr>
      </p:pic>
      <p:pic>
        <p:nvPicPr>
          <p:cNvPr id="8" name="Picture 7" descr="A person walking in a building&#10;&#10;AI-generated content may be incorrect.">
            <a:extLst>
              <a:ext uri="{FF2B5EF4-FFF2-40B4-BE49-F238E27FC236}">
                <a16:creationId xmlns:a16="http://schemas.microsoft.com/office/drawing/2014/main" id="{5AFD1B07-3B62-1A4B-D7CD-C04416B0A98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855" t="8202" r="-68" b="5413"/>
          <a:stretch>
            <a:fillRect/>
          </a:stretch>
        </p:blipFill>
        <p:spPr>
          <a:xfrm>
            <a:off x="9541789" y="0"/>
            <a:ext cx="2655899" cy="3343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60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0FA71A-B6FC-2378-7B62-51C086361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6391020-D5FD-5D4B-5A4C-8AC0A1B40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15F1-D1C1-5E47-B450-18E733128F18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47" name="Picture 46" descr="A map of a city&#10;&#10;AI-generated content may be incorrect.">
            <a:extLst>
              <a:ext uri="{FF2B5EF4-FFF2-40B4-BE49-F238E27FC236}">
                <a16:creationId xmlns:a16="http://schemas.microsoft.com/office/drawing/2014/main" id="{1ABACB45-0DA5-E077-4EC8-CCD7996B3D9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8" r="17315" b="4068"/>
          <a:stretch>
            <a:fillRect/>
          </a:stretch>
        </p:blipFill>
        <p:spPr>
          <a:xfrm>
            <a:off x="3106408" y="-8328"/>
            <a:ext cx="9089817" cy="6579017"/>
          </a:xfrm>
          <a:prstGeom prst="rect">
            <a:avLst/>
          </a:prstGeom>
        </p:spPr>
      </p:pic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3F41CE3E-867A-B85A-482D-400264D4AED9}"/>
              </a:ext>
            </a:extLst>
          </p:cNvPr>
          <p:cNvSpPr/>
          <p:nvPr/>
        </p:nvSpPr>
        <p:spPr>
          <a:xfrm>
            <a:off x="6762750" y="857249"/>
            <a:ext cx="1562100" cy="31432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600" b="1">
                <a:solidFill>
                  <a:schemeClr val="tx1"/>
                </a:solidFill>
                <a:effectLst/>
                <a:latin typeface="Karla"/>
                <a:ea typeface="Karla" pitchFamily="2" charset="0"/>
              </a:rPr>
              <a:t> </a:t>
            </a:r>
            <a:r>
              <a:rPr lang="en-US" sz="1400" b="1">
                <a:solidFill>
                  <a:schemeClr val="tx1"/>
                </a:solidFill>
                <a:effectLst/>
                <a:latin typeface="Spezia Medium"/>
                <a:ea typeface="Karla" pitchFamily="2" charset="0"/>
              </a:rPr>
              <a:t>121 Catherine</a:t>
            </a:r>
            <a:endParaRPr lang="en-US" sz="1400">
              <a:solidFill>
                <a:schemeClr val="tx1"/>
              </a:solidFill>
              <a:latin typeface="Spezia Medium"/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507CFD74-C23B-CCE9-CFE2-B8F21501A1B2}"/>
              </a:ext>
            </a:extLst>
          </p:cNvPr>
          <p:cNvCxnSpPr>
            <a:cxnSpLocks/>
          </p:cNvCxnSpPr>
          <p:nvPr/>
        </p:nvCxnSpPr>
        <p:spPr>
          <a:xfrm flipV="1">
            <a:off x="5481637" y="914400"/>
            <a:ext cx="552361" cy="203040"/>
          </a:xfrm>
          <a:prstGeom prst="line">
            <a:avLst/>
          </a:prstGeom>
          <a:ln w="28575">
            <a:solidFill>
              <a:srgbClr val="FFDE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92D804B6-247F-4E0A-39FE-C7C8DDAF8900}"/>
              </a:ext>
            </a:extLst>
          </p:cNvPr>
          <p:cNvCxnSpPr>
            <a:cxnSpLocks/>
          </p:cNvCxnSpPr>
          <p:nvPr/>
        </p:nvCxnSpPr>
        <p:spPr>
          <a:xfrm flipV="1">
            <a:off x="5319712" y="1479550"/>
            <a:ext cx="360363" cy="331068"/>
          </a:xfrm>
          <a:prstGeom prst="line">
            <a:avLst/>
          </a:prstGeom>
          <a:ln w="28575">
            <a:solidFill>
              <a:srgbClr val="72C2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F10487F3-30F8-F2A1-94FE-92D7CF434AD3}"/>
              </a:ext>
            </a:extLst>
          </p:cNvPr>
          <p:cNvCxnSpPr>
            <a:cxnSpLocks/>
          </p:cNvCxnSpPr>
          <p:nvPr/>
        </p:nvCxnSpPr>
        <p:spPr>
          <a:xfrm flipV="1">
            <a:off x="5772150" y="1653453"/>
            <a:ext cx="128048" cy="839710"/>
          </a:xfrm>
          <a:prstGeom prst="line">
            <a:avLst/>
          </a:prstGeom>
          <a:ln w="28575">
            <a:solidFill>
              <a:srgbClr val="F494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BA7722BC-0F25-342F-6EBC-E4CBC09EC41A}"/>
              </a:ext>
            </a:extLst>
          </p:cNvPr>
          <p:cNvCxnSpPr>
            <a:cxnSpLocks/>
          </p:cNvCxnSpPr>
          <p:nvPr/>
        </p:nvCxnSpPr>
        <p:spPr>
          <a:xfrm flipV="1">
            <a:off x="6029324" y="1701986"/>
            <a:ext cx="7188" cy="1264119"/>
          </a:xfrm>
          <a:prstGeom prst="line">
            <a:avLst/>
          </a:prstGeom>
          <a:ln w="28575">
            <a:solidFill>
              <a:srgbClr val="F494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0557B013-FAD0-BC7C-848C-B293934F3B68}"/>
              </a:ext>
            </a:extLst>
          </p:cNvPr>
          <p:cNvCxnSpPr>
            <a:cxnSpLocks/>
          </p:cNvCxnSpPr>
          <p:nvPr/>
        </p:nvCxnSpPr>
        <p:spPr>
          <a:xfrm flipH="1" flipV="1">
            <a:off x="6155490" y="1701986"/>
            <a:ext cx="250072" cy="791178"/>
          </a:xfrm>
          <a:prstGeom prst="line">
            <a:avLst/>
          </a:prstGeom>
          <a:ln w="28575">
            <a:solidFill>
              <a:srgbClr val="F494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8A19C0B8-1EBF-55F0-920A-40318FE6AE25}"/>
              </a:ext>
            </a:extLst>
          </p:cNvPr>
          <p:cNvCxnSpPr>
            <a:cxnSpLocks/>
          </p:cNvCxnSpPr>
          <p:nvPr/>
        </p:nvCxnSpPr>
        <p:spPr>
          <a:xfrm flipH="1">
            <a:off x="6441141" y="1591549"/>
            <a:ext cx="342878" cy="58310"/>
          </a:xfrm>
          <a:prstGeom prst="line">
            <a:avLst/>
          </a:prstGeom>
          <a:ln w="28575">
            <a:solidFill>
              <a:srgbClr val="F494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C1004096-5E5B-C560-D89C-5679F460CF9C}"/>
              </a:ext>
            </a:extLst>
          </p:cNvPr>
          <p:cNvCxnSpPr>
            <a:cxnSpLocks/>
          </p:cNvCxnSpPr>
          <p:nvPr/>
        </p:nvCxnSpPr>
        <p:spPr>
          <a:xfrm flipH="1" flipV="1">
            <a:off x="6314263" y="976980"/>
            <a:ext cx="448487" cy="58253"/>
          </a:xfrm>
          <a:prstGeom prst="line">
            <a:avLst/>
          </a:prstGeom>
          <a:ln w="28575">
            <a:solidFill>
              <a:srgbClr val="F494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506123B1-B98D-AB18-C15B-278102438308}"/>
              </a:ext>
            </a:extLst>
          </p:cNvPr>
          <p:cNvCxnSpPr>
            <a:cxnSpLocks/>
          </p:cNvCxnSpPr>
          <p:nvPr/>
        </p:nvCxnSpPr>
        <p:spPr>
          <a:xfrm flipH="1">
            <a:off x="8175812" y="2921695"/>
            <a:ext cx="356366" cy="186446"/>
          </a:xfrm>
          <a:prstGeom prst="line">
            <a:avLst/>
          </a:prstGeom>
          <a:ln w="28575">
            <a:solidFill>
              <a:srgbClr val="FFDE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7936B89F-827E-DA16-4315-60E90E99F011}"/>
              </a:ext>
            </a:extLst>
          </p:cNvPr>
          <p:cNvCxnSpPr>
            <a:cxnSpLocks/>
          </p:cNvCxnSpPr>
          <p:nvPr/>
        </p:nvCxnSpPr>
        <p:spPr>
          <a:xfrm flipH="1" flipV="1">
            <a:off x="7988096" y="3858743"/>
            <a:ext cx="429782" cy="528564"/>
          </a:xfrm>
          <a:prstGeom prst="line">
            <a:avLst/>
          </a:prstGeom>
          <a:ln w="28575">
            <a:solidFill>
              <a:srgbClr val="FFDE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C6E45068-9B6E-30B7-6AB5-3C2442627360}"/>
              </a:ext>
            </a:extLst>
          </p:cNvPr>
          <p:cNvCxnSpPr>
            <a:cxnSpLocks/>
          </p:cNvCxnSpPr>
          <p:nvPr/>
        </p:nvCxnSpPr>
        <p:spPr>
          <a:xfrm flipH="1" flipV="1">
            <a:off x="7300197" y="4526088"/>
            <a:ext cx="74694" cy="389559"/>
          </a:xfrm>
          <a:prstGeom prst="line">
            <a:avLst/>
          </a:prstGeom>
          <a:ln w="28575">
            <a:solidFill>
              <a:srgbClr val="FFDE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AAF18B14-A12E-51E5-E2A6-2CB409B9E9A0}"/>
              </a:ext>
            </a:extLst>
          </p:cNvPr>
          <p:cNvCxnSpPr>
            <a:cxnSpLocks/>
          </p:cNvCxnSpPr>
          <p:nvPr/>
        </p:nvCxnSpPr>
        <p:spPr>
          <a:xfrm flipH="1">
            <a:off x="10588625" y="6079445"/>
            <a:ext cx="443866" cy="315005"/>
          </a:xfrm>
          <a:prstGeom prst="line">
            <a:avLst/>
          </a:prstGeom>
          <a:ln w="28575">
            <a:solidFill>
              <a:srgbClr val="72C2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8FEC976F-7479-76B5-5A01-E2F15330F57C}"/>
              </a:ext>
            </a:extLst>
          </p:cNvPr>
          <p:cNvSpPr txBox="1"/>
          <p:nvPr/>
        </p:nvSpPr>
        <p:spPr>
          <a:xfrm>
            <a:off x="339493" y="389838"/>
            <a:ext cx="2589833" cy="206210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latin typeface="Beirut Text SemiBold"/>
              </a:rPr>
              <a:t>City-Owned Potential Housing Sites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737FA9A-3F55-DBA9-492D-43395912BBED}"/>
              </a:ext>
            </a:extLst>
          </p:cNvPr>
          <p:cNvSpPr txBox="1"/>
          <p:nvPr/>
        </p:nvSpPr>
        <p:spPr>
          <a:xfrm>
            <a:off x="563121" y="2788188"/>
            <a:ext cx="2306183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dirty="0">
                <a:latin typeface="Spezia Medium"/>
                <a:ea typeface="Karla" pitchFamily="2" charset="0"/>
              </a:rPr>
              <a:t>Building / Facilities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AFEB11C-7F89-4F0D-9445-CBB727A3BD16}"/>
              </a:ext>
            </a:extLst>
          </p:cNvPr>
          <p:cNvSpPr txBox="1"/>
          <p:nvPr/>
        </p:nvSpPr>
        <p:spPr>
          <a:xfrm>
            <a:off x="622976" y="3858743"/>
            <a:ext cx="2306183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dirty="0">
                <a:latin typeface="Spezia Medium"/>
                <a:ea typeface="Karla" pitchFamily="2" charset="0"/>
              </a:rPr>
              <a:t>Surface Parking Lots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66884EB0-1DF9-1A16-8E57-433EE8B8C894}"/>
              </a:ext>
            </a:extLst>
          </p:cNvPr>
          <p:cNvSpPr txBox="1"/>
          <p:nvPr/>
        </p:nvSpPr>
        <p:spPr>
          <a:xfrm>
            <a:off x="622976" y="4952434"/>
            <a:ext cx="2306183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>
                <a:latin typeface="Spezia Medium"/>
                <a:ea typeface="Karla" pitchFamily="2" charset="0"/>
              </a:rPr>
              <a:t>Vacant Properties</a:t>
            </a: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93A31F0B-0AC4-1A33-9F15-D93F9B98DAB9}"/>
              </a:ext>
            </a:extLst>
          </p:cNvPr>
          <p:cNvSpPr/>
          <p:nvPr/>
        </p:nvSpPr>
        <p:spPr>
          <a:xfrm>
            <a:off x="277686" y="3914447"/>
            <a:ext cx="265971" cy="265971"/>
          </a:xfrm>
          <a:prstGeom prst="roundRect">
            <a:avLst/>
          </a:prstGeom>
          <a:solidFill>
            <a:srgbClr val="F494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7D7A2868-394C-03B4-F058-CC3BBA9D6CBD}"/>
              </a:ext>
            </a:extLst>
          </p:cNvPr>
          <p:cNvSpPr/>
          <p:nvPr/>
        </p:nvSpPr>
        <p:spPr>
          <a:xfrm>
            <a:off x="279145" y="5002755"/>
            <a:ext cx="265971" cy="265971"/>
          </a:xfrm>
          <a:prstGeom prst="roundRect">
            <a:avLst/>
          </a:prstGeom>
          <a:solidFill>
            <a:srgbClr val="72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73D6641B-D36D-FEF6-00C9-F9E5332E38BA}"/>
              </a:ext>
            </a:extLst>
          </p:cNvPr>
          <p:cNvSpPr/>
          <p:nvPr/>
        </p:nvSpPr>
        <p:spPr>
          <a:xfrm>
            <a:off x="279144" y="2829116"/>
            <a:ext cx="265971" cy="265971"/>
          </a:xfrm>
          <a:prstGeom prst="roundRect">
            <a:avLst/>
          </a:prstGeom>
          <a:solidFill>
            <a:srgbClr val="FFDE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E72F14CA-633D-D3D6-4E51-681B989F67A9}"/>
              </a:ext>
            </a:extLst>
          </p:cNvPr>
          <p:cNvSpPr txBox="1"/>
          <p:nvPr/>
        </p:nvSpPr>
        <p:spPr>
          <a:xfrm rot="885447">
            <a:off x="10359822" y="4164077"/>
            <a:ext cx="1476818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000">
                <a:latin typeface="Spezia"/>
                <a:ea typeface="Karla" pitchFamily="2" charset="0"/>
              </a:rPr>
              <a:t>Stadium Blvd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6F5057B-69C5-F931-96FF-1B288CB0FA99}"/>
              </a:ext>
            </a:extLst>
          </p:cNvPr>
          <p:cNvSpPr txBox="1"/>
          <p:nvPr/>
        </p:nvSpPr>
        <p:spPr>
          <a:xfrm rot="3743940">
            <a:off x="7700901" y="4788129"/>
            <a:ext cx="1476818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000">
                <a:latin typeface="Spezia"/>
                <a:ea typeface="Karla" pitchFamily="2" charset="0"/>
              </a:rPr>
              <a:t>Packard St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10F1CDD-838B-9D91-3E60-84A121B792DC}"/>
              </a:ext>
            </a:extLst>
          </p:cNvPr>
          <p:cNvSpPr txBox="1"/>
          <p:nvPr/>
        </p:nvSpPr>
        <p:spPr>
          <a:xfrm rot="21402466">
            <a:off x="6016213" y="5712327"/>
            <a:ext cx="1476818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000">
                <a:latin typeface="Spezia"/>
                <a:ea typeface="Karla" pitchFamily="2" charset="0"/>
              </a:rPr>
              <a:t>Eisenhower Pkwy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D795AEC-3D53-0783-963E-AB4420610109}"/>
              </a:ext>
            </a:extLst>
          </p:cNvPr>
          <p:cNvSpPr txBox="1"/>
          <p:nvPr/>
        </p:nvSpPr>
        <p:spPr>
          <a:xfrm rot="18960267">
            <a:off x="4697513" y="4788129"/>
            <a:ext cx="1476818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000">
                <a:latin typeface="Spezia"/>
                <a:ea typeface="Karla" pitchFamily="2" charset="0"/>
              </a:rPr>
              <a:t>Ann Arbor Saline Rd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D9C72E1D-23A0-86A6-E41E-1A21E2E44CF8}"/>
              </a:ext>
            </a:extLst>
          </p:cNvPr>
          <p:cNvSpPr txBox="1"/>
          <p:nvPr/>
        </p:nvSpPr>
        <p:spPr>
          <a:xfrm>
            <a:off x="9027559" y="5584893"/>
            <a:ext cx="1476818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000">
                <a:latin typeface="Spezia"/>
                <a:ea typeface="Karla" pitchFamily="2" charset="0"/>
              </a:rPr>
              <a:t>Packard St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5277E854-6D67-1BA0-563B-B40CFC036895}"/>
              </a:ext>
            </a:extLst>
          </p:cNvPr>
          <p:cNvSpPr txBox="1"/>
          <p:nvPr/>
        </p:nvSpPr>
        <p:spPr>
          <a:xfrm rot="5400000">
            <a:off x="6158592" y="3764214"/>
            <a:ext cx="1476818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000">
                <a:latin typeface="Spezia"/>
                <a:ea typeface="Karla" pitchFamily="2" charset="0"/>
              </a:rPr>
              <a:t>State St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6030CD15-62A1-6D07-BCA1-CB506A3BF2C7}"/>
              </a:ext>
            </a:extLst>
          </p:cNvPr>
          <p:cNvSpPr txBox="1"/>
          <p:nvPr/>
        </p:nvSpPr>
        <p:spPr>
          <a:xfrm rot="2785168">
            <a:off x="7456786" y="2406605"/>
            <a:ext cx="1476818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000">
                <a:latin typeface="Spezia"/>
                <a:ea typeface="Karla" pitchFamily="2" charset="0"/>
              </a:rPr>
              <a:t>Washtenaw Ave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B0142C70-9DED-5643-0DFA-395C2A584340}"/>
              </a:ext>
            </a:extLst>
          </p:cNvPr>
          <p:cNvSpPr txBox="1"/>
          <p:nvPr/>
        </p:nvSpPr>
        <p:spPr>
          <a:xfrm rot="4185502">
            <a:off x="9765968" y="994329"/>
            <a:ext cx="1476818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000">
                <a:latin typeface="Spezia"/>
                <a:ea typeface="Karla" pitchFamily="2" charset="0"/>
              </a:rPr>
              <a:t>Huron  Ave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7C5E7023-C20E-3038-EB65-AA2FA42CBD53}"/>
              </a:ext>
            </a:extLst>
          </p:cNvPr>
          <p:cNvSpPr txBox="1"/>
          <p:nvPr/>
        </p:nvSpPr>
        <p:spPr>
          <a:xfrm rot="3122055">
            <a:off x="3481926" y="2972959"/>
            <a:ext cx="1476818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000">
                <a:latin typeface="Spezia"/>
                <a:ea typeface="Karla" pitchFamily="2" charset="0"/>
              </a:rPr>
              <a:t>Stadium Blvd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98259681-86BD-12DC-7665-789227937C6D}"/>
              </a:ext>
            </a:extLst>
          </p:cNvPr>
          <p:cNvSpPr txBox="1"/>
          <p:nvPr/>
        </p:nvSpPr>
        <p:spPr>
          <a:xfrm rot="5400000">
            <a:off x="5276138" y="4063409"/>
            <a:ext cx="1476818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000">
                <a:latin typeface="Spezia"/>
                <a:ea typeface="Karla" pitchFamily="2" charset="0"/>
              </a:rPr>
              <a:t>Main  St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71765D3E-BB61-A307-5417-D624D35D491B}"/>
              </a:ext>
            </a:extLst>
          </p:cNvPr>
          <p:cNvSpPr txBox="1"/>
          <p:nvPr/>
        </p:nvSpPr>
        <p:spPr>
          <a:xfrm rot="5400000">
            <a:off x="11274801" y="5342017"/>
            <a:ext cx="1476818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000">
                <a:latin typeface="Spezia"/>
                <a:ea typeface="Karla" pitchFamily="2" charset="0"/>
              </a:rPr>
              <a:t>US 23</a:t>
            </a: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77D47DFA-7A8F-69E8-CCDF-7E64275E2771}"/>
              </a:ext>
            </a:extLst>
          </p:cNvPr>
          <p:cNvSpPr/>
          <p:nvPr/>
        </p:nvSpPr>
        <p:spPr>
          <a:xfrm>
            <a:off x="3573134" y="999811"/>
            <a:ext cx="1919286" cy="30354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 b="1">
                <a:solidFill>
                  <a:schemeClr val="tx1"/>
                </a:solidFill>
                <a:effectLst/>
                <a:latin typeface="Spezia Medium"/>
                <a:ea typeface="Karla" pitchFamily="2" charset="0"/>
              </a:rPr>
              <a:t>404 – 406 N Ashley</a:t>
            </a:r>
            <a:endParaRPr lang="en-US" sz="1400" b="1">
              <a:solidFill>
                <a:schemeClr val="tx1"/>
              </a:solidFill>
              <a:latin typeface="Spezia Medium"/>
            </a:endParaRPr>
          </a:p>
        </p:txBody>
      </p:sp>
      <p:sp>
        <p:nvSpPr>
          <p:cNvPr id="79" name="Rectangle: Rounded Corners 78">
            <a:extLst>
              <a:ext uri="{FF2B5EF4-FFF2-40B4-BE49-F238E27FC236}">
                <a16:creationId xmlns:a16="http://schemas.microsoft.com/office/drawing/2014/main" id="{839104A4-0F65-1CF1-A556-2581A9C27733}"/>
              </a:ext>
            </a:extLst>
          </p:cNvPr>
          <p:cNvSpPr/>
          <p:nvPr/>
        </p:nvSpPr>
        <p:spPr>
          <a:xfrm>
            <a:off x="3342915" y="1649859"/>
            <a:ext cx="2009146" cy="31792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 b="1">
                <a:solidFill>
                  <a:schemeClr val="tx1"/>
                </a:solidFill>
                <a:effectLst/>
                <a:latin typeface="Spezia Medium"/>
                <a:ea typeface="Karla" pitchFamily="2" charset="0"/>
              </a:rPr>
              <a:t>415 W. Washington</a:t>
            </a:r>
            <a:endParaRPr lang="en-US" sz="1400">
              <a:solidFill>
                <a:schemeClr val="tx1"/>
              </a:solidFill>
              <a:latin typeface="Spezia Medium"/>
            </a:endParaRPr>
          </a:p>
        </p:txBody>
      </p:sp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FC97DB4F-238E-C288-6ED4-BB173224242D}"/>
              </a:ext>
            </a:extLst>
          </p:cNvPr>
          <p:cNvSpPr/>
          <p:nvPr/>
        </p:nvSpPr>
        <p:spPr>
          <a:xfrm>
            <a:off x="5380815" y="2926568"/>
            <a:ext cx="1293426" cy="4593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effectLst/>
                <a:latin typeface="Spezia Medium"/>
                <a:ea typeface="Karla" pitchFamily="2" charset="0"/>
              </a:rPr>
              <a:t>104 </a:t>
            </a:r>
            <a:r>
              <a:rPr lang="en-US" sz="1400" b="1" dirty="0">
                <a:solidFill>
                  <a:schemeClr val="tx1"/>
                </a:solidFill>
                <a:latin typeface="Spezia Medium"/>
                <a:ea typeface="Karla" pitchFamily="2" charset="0"/>
              </a:rPr>
              <a:t>-120  W</a:t>
            </a:r>
            <a:r>
              <a:rPr lang="en-US" sz="1400" b="1" dirty="0">
                <a:solidFill>
                  <a:schemeClr val="tx1"/>
                </a:solidFill>
                <a:effectLst/>
                <a:latin typeface="Spezia Medium"/>
                <a:ea typeface="Karla" pitchFamily="2" charset="0"/>
              </a:rPr>
              <a:t>.</a:t>
            </a:r>
            <a:r>
              <a:rPr lang="en-US" sz="1400" b="1" dirty="0">
                <a:solidFill>
                  <a:schemeClr val="tx1"/>
                </a:solidFill>
                <a:latin typeface="Spezia Medium"/>
                <a:ea typeface="Karla" pitchFamily="2" charset="0"/>
              </a:rPr>
              <a:t> </a:t>
            </a:r>
            <a:r>
              <a:rPr lang="en-US" sz="1400" b="1" dirty="0">
                <a:solidFill>
                  <a:schemeClr val="tx1"/>
                </a:solidFill>
                <a:effectLst/>
                <a:latin typeface="Spezia Medium"/>
                <a:ea typeface="Karla" pitchFamily="2" charset="0"/>
              </a:rPr>
              <a:t>William</a:t>
            </a:r>
            <a:endParaRPr lang="en-US" sz="1400" dirty="0">
              <a:solidFill>
                <a:schemeClr val="tx1"/>
              </a:solidFill>
              <a:latin typeface="Spezia Medium"/>
            </a:endParaRPr>
          </a:p>
        </p:txBody>
      </p: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164838F6-23AF-9E24-51A3-EC4865B08D03}"/>
              </a:ext>
            </a:extLst>
          </p:cNvPr>
          <p:cNvSpPr/>
          <p:nvPr/>
        </p:nvSpPr>
        <p:spPr>
          <a:xfrm>
            <a:off x="4223349" y="2359158"/>
            <a:ext cx="1577557" cy="28916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 b="1">
                <a:solidFill>
                  <a:schemeClr val="tx1"/>
                </a:solidFill>
                <a:effectLst/>
                <a:latin typeface="Spezia Medium"/>
                <a:ea typeface="Karla" pitchFamily="2" charset="0"/>
              </a:rPr>
              <a:t>216 W. William</a:t>
            </a:r>
            <a:endParaRPr lang="en-US" sz="1400">
              <a:solidFill>
                <a:schemeClr val="tx1"/>
              </a:solidFill>
              <a:latin typeface="Spezia Medium"/>
            </a:endParaRP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5B0848BB-DA1C-E33A-7505-D42491CED321}"/>
              </a:ext>
            </a:extLst>
          </p:cNvPr>
          <p:cNvCxnSpPr>
            <a:cxnSpLocks/>
          </p:cNvCxnSpPr>
          <p:nvPr/>
        </p:nvCxnSpPr>
        <p:spPr>
          <a:xfrm>
            <a:off x="5625230" y="448363"/>
            <a:ext cx="385523" cy="39149"/>
          </a:xfrm>
          <a:prstGeom prst="line">
            <a:avLst/>
          </a:prstGeom>
          <a:ln w="28575">
            <a:solidFill>
              <a:srgbClr val="72C2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id="{FE47BC3C-89FD-B9DE-57B7-F0B9E941DF50}"/>
              </a:ext>
            </a:extLst>
          </p:cNvPr>
          <p:cNvSpPr/>
          <p:nvPr/>
        </p:nvSpPr>
        <p:spPr>
          <a:xfrm>
            <a:off x="4363708" y="322101"/>
            <a:ext cx="1419225" cy="31607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 b="1">
                <a:solidFill>
                  <a:schemeClr val="tx1"/>
                </a:solidFill>
                <a:effectLst/>
                <a:latin typeface="Spezia Medium"/>
                <a:ea typeface="Karla" pitchFamily="2" charset="0"/>
              </a:rPr>
              <a:t>721 N</a:t>
            </a:r>
            <a:r>
              <a:rPr lang="en-US" sz="1400" b="1">
                <a:solidFill>
                  <a:schemeClr val="tx1"/>
                </a:solidFill>
                <a:latin typeface="Spezia Medium"/>
                <a:ea typeface="Karla" pitchFamily="2" charset="0"/>
              </a:rPr>
              <a:t>.</a:t>
            </a:r>
            <a:r>
              <a:rPr lang="en-US" sz="1400" b="1">
                <a:solidFill>
                  <a:schemeClr val="tx1"/>
                </a:solidFill>
                <a:effectLst/>
                <a:latin typeface="Spezia Medium"/>
                <a:ea typeface="Karla" pitchFamily="2" charset="0"/>
              </a:rPr>
              <a:t> Main</a:t>
            </a:r>
            <a:endParaRPr lang="en-US">
              <a:solidFill>
                <a:schemeClr val="tx1"/>
              </a:solidFill>
              <a:latin typeface="Spezia Medium"/>
            </a:endParaRPr>
          </a:p>
        </p:txBody>
      </p:sp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id="{80E19E77-805F-CBC8-97C7-0B5B6A30BD5E}"/>
              </a:ext>
            </a:extLst>
          </p:cNvPr>
          <p:cNvSpPr/>
          <p:nvPr/>
        </p:nvSpPr>
        <p:spPr>
          <a:xfrm>
            <a:off x="6369618" y="2331533"/>
            <a:ext cx="1300613" cy="31607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effectLst/>
                <a:latin typeface="Karla"/>
                <a:ea typeface="Karla" pitchFamily="2" charset="0"/>
              </a:rPr>
              <a:t> </a:t>
            </a:r>
            <a:r>
              <a:rPr lang="en-US" sz="1400" b="1" dirty="0">
                <a:solidFill>
                  <a:schemeClr val="tx1"/>
                </a:solidFill>
                <a:effectLst/>
                <a:latin typeface="Spezia Medium"/>
                <a:ea typeface="Karla" pitchFamily="2" charset="0"/>
              </a:rPr>
              <a:t>353 S. Main</a:t>
            </a:r>
            <a:endParaRPr lang="en-US" sz="1400" dirty="0">
              <a:solidFill>
                <a:schemeClr val="tx1"/>
              </a:solidFill>
              <a:latin typeface="Spezia Medium"/>
            </a:endParaRPr>
          </a:p>
        </p:txBody>
      </p:sp>
      <p:sp>
        <p:nvSpPr>
          <p:cNvPr id="85" name="Rectangle: Rounded Corners 84">
            <a:extLst>
              <a:ext uri="{FF2B5EF4-FFF2-40B4-BE49-F238E27FC236}">
                <a16:creationId xmlns:a16="http://schemas.microsoft.com/office/drawing/2014/main" id="{866EA709-370A-C4CF-CF5D-D49E21D5D11B}"/>
              </a:ext>
            </a:extLst>
          </p:cNvPr>
          <p:cNvSpPr/>
          <p:nvPr/>
        </p:nvSpPr>
        <p:spPr>
          <a:xfrm>
            <a:off x="8514206" y="2793812"/>
            <a:ext cx="1907222" cy="31432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effectLst/>
                <a:latin typeface="Spezia Medium"/>
                <a:ea typeface="Karla" pitchFamily="2" charset="0"/>
              </a:rPr>
              <a:t>1320 Baldwin Ave</a:t>
            </a:r>
            <a:endParaRPr lang="en-US" sz="1400" dirty="0">
              <a:solidFill>
                <a:schemeClr val="tx1"/>
              </a:solidFill>
              <a:latin typeface="Spezia Medium"/>
            </a:endParaRPr>
          </a:p>
        </p:txBody>
      </p: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55E00A4A-0B6C-BFE2-F162-B35C9C4BBBC1}"/>
              </a:ext>
            </a:extLst>
          </p:cNvPr>
          <p:cNvSpPr/>
          <p:nvPr/>
        </p:nvSpPr>
        <p:spPr>
          <a:xfrm>
            <a:off x="6766047" y="1434384"/>
            <a:ext cx="1748159" cy="31432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 b="1">
                <a:solidFill>
                  <a:schemeClr val="tx1"/>
                </a:solidFill>
                <a:effectLst/>
                <a:latin typeface="Spezia Medium"/>
                <a:ea typeface="Karla" pitchFamily="2" charset="0"/>
              </a:rPr>
              <a:t>350 S</a:t>
            </a:r>
            <a:r>
              <a:rPr lang="en-US" sz="1400" b="1">
                <a:solidFill>
                  <a:schemeClr val="tx1"/>
                </a:solidFill>
                <a:latin typeface="Spezia Medium"/>
                <a:ea typeface="Karla" pitchFamily="2" charset="0"/>
              </a:rPr>
              <a:t>.</a:t>
            </a:r>
            <a:r>
              <a:rPr lang="en-US" sz="1400" b="1">
                <a:solidFill>
                  <a:schemeClr val="tx1"/>
                </a:solidFill>
                <a:effectLst/>
                <a:latin typeface="Spezia Medium"/>
                <a:ea typeface="Karla" pitchFamily="2" charset="0"/>
              </a:rPr>
              <a:t> Fifth Ave</a:t>
            </a:r>
            <a:r>
              <a:rPr lang="en-US" sz="1600" b="1">
                <a:solidFill>
                  <a:schemeClr val="tx1"/>
                </a:solidFill>
                <a:effectLst/>
                <a:latin typeface="Karla"/>
                <a:ea typeface="Karla" pitchFamily="2" charset="0"/>
              </a:rPr>
              <a:t> </a:t>
            </a:r>
            <a:endParaRPr lang="en-US">
              <a:solidFill>
                <a:schemeClr val="tx1"/>
              </a:solidFill>
              <a:latin typeface="Karla"/>
            </a:endParaRPr>
          </a:p>
        </p:txBody>
      </p:sp>
      <p:sp>
        <p:nvSpPr>
          <p:cNvPr id="87" name="Rectangle: Rounded Corners 86">
            <a:extLst>
              <a:ext uri="{FF2B5EF4-FFF2-40B4-BE49-F238E27FC236}">
                <a16:creationId xmlns:a16="http://schemas.microsoft.com/office/drawing/2014/main" id="{85C0CEB6-2ACA-C70D-49E2-AA7EFA6FD5F4}"/>
              </a:ext>
            </a:extLst>
          </p:cNvPr>
          <p:cNvSpPr/>
          <p:nvPr/>
        </p:nvSpPr>
        <p:spPr>
          <a:xfrm>
            <a:off x="8399906" y="4232088"/>
            <a:ext cx="1748159" cy="31043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 b="1">
                <a:solidFill>
                  <a:schemeClr val="tx1"/>
                </a:solidFill>
                <a:effectLst/>
                <a:latin typeface="Spezia Medium"/>
                <a:ea typeface="Karla" pitchFamily="2" charset="0"/>
              </a:rPr>
              <a:t>1510 E. Stadium</a:t>
            </a:r>
            <a:endParaRPr lang="en-US" sz="1400">
              <a:solidFill>
                <a:schemeClr val="tx1"/>
              </a:solidFill>
              <a:latin typeface="Spezia Medium"/>
            </a:endParaRPr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9FF8BFEE-40CE-DF82-19A1-79970DFBAEA8}"/>
              </a:ext>
            </a:extLst>
          </p:cNvPr>
          <p:cNvSpPr/>
          <p:nvPr/>
        </p:nvSpPr>
        <p:spPr>
          <a:xfrm>
            <a:off x="6665278" y="4897675"/>
            <a:ext cx="1419225" cy="50796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effectLst/>
                <a:latin typeface="Spezia Medium"/>
                <a:ea typeface="Karla" pitchFamily="2" charset="0"/>
              </a:rPr>
              <a:t>2000 S. Industrial</a:t>
            </a:r>
            <a:endParaRPr lang="en-US" sz="1400" dirty="0">
              <a:solidFill>
                <a:schemeClr val="tx1"/>
              </a:solidFill>
              <a:latin typeface="Spezia Medium"/>
            </a:endParaRPr>
          </a:p>
        </p:txBody>
      </p:sp>
      <p:sp>
        <p:nvSpPr>
          <p:cNvPr id="89" name="Rectangle: Rounded Corners 88">
            <a:extLst>
              <a:ext uri="{FF2B5EF4-FFF2-40B4-BE49-F238E27FC236}">
                <a16:creationId xmlns:a16="http://schemas.microsoft.com/office/drawing/2014/main" id="{9E234EA8-61A6-1380-1500-27E0FAB64AEC}"/>
              </a:ext>
            </a:extLst>
          </p:cNvPr>
          <p:cNvSpPr/>
          <p:nvPr/>
        </p:nvSpPr>
        <p:spPr>
          <a:xfrm>
            <a:off x="10056897" y="5465158"/>
            <a:ext cx="2080744" cy="68118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sv-SE" sz="1400" b="1" dirty="0">
                <a:solidFill>
                  <a:schemeClr val="tx1"/>
                </a:solidFill>
                <a:effectLst/>
                <a:ea typeface="Karla" pitchFamily="2" charset="0"/>
              </a:rPr>
              <a:t>3432 - 3440 Platt &amp; 3435 – 3443 Springbrook 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5785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A building with solar panels&#10;&#10;AI-generated content may be incorrect.">
            <a:extLst>
              <a:ext uri="{FF2B5EF4-FFF2-40B4-BE49-F238E27FC236}">
                <a16:creationId xmlns:a16="http://schemas.microsoft.com/office/drawing/2014/main" id="{7E8E971F-E962-C22E-F865-8711F8FD30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" r="972" b="1018"/>
          <a:stretch/>
        </p:blipFill>
        <p:spPr bwMode="auto">
          <a:xfrm>
            <a:off x="-1" y="0"/>
            <a:ext cx="12192001" cy="659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9D1E79-FCB8-3372-5814-B035E0DA6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B782193-0B28-909A-DEA3-9F48B8B21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15F1-D1C1-5E47-B450-18E733128F18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40F59C-B759-2834-47CC-61CE70860A2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8632" y="319555"/>
            <a:ext cx="7968403" cy="535531"/>
          </a:xfrm>
        </p:spPr>
        <p:txBody>
          <a:bodyPr/>
          <a:lstStyle/>
          <a:p>
            <a:r>
              <a:rPr lang="en-US" dirty="0"/>
              <a:t>Sustainability</a:t>
            </a:r>
          </a:p>
        </p:txBody>
      </p:sp>
    </p:spTree>
    <p:extLst>
      <p:ext uri="{BB962C8B-B14F-4D97-AF65-F5344CB8AC3E}">
        <p14:creationId xmlns:p14="http://schemas.microsoft.com/office/powerpoint/2010/main" val="35916958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1B8E03-59B1-A8EE-A586-E9F7010CB1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F8C928-BDA5-8E31-432D-4C3FD6ABC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A1E677-14F7-3C1C-955C-DF6967F86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15F1-D1C1-5E47-B450-18E733128F18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6B40577-0285-83AC-9938-BD59B9ED3374}"/>
              </a:ext>
            </a:extLst>
          </p:cNvPr>
          <p:cNvSpPr/>
          <p:nvPr/>
        </p:nvSpPr>
        <p:spPr>
          <a:xfrm>
            <a:off x="0" y="0"/>
            <a:ext cx="12192000" cy="6565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D61682-1AC1-E5AD-CDE1-DC52CA17617D}"/>
              </a:ext>
            </a:extLst>
          </p:cNvPr>
          <p:cNvSpPr txBox="1"/>
          <p:nvPr/>
        </p:nvSpPr>
        <p:spPr>
          <a:xfrm>
            <a:off x="1193800" y="1467069"/>
            <a:ext cx="98044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kern="2000" spc="-100" dirty="0">
                <a:solidFill>
                  <a:srgbClr val="3F3F3F"/>
                </a:solidFill>
                <a:latin typeface="Beirut Text SemiBold" pitchFamily="50" charset="0"/>
                <a:cs typeface="Beirut" pitchFamily="2" charset="-78"/>
              </a:rPr>
              <a:t>Geothermal Design</a:t>
            </a:r>
          </a:p>
        </p:txBody>
      </p:sp>
    </p:spTree>
    <p:extLst>
      <p:ext uri="{BB962C8B-B14F-4D97-AF65-F5344CB8AC3E}">
        <p14:creationId xmlns:p14="http://schemas.microsoft.com/office/powerpoint/2010/main" val="22707726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6CB1F9-30A6-ED3A-60EF-666B0DC9BE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DE5BA2-71ED-B0A6-A249-EFF2FBE07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A95146-580E-26EE-F3DD-BFCD5357A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15F1-D1C1-5E47-B450-18E733128F18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BA1111-56DD-B8A9-3BE2-7C6F4DDE94DE}"/>
              </a:ext>
            </a:extLst>
          </p:cNvPr>
          <p:cNvSpPr txBox="1"/>
          <p:nvPr/>
        </p:nvSpPr>
        <p:spPr>
          <a:xfrm>
            <a:off x="237578" y="389838"/>
            <a:ext cx="9038769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latin typeface="Beirut Text SemiBold"/>
              </a:rPr>
              <a:t>SE Michigan Geothermal Experience</a:t>
            </a:r>
          </a:p>
        </p:txBody>
      </p:sp>
      <p:pic>
        <p:nvPicPr>
          <p:cNvPr id="2" name="Picture 1" descr="A map with blue and orange dots&#10;&#10;AI-generated content may be incorrect.">
            <a:extLst>
              <a:ext uri="{FF2B5EF4-FFF2-40B4-BE49-F238E27FC236}">
                <a16:creationId xmlns:a16="http://schemas.microsoft.com/office/drawing/2014/main" id="{BD060823-EF8F-F84A-CF67-2E2CC62179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493" y="1624263"/>
            <a:ext cx="6891505" cy="4128384"/>
          </a:xfrm>
          <a:prstGeom prst="rect">
            <a:avLst/>
          </a:prstGeom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56648C5-5854-669A-B514-3BA4EE506334}"/>
              </a:ext>
            </a:extLst>
          </p:cNvPr>
          <p:cNvSpPr txBox="1">
            <a:spLocks/>
          </p:cNvSpPr>
          <p:nvPr/>
        </p:nvSpPr>
        <p:spPr>
          <a:xfrm>
            <a:off x="7447546" y="2443263"/>
            <a:ext cx="4554637" cy="3309384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/>
            <a:r>
              <a:rPr lang="en-US" sz="1600" dirty="0"/>
              <a:t>28 Years Geothermal Experience</a:t>
            </a:r>
          </a:p>
          <a:p>
            <a:pPr marL="285750" indent="-285750"/>
            <a:r>
              <a:rPr lang="en-US" sz="1600" dirty="0"/>
              <a:t>Canfield Lofts in Detroit – 1998</a:t>
            </a:r>
          </a:p>
          <a:p>
            <a:pPr marL="285750" indent="-285750"/>
            <a:r>
              <a:rPr lang="en-US" sz="1600" dirty="0"/>
              <a:t>Certified Geothermal Designers</a:t>
            </a:r>
          </a:p>
          <a:p>
            <a:pPr marL="285750" indent="-285750"/>
            <a:r>
              <a:rPr lang="en-US" sz="1600" dirty="0"/>
              <a:t>Certified Geothermal Installer</a:t>
            </a:r>
          </a:p>
          <a:p>
            <a:pPr marL="285750" indent="-285750"/>
            <a:r>
              <a:rPr lang="en-US" sz="1600" dirty="0"/>
              <a:t>Certified Geothermal Inspector</a:t>
            </a:r>
          </a:p>
          <a:p>
            <a:pPr marL="285750" indent="-285750"/>
            <a:r>
              <a:rPr lang="en-US" sz="1600" dirty="0"/>
              <a:t>136 geothermal projects​</a:t>
            </a:r>
          </a:p>
          <a:p>
            <a:pPr marL="285750" indent="-285750"/>
            <a:r>
              <a:rPr lang="en-US" sz="1600" dirty="0"/>
              <a:t>37 Installs​</a:t>
            </a:r>
          </a:p>
          <a:p>
            <a:pPr marL="285750" indent="-285750"/>
            <a:r>
              <a:rPr lang="en-US" sz="1600" dirty="0"/>
              <a:t>55 Formation Thermal Conductivity Tests</a:t>
            </a:r>
          </a:p>
        </p:txBody>
      </p:sp>
      <p:pic>
        <p:nvPicPr>
          <p:cNvPr id="10" name="Picture 9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3AB1FB9B-B589-1E53-2B5A-5D321F50F0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77818" y="133374"/>
            <a:ext cx="2376604" cy="4289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F6809E6-3556-178E-7491-CE019CF91418}"/>
              </a:ext>
            </a:extLst>
          </p:cNvPr>
          <p:cNvSpPr txBox="1"/>
          <p:nvPr/>
        </p:nvSpPr>
        <p:spPr>
          <a:xfrm>
            <a:off x="7447547" y="1532074"/>
            <a:ext cx="4721071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b="1" dirty="0">
                <a:latin typeface="Beirut Text SemiBold"/>
              </a:rPr>
              <a:t>Steve </a:t>
            </a:r>
            <a:r>
              <a:rPr lang="en-US" sz="2400" b="1" dirty="0" err="1">
                <a:latin typeface="Beirut Text SemiBold"/>
              </a:rPr>
              <a:t>DiBerardine</a:t>
            </a:r>
            <a:r>
              <a:rPr lang="en-US" sz="2400" b="1" dirty="0">
                <a:latin typeface="Beirut Text SemiBold"/>
              </a:rPr>
              <a:t>, PE, CGD</a:t>
            </a:r>
          </a:p>
          <a:p>
            <a:r>
              <a:rPr lang="en-US" sz="2200" dirty="0"/>
              <a:t>Strategic Energy Solutions</a:t>
            </a:r>
          </a:p>
          <a:p>
            <a:endParaRPr lang="en-US" sz="3200" b="1" dirty="0">
              <a:latin typeface="Beirut Text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17022134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C42C3A-7FF7-C167-DDA8-E543827C6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574F40-5F63-1406-FCF7-DB2353513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05DD89-03DC-F58C-8236-C1A286897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15F1-D1C1-5E47-B450-18E733128F18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1D797D-328C-FE7C-2033-DF778117860F}"/>
              </a:ext>
            </a:extLst>
          </p:cNvPr>
          <p:cNvSpPr txBox="1"/>
          <p:nvPr/>
        </p:nvSpPr>
        <p:spPr>
          <a:xfrm>
            <a:off x="339493" y="389838"/>
            <a:ext cx="7556620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>
                <a:latin typeface="Beirut Text SemiBold"/>
              </a:rPr>
              <a:t>Electrification Options: Electric Resistance vs GSHP vs ASHP</a:t>
            </a:r>
            <a:endParaRPr lang="en-US" sz="3200" b="1" dirty="0" err="1">
              <a:latin typeface="Beirut Text SemiBold"/>
            </a:endParaRPr>
          </a:p>
        </p:txBody>
      </p:sp>
      <p:pic>
        <p:nvPicPr>
          <p:cNvPr id="2" name="Picture 1" descr="A graph of fuel cost comparison&#10;&#10;AI-generated content may be incorrect.">
            <a:extLst>
              <a:ext uri="{FF2B5EF4-FFF2-40B4-BE49-F238E27FC236}">
                <a16:creationId xmlns:a16="http://schemas.microsoft.com/office/drawing/2014/main" id="{57854E61-931F-AAD8-B145-6CCCE3CAFC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2734" y="1293644"/>
            <a:ext cx="4968283" cy="50332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A diagram of a company&amp;#39;s performance&#10;&#10;AI-generated content may be incorrect.">
            <a:extLst>
              <a:ext uri="{FF2B5EF4-FFF2-40B4-BE49-F238E27FC236}">
                <a16:creationId xmlns:a16="http://schemas.microsoft.com/office/drawing/2014/main" id="{3A503DD8-7249-F7F0-01DC-5B9B1369BA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3379" y="2055953"/>
            <a:ext cx="2753989" cy="2063636"/>
          </a:xfrm>
          <a:prstGeom prst="rect">
            <a:avLst/>
          </a:prstGeom>
        </p:spPr>
      </p:pic>
      <p:pic>
        <p:nvPicPr>
          <p:cNvPr id="8" name="Picture 7" descr="Landmark project for Toshiba VRF - ACR Journal">
            <a:extLst>
              <a:ext uri="{FF2B5EF4-FFF2-40B4-BE49-F238E27FC236}">
                <a16:creationId xmlns:a16="http://schemas.microsoft.com/office/drawing/2014/main" id="{4B593782-64E1-E353-7DFE-1DE8EA32DC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982" y="2055286"/>
            <a:ext cx="2775786" cy="2063721"/>
          </a:xfrm>
          <a:prstGeom prst="rect">
            <a:avLst/>
          </a:prstGeom>
        </p:spPr>
      </p:pic>
      <p:pic>
        <p:nvPicPr>
          <p:cNvPr id="13" name="Picture 12" descr="R-410A Phase-Out Canada: What It Means for VRF in Metro Vancouver">
            <a:extLst>
              <a:ext uri="{FF2B5EF4-FFF2-40B4-BE49-F238E27FC236}">
                <a16:creationId xmlns:a16="http://schemas.microsoft.com/office/drawing/2014/main" id="{CB979341-0C36-21E6-14F2-4B9C1DEA7C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6643" y="4264506"/>
            <a:ext cx="2860729" cy="2058531"/>
          </a:xfrm>
          <a:prstGeom prst="rect">
            <a:avLst/>
          </a:prstGeom>
        </p:spPr>
      </p:pic>
      <p:pic>
        <p:nvPicPr>
          <p:cNvPr id="14" name="Picture 13" descr="A group of air conditioning units on a roof&#10;&#10;AI-generated content may be incorrect.">
            <a:extLst>
              <a:ext uri="{FF2B5EF4-FFF2-40B4-BE49-F238E27FC236}">
                <a16:creationId xmlns:a16="http://schemas.microsoft.com/office/drawing/2014/main" id="{504E6EA0-13FD-F382-E754-10EA5B21042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43317" y="4266585"/>
            <a:ext cx="3056914" cy="2060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7914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FE0FEA-741F-0F95-21D5-D7908418B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CDF4C9-AC11-7EC6-705D-0B03ACE1D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17F7ED-1483-A3F3-1A5B-14CAA5984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15F1-D1C1-5E47-B450-18E733128F18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0B3037-2C4E-7338-C6FE-927503AAAE93}"/>
              </a:ext>
            </a:extLst>
          </p:cNvPr>
          <p:cNvSpPr txBox="1"/>
          <p:nvPr/>
        </p:nvSpPr>
        <p:spPr>
          <a:xfrm>
            <a:off x="339492" y="389838"/>
            <a:ext cx="7890107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>
                <a:latin typeface="Beirut Text SemiBold"/>
              </a:rPr>
              <a:t>Prefeasibility Phase – Estimate Loads &amp; Plot Dots​</a:t>
            </a:r>
            <a:endParaRPr lang="en-US" sz="3200" b="1" dirty="0">
              <a:latin typeface="Beirut Text SemiBold"/>
            </a:endParaRPr>
          </a:p>
        </p:txBody>
      </p:sp>
      <p:pic>
        <p:nvPicPr>
          <p:cNvPr id="1026" name="Picture 2" descr="A hand with a bandage around the thumb&#10;&#10;AI-generated content may be incorrect.">
            <a:extLst>
              <a:ext uri="{FF2B5EF4-FFF2-40B4-BE49-F238E27FC236}">
                <a16:creationId xmlns:a16="http://schemas.microsoft.com/office/drawing/2014/main" id="{C1D224EF-DAAC-1010-A41D-30EF238181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6323" y="1755888"/>
            <a:ext cx="948363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A floor plan of a building&#10;&#10;AI-generated content may be incorrect.">
            <a:extLst>
              <a:ext uri="{FF2B5EF4-FFF2-40B4-BE49-F238E27FC236}">
                <a16:creationId xmlns:a16="http://schemas.microsoft.com/office/drawing/2014/main" id="{429EF85E-7859-D470-5146-9D9880424E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526" y="1031361"/>
            <a:ext cx="4961451" cy="543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7">
            <a:extLst>
              <a:ext uri="{FF2B5EF4-FFF2-40B4-BE49-F238E27FC236}">
                <a16:creationId xmlns:a16="http://schemas.microsoft.com/office/drawing/2014/main" id="{8AD7677F-BC0B-85F6-F1B5-3FCA86B2DB2F}"/>
              </a:ext>
            </a:extLst>
          </p:cNvPr>
          <p:cNvSpPr txBox="1"/>
          <p:nvPr/>
        </p:nvSpPr>
        <p:spPr>
          <a:xfrm>
            <a:off x="754505" y="3268482"/>
            <a:ext cx="5712000" cy="255454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ea typeface="Calibri"/>
                <a:cs typeface="Calibri"/>
              </a:rPr>
              <a:t>There are no rules of thumb for geothermal design. There is, however, a place for them in prefeasibility.</a:t>
            </a:r>
          </a:p>
          <a:p>
            <a:endParaRPr lang="en-US" sz="1600" dirty="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ea typeface="Calibri"/>
                <a:cs typeface="Calibri"/>
              </a:rPr>
              <a:t>Estimate Peak Diversified Load (sq. ft. per ton)</a:t>
            </a:r>
            <a:endParaRPr lang="en-US" sz="1600" dirty="0"/>
          </a:p>
          <a:p>
            <a:pPr marL="285750" indent="-285750">
              <a:buFont typeface="Arial"/>
              <a:buChar char="•"/>
            </a:pPr>
            <a:r>
              <a:rPr lang="en-US" sz="1600" dirty="0">
                <a:ea typeface="Calibri"/>
                <a:cs typeface="Calibri"/>
              </a:rPr>
              <a:t>Estimate Bore Requirements (</a:t>
            </a:r>
            <a:r>
              <a:rPr lang="en-US" sz="1600" dirty="0" err="1">
                <a:ea typeface="Calibri"/>
                <a:cs typeface="Calibri"/>
              </a:rPr>
              <a:t>lf</a:t>
            </a:r>
            <a:r>
              <a:rPr lang="en-US" sz="1600" dirty="0">
                <a:ea typeface="Calibri"/>
                <a:cs typeface="Calibri"/>
              </a:rPr>
              <a:t> bore per ton)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ea typeface="Calibri"/>
                <a:cs typeface="Calibri"/>
              </a:rPr>
              <a:t>Assume Bore Dept (ft)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ea typeface="Calibri"/>
                <a:cs typeface="Calibri"/>
              </a:rPr>
              <a:t>Arrive at Bore Count Estimate</a:t>
            </a:r>
          </a:p>
          <a:p>
            <a:pPr marL="285750" indent="-285750">
              <a:buFont typeface="Arial"/>
              <a:buChar char="•"/>
            </a:pPr>
            <a:endParaRPr lang="en-US" sz="1600" dirty="0">
              <a:ea typeface="Calibri"/>
              <a:cs typeface="Calibri"/>
            </a:endParaRPr>
          </a:p>
          <a:p>
            <a:r>
              <a:rPr lang="en-US" sz="1600" dirty="0">
                <a:ea typeface="Calibri"/>
                <a:cs typeface="Calibri"/>
              </a:rPr>
              <a:t>Cooling loads determine field size on most commercial projects in S.E. Michigan and beyond.</a:t>
            </a:r>
          </a:p>
        </p:txBody>
      </p:sp>
    </p:spTree>
    <p:extLst>
      <p:ext uri="{BB962C8B-B14F-4D97-AF65-F5344CB8AC3E}">
        <p14:creationId xmlns:p14="http://schemas.microsoft.com/office/powerpoint/2010/main" val="8986259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D6B62-3AB0-61D2-BB02-06513ED2A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1A57E6-7D9F-3FC5-2FE8-D467F4683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CAA558-ACEA-6B0A-0DB4-8A19737FF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15F1-D1C1-5E47-B450-18E733128F18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4F7B65CF-D376-D3E4-84C2-BF55EC1155F9}"/>
              </a:ext>
            </a:extLst>
          </p:cNvPr>
          <p:cNvSpPr txBox="1">
            <a:spLocks/>
          </p:cNvSpPr>
          <p:nvPr/>
        </p:nvSpPr>
        <p:spPr>
          <a:xfrm>
            <a:off x="7810051" y="1248632"/>
            <a:ext cx="4119096" cy="404486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800" dirty="0"/>
          </a:p>
        </p:txBody>
      </p:sp>
      <p:pic>
        <p:nvPicPr>
          <p:cNvPr id="6" name="Picture 5" descr="A map of a city&#10;&#10;AI-generated content may be incorrect.">
            <a:extLst>
              <a:ext uri="{FF2B5EF4-FFF2-40B4-BE49-F238E27FC236}">
                <a16:creationId xmlns:a16="http://schemas.microsoft.com/office/drawing/2014/main" id="{093EE3B9-5966-F46B-3724-EFE2CCC6E4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926" y="1213238"/>
            <a:ext cx="7081601" cy="4754426"/>
          </a:xfrm>
          <a:prstGeom prst="rect">
            <a:avLst/>
          </a:prstGeom>
        </p:spPr>
      </p:pic>
      <p:sp>
        <p:nvSpPr>
          <p:cNvPr id="2" name="TextBox 7">
            <a:extLst>
              <a:ext uri="{FF2B5EF4-FFF2-40B4-BE49-F238E27FC236}">
                <a16:creationId xmlns:a16="http://schemas.microsoft.com/office/drawing/2014/main" id="{B598891C-6FE5-1327-F7A4-4AF3888471F8}"/>
              </a:ext>
            </a:extLst>
          </p:cNvPr>
          <p:cNvSpPr txBox="1"/>
          <p:nvPr/>
        </p:nvSpPr>
        <p:spPr>
          <a:xfrm>
            <a:off x="7628021" y="1446472"/>
            <a:ext cx="4326401" cy="4124206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ea typeface="Calibri"/>
                <a:cs typeface="Calibri"/>
              </a:rPr>
              <a:t>Health Department Approval Case by Case</a:t>
            </a:r>
          </a:p>
          <a:p>
            <a:endParaRPr lang="en-US" sz="1400" dirty="0">
              <a:ea typeface="Calibri"/>
              <a:cs typeface="Calibri"/>
            </a:endParaRPr>
          </a:p>
          <a:p>
            <a:r>
              <a:rPr lang="en-US" sz="1400" dirty="0">
                <a:ea typeface="Calibri"/>
                <a:cs typeface="Calibri"/>
              </a:rPr>
              <a:t>Jennifer Conn, PE, REHS</a:t>
            </a:r>
          </a:p>
          <a:p>
            <a:r>
              <a:rPr lang="en-US" sz="1400" dirty="0">
                <a:ea typeface="Calibri"/>
                <a:cs typeface="Calibri"/>
              </a:rPr>
              <a:t>Washtenaw County Health Department</a:t>
            </a:r>
          </a:p>
          <a:p>
            <a:r>
              <a:rPr lang="en-US" sz="1400" dirty="0">
                <a:ea typeface="Calibri"/>
                <a:cs typeface="Calibri"/>
              </a:rPr>
              <a:t>734-222-3855</a:t>
            </a:r>
          </a:p>
          <a:p>
            <a:r>
              <a:rPr lang="en-US" sz="1400" dirty="0">
                <a:ea typeface="Calibri"/>
                <a:cs typeface="Calibri"/>
              </a:rPr>
              <a:t>connj@washtenaw.org</a:t>
            </a:r>
          </a:p>
          <a:p>
            <a:endParaRPr lang="en-US" sz="1600" dirty="0"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ea typeface="Calibri"/>
                <a:cs typeface="Calibri"/>
              </a:rPr>
              <a:t>On this site a sample well was required.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ea typeface="Calibri"/>
                <a:cs typeface="Calibri"/>
              </a:rPr>
              <a:t>The aquifers tested clean.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ea typeface="Calibri"/>
                <a:cs typeface="Calibri"/>
              </a:rPr>
              <a:t>Provided a data point for future projects.</a:t>
            </a:r>
          </a:p>
          <a:p>
            <a:endParaRPr lang="en-US" sz="1600" dirty="0">
              <a:ea typeface="Calibri"/>
              <a:cs typeface="Calibri"/>
            </a:endParaRPr>
          </a:p>
          <a:p>
            <a:r>
              <a:rPr lang="en-US" sz="1600" dirty="0">
                <a:ea typeface="Calibri"/>
                <a:cs typeface="Calibri"/>
              </a:rPr>
              <a:t>In zone – may need to case top of well</a:t>
            </a:r>
          </a:p>
          <a:p>
            <a:r>
              <a:rPr lang="en-US" sz="1600" dirty="0">
                <a:ea typeface="Calibri"/>
                <a:cs typeface="Calibri"/>
              </a:rPr>
              <a:t>East of 121 Catherine ok for a few years</a:t>
            </a:r>
          </a:p>
          <a:p>
            <a:r>
              <a:rPr lang="en-US" sz="1600" dirty="0">
                <a:ea typeface="Calibri"/>
                <a:cs typeface="Calibri"/>
              </a:rPr>
              <a:t>West of 121 Catherine may require sampling of aquifers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1DF6A0-6D4C-7C4D-D7F7-11A87DC2BF38}"/>
              </a:ext>
            </a:extLst>
          </p:cNvPr>
          <p:cNvSpPr txBox="1"/>
          <p:nvPr/>
        </p:nvSpPr>
        <p:spPr>
          <a:xfrm>
            <a:off x="339493" y="389838"/>
            <a:ext cx="1042877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latin typeface="Beirut Text SemiBold"/>
              </a:rPr>
              <a:t>Gelman Plume – Groundwater Contamination​</a:t>
            </a:r>
          </a:p>
        </p:txBody>
      </p:sp>
    </p:spTree>
    <p:extLst>
      <p:ext uri="{BB962C8B-B14F-4D97-AF65-F5344CB8AC3E}">
        <p14:creationId xmlns:p14="http://schemas.microsoft.com/office/powerpoint/2010/main" val="34062738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B26608-7C5D-B399-C777-413B649C5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502F9F-EB2A-253E-DF77-CA62CF777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CB3B0C-AC1C-0243-2EAE-7F7D49F1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15F1-D1C1-5E47-B450-18E733128F18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720E74-6C36-1A87-B59F-CF80445FB3F0}"/>
              </a:ext>
            </a:extLst>
          </p:cNvPr>
          <p:cNvSpPr txBox="1"/>
          <p:nvPr/>
        </p:nvSpPr>
        <p:spPr>
          <a:xfrm>
            <a:off x="339492" y="389838"/>
            <a:ext cx="10239075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latin typeface="Beirut Text SemiBold"/>
              </a:rPr>
              <a:t>Formation Thermal Conductivity (FTC)Testing </a:t>
            </a:r>
          </a:p>
        </p:txBody>
      </p:sp>
      <p:pic>
        <p:nvPicPr>
          <p:cNvPr id="6" name="Picture 5" descr="A box with electrical equipment in it&#10;&#10;AI-generated content may be incorrect.">
            <a:extLst>
              <a:ext uri="{FF2B5EF4-FFF2-40B4-BE49-F238E27FC236}">
                <a16:creationId xmlns:a16="http://schemas.microsoft.com/office/drawing/2014/main" id="{8B9E4F93-8505-EB6A-F447-14F8B06154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0431" y="3863836"/>
            <a:ext cx="2992664" cy="23152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5F38F9D-9C76-99F8-4261-DA51F4B249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1648" y="3863836"/>
            <a:ext cx="2993955" cy="2315274"/>
          </a:xfrm>
          <a:prstGeom prst="rect">
            <a:avLst/>
          </a:prstGeom>
        </p:spPr>
      </p:pic>
      <p:pic>
        <p:nvPicPr>
          <p:cNvPr id="11" name="Picture 10" descr="A graph showing different colored lines&#10;&#10;AI-generated content may be incorrect.">
            <a:extLst>
              <a:ext uri="{FF2B5EF4-FFF2-40B4-BE49-F238E27FC236}">
                <a16:creationId xmlns:a16="http://schemas.microsoft.com/office/drawing/2014/main" id="{6FE921AC-45B7-F48A-06DD-45D1775918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549" y="1724470"/>
            <a:ext cx="6046840" cy="415616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F229D11-F359-C007-E485-88293C9B4EB8}"/>
              </a:ext>
            </a:extLst>
          </p:cNvPr>
          <p:cNvSpPr txBox="1"/>
          <p:nvPr/>
        </p:nvSpPr>
        <p:spPr>
          <a:xfrm>
            <a:off x="6301648" y="1895949"/>
            <a:ext cx="5358949" cy="184665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kern="1200" dirty="0">
                <a:ea typeface="+mn-ea"/>
                <a:cs typeface="Arial"/>
              </a:rPr>
              <a:t>Testing is </a:t>
            </a:r>
            <a:r>
              <a:rPr lang="en-US" sz="1600" dirty="0">
                <a:cs typeface="Arial"/>
              </a:rPr>
              <a:t>typically done</a:t>
            </a:r>
            <a:r>
              <a:rPr lang="en-US" sz="1600" kern="1200" dirty="0">
                <a:ea typeface="+mn-ea"/>
                <a:cs typeface="Arial"/>
              </a:rPr>
              <a:t> prior to final design and bidding of the geothermal work.</a:t>
            </a:r>
            <a:r>
              <a:rPr lang="en-US" sz="1600" dirty="0">
                <a:cs typeface="Arial"/>
              </a:rPr>
              <a:t> </a:t>
            </a:r>
            <a:r>
              <a:rPr lang="en-US" sz="1600" kern="1200" dirty="0">
                <a:ea typeface="+mn-ea"/>
                <a:cs typeface="Arial"/>
              </a:rPr>
              <a:t>The test results yield information on drilling conditions, deep earth temperature, and thermal conductivity. Contractors can bid drilling work with less risk. Engineers can design more accurately.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5353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23F3B-1536-CEE6-DF41-EF1DDF3E70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148EF3-65C5-3BFD-E011-966BF6B88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19FF8C-971B-F4AA-1571-55A4335B6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15F1-D1C1-5E47-B450-18E733128F18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5497B8-31D0-3239-94B0-7DB833C9D01D}"/>
              </a:ext>
            </a:extLst>
          </p:cNvPr>
          <p:cNvSpPr txBox="1"/>
          <p:nvPr/>
        </p:nvSpPr>
        <p:spPr>
          <a:xfrm>
            <a:off x="339492" y="389838"/>
            <a:ext cx="8597409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latin typeface="Beirut Text SemiBold"/>
              </a:rPr>
              <a:t>Geothermal System Schematic Diagram</a:t>
            </a:r>
          </a:p>
        </p:txBody>
      </p:sp>
      <p:pic>
        <p:nvPicPr>
          <p:cNvPr id="2053" name="Picture 5">
            <a:extLst>
              <a:ext uri="{FF2B5EF4-FFF2-40B4-BE49-F238E27FC236}">
                <a16:creationId xmlns:a16="http://schemas.microsoft.com/office/drawing/2014/main" id="{EBDA49F7-060D-7F2D-4E3A-2BBFA32CDB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85" y="974613"/>
            <a:ext cx="7175380" cy="5478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>
            <a:extLst>
              <a:ext uri="{FF2B5EF4-FFF2-40B4-BE49-F238E27FC236}">
                <a16:creationId xmlns:a16="http://schemas.microsoft.com/office/drawing/2014/main" id="{E416172D-1BE8-8268-DFAA-07568F66FF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2421" y="2394693"/>
            <a:ext cx="1698341" cy="209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rrow: Up 1">
            <a:extLst>
              <a:ext uri="{FF2B5EF4-FFF2-40B4-BE49-F238E27FC236}">
                <a16:creationId xmlns:a16="http://schemas.microsoft.com/office/drawing/2014/main" id="{33B876DC-2980-AE82-555D-9E2E61B1A057}"/>
              </a:ext>
            </a:extLst>
          </p:cNvPr>
          <p:cNvSpPr/>
          <p:nvPr/>
        </p:nvSpPr>
        <p:spPr>
          <a:xfrm>
            <a:off x="9959980" y="1737670"/>
            <a:ext cx="323125" cy="631825"/>
          </a:xfrm>
          <a:prstGeom prst="up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Arrow: Up 4">
            <a:extLst>
              <a:ext uri="{FF2B5EF4-FFF2-40B4-BE49-F238E27FC236}">
                <a16:creationId xmlns:a16="http://schemas.microsoft.com/office/drawing/2014/main" id="{EC0E9141-E265-DFE4-44D5-88A3D960DE06}"/>
              </a:ext>
            </a:extLst>
          </p:cNvPr>
          <p:cNvSpPr/>
          <p:nvPr/>
        </p:nvSpPr>
        <p:spPr>
          <a:xfrm rot="5400000">
            <a:off x="8755120" y="2766579"/>
            <a:ext cx="323125" cy="631825"/>
          </a:xfrm>
          <a:prstGeom prst="up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id="{E28827C6-D3DA-40D1-DF46-C5CDAC014C92}"/>
              </a:ext>
            </a:extLst>
          </p:cNvPr>
          <p:cNvSpPr txBox="1"/>
          <p:nvPr/>
        </p:nvSpPr>
        <p:spPr>
          <a:xfrm>
            <a:off x="9071149" y="2156510"/>
            <a:ext cx="994369" cy="276999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ea typeface="Calibri"/>
                <a:cs typeface="Calibri"/>
              </a:rPr>
              <a:t>Supply Air</a:t>
            </a:r>
          </a:p>
        </p:txBody>
      </p:sp>
      <p:sp>
        <p:nvSpPr>
          <p:cNvPr id="9" name="TextBox 14">
            <a:extLst>
              <a:ext uri="{FF2B5EF4-FFF2-40B4-BE49-F238E27FC236}">
                <a16:creationId xmlns:a16="http://schemas.microsoft.com/office/drawing/2014/main" id="{0352A9A6-4DEE-F027-71D9-5C10D93AFF04}"/>
              </a:ext>
            </a:extLst>
          </p:cNvPr>
          <p:cNvSpPr txBox="1"/>
          <p:nvPr/>
        </p:nvSpPr>
        <p:spPr>
          <a:xfrm>
            <a:off x="8293436" y="3295103"/>
            <a:ext cx="994370" cy="276999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ea typeface="Calibri"/>
                <a:cs typeface="Calibri"/>
              </a:rPr>
              <a:t>Return Air</a:t>
            </a:r>
          </a:p>
        </p:txBody>
      </p:sp>
      <p:sp>
        <p:nvSpPr>
          <p:cNvPr id="14" name="TextBox 16">
            <a:extLst>
              <a:ext uri="{FF2B5EF4-FFF2-40B4-BE49-F238E27FC236}">
                <a16:creationId xmlns:a16="http://schemas.microsoft.com/office/drawing/2014/main" id="{B852DCCD-72FC-5055-835C-B9FA0A3F8E83}"/>
              </a:ext>
            </a:extLst>
          </p:cNvPr>
          <p:cNvSpPr txBox="1"/>
          <p:nvPr/>
        </p:nvSpPr>
        <p:spPr>
          <a:xfrm>
            <a:off x="8624834" y="4018548"/>
            <a:ext cx="1131854" cy="64633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ea typeface="Calibri"/>
                <a:cs typeface="Calibri"/>
              </a:rPr>
              <a:t>Geo</a:t>
            </a:r>
          </a:p>
          <a:p>
            <a:r>
              <a:rPr lang="en-US" sz="1200" dirty="0">
                <a:ea typeface="Calibri"/>
                <a:cs typeface="Calibri"/>
              </a:rPr>
              <a:t>Piping</a:t>
            </a:r>
          </a:p>
          <a:p>
            <a:r>
              <a:rPr lang="en-US" sz="1200" dirty="0">
                <a:ea typeface="Calibri"/>
                <a:cs typeface="Calibri"/>
              </a:rPr>
              <a:t>Connections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85E8D7F-E8D1-219F-1795-C0627063CB25}"/>
              </a:ext>
            </a:extLst>
          </p:cNvPr>
          <p:cNvCxnSpPr/>
          <p:nvPr/>
        </p:nvCxnSpPr>
        <p:spPr>
          <a:xfrm flipV="1">
            <a:off x="9287806" y="3761373"/>
            <a:ext cx="676349" cy="5143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E1F35ED-1464-61AE-97B6-BED7BC50A7E0}"/>
              </a:ext>
            </a:extLst>
          </p:cNvPr>
          <p:cNvCxnSpPr>
            <a:cxnSpLocks/>
          </p:cNvCxnSpPr>
          <p:nvPr/>
        </p:nvCxnSpPr>
        <p:spPr>
          <a:xfrm>
            <a:off x="9287806" y="4275723"/>
            <a:ext cx="65095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54FA0BBE-667E-8AC1-DF32-642E2194D561}"/>
              </a:ext>
            </a:extLst>
          </p:cNvPr>
          <p:cNvSpPr txBox="1">
            <a:spLocks/>
          </p:cNvSpPr>
          <p:nvPr/>
        </p:nvSpPr>
        <p:spPr>
          <a:xfrm>
            <a:off x="8659843" y="4999151"/>
            <a:ext cx="2923397" cy="535531"/>
          </a:xfrm>
          <a:prstGeom prst="rect">
            <a:avLst/>
          </a:prstGeom>
        </p:spPr>
        <p:txBody>
          <a:bodyPr lIns="91440" tIns="45720" rIns="91440" bIns="45720" anchor="t"/>
          <a:lstStyle>
            <a:defPPr>
              <a:defRPr lang="en-US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/>
              <a:t>Geothermal Heat Pump</a:t>
            </a:r>
          </a:p>
        </p:txBody>
      </p:sp>
    </p:spTree>
    <p:extLst>
      <p:ext uri="{BB962C8B-B14F-4D97-AF65-F5344CB8AC3E}">
        <p14:creationId xmlns:p14="http://schemas.microsoft.com/office/powerpoint/2010/main" val="18659258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B7C84-C832-EB8F-9E1A-EAD363BACF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53A5BE-CE19-845D-3FC0-29F0172ED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672238-2380-8EFC-23E1-33FC02B91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15F1-D1C1-5E47-B450-18E733128F18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2CA61A2-8894-C53B-D817-C6D3EBC31964}"/>
              </a:ext>
            </a:extLst>
          </p:cNvPr>
          <p:cNvSpPr txBox="1"/>
          <p:nvPr/>
        </p:nvSpPr>
        <p:spPr>
          <a:xfrm>
            <a:off x="339492" y="389838"/>
            <a:ext cx="8597409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latin typeface="Beirut Text SemiBold"/>
              </a:rPr>
              <a:t>How it Works: Cooling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6EA0580-3CE1-845B-BD68-75BB8042DC78}"/>
              </a:ext>
            </a:extLst>
          </p:cNvPr>
          <p:cNvGrpSpPr/>
          <p:nvPr/>
        </p:nvGrpSpPr>
        <p:grpSpPr>
          <a:xfrm>
            <a:off x="1997242" y="1240249"/>
            <a:ext cx="8205537" cy="5047359"/>
            <a:chOff x="1042130" y="1600200"/>
            <a:chExt cx="8205537" cy="5047359"/>
          </a:xfrm>
        </p:grpSpPr>
        <p:sp>
          <p:nvSpPr>
            <p:cNvPr id="7" name="Text Box 6">
              <a:extLst>
                <a:ext uri="{FF2B5EF4-FFF2-40B4-BE49-F238E27FC236}">
                  <a16:creationId xmlns:a16="http://schemas.microsoft.com/office/drawing/2014/main" id="{DA1173A0-DDA2-B38F-2910-F75BA0C50FC8}"/>
                </a:ext>
              </a:extLst>
            </p:cNvPr>
            <p:cNvSpPr txBox="1">
              <a:spLocks noChangeArrowheads="1"/>
            </p:cNvSpPr>
            <p:nvPr/>
          </p:nvSpPr>
          <p:spPr bwMode="white">
            <a:xfrm>
              <a:off x="1042130" y="5533228"/>
              <a:ext cx="8205537" cy="1114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105778" tIns="52889" rIns="105778" bIns="52889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14300" indent="-114300">
                <a:buFont typeface="Arial" pitchFamily="34" charset="0"/>
                <a:buChar char="•"/>
                <a:defRPr/>
              </a:pPr>
              <a:r>
                <a:rPr lang="en-US" sz="1600" dirty="0">
                  <a:cs typeface="Calibri" panose="020F0502020204030204" pitchFamily="34" charset="0"/>
                </a:rPr>
                <a:t>Works on same principle as any other air conditioner or refrigerator</a:t>
              </a:r>
            </a:p>
            <a:p>
              <a:pPr marL="114300" indent="-114300">
                <a:buFont typeface="Arial" pitchFamily="34" charset="0"/>
                <a:buChar char="•"/>
                <a:defRPr/>
              </a:pPr>
              <a:r>
                <a:rPr lang="en-US" sz="1600" dirty="0">
                  <a:cs typeface="Calibri" panose="020F0502020204030204" pitchFamily="34" charset="0"/>
                </a:rPr>
                <a:t>Heat is rejected to the water loop instead of ambient – water cooled</a:t>
              </a:r>
            </a:p>
            <a:p>
              <a:pPr marL="114300" indent="-114300">
                <a:buFont typeface="Arial" pitchFamily="34" charset="0"/>
                <a:buChar char="•"/>
                <a:defRPr/>
              </a:pPr>
              <a:r>
                <a:rPr lang="en-US" sz="1600" dirty="0">
                  <a:cs typeface="Calibri" panose="020F0502020204030204" pitchFamily="34" charset="0"/>
                </a:rPr>
                <a:t>Higher efficiency, longer compressor life</a:t>
              </a:r>
            </a:p>
            <a:p>
              <a:pPr marL="115888" indent="-115888">
                <a:lnSpc>
                  <a:spcPct val="110000"/>
                </a:lnSpc>
                <a:defRPr/>
              </a:pPr>
              <a:endParaRPr lang="en-US" sz="1700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8" name="Curved Left Arrow 7">
              <a:extLst>
                <a:ext uri="{FF2B5EF4-FFF2-40B4-BE49-F238E27FC236}">
                  <a16:creationId xmlns:a16="http://schemas.microsoft.com/office/drawing/2014/main" id="{8B42536F-43EA-D5B5-121D-45551BC6B7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6925" y="1727200"/>
              <a:ext cx="1190625" cy="3238500"/>
            </a:xfrm>
            <a:prstGeom prst="curvedLeftArrow">
              <a:avLst>
                <a:gd name="adj1" fmla="val 25021"/>
                <a:gd name="adj2" fmla="val 50005"/>
                <a:gd name="adj3" fmla="val 25000"/>
              </a:avLst>
            </a:prstGeom>
            <a:gradFill rotWithShape="0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64008" tIns="32004" rIns="64008" bIns="32004"/>
            <a:lstStyle>
              <a:defPPr>
                <a:defRPr lang="en-US"/>
              </a:defPPr>
              <a:lvl1pPr marL="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1pPr>
              <a:lvl2pPr marL="742950" indent="-28575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2pPr>
              <a:lvl3pPr marL="1143000" indent="-22860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3pPr>
              <a:lvl4pPr marL="1600200" indent="-22860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4pPr>
              <a:lvl5pPr marL="2057400" indent="-22860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5pPr>
              <a:lvl6pPr marL="25146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6pPr>
              <a:lvl7pPr marL="29718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7pPr>
              <a:lvl8pPr marL="34290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8pPr>
              <a:lvl9pPr marL="38862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" name="Curved Left Arrow 8">
              <a:extLst>
                <a:ext uri="{FF2B5EF4-FFF2-40B4-BE49-F238E27FC236}">
                  <a16:creationId xmlns:a16="http://schemas.microsoft.com/office/drawing/2014/main" id="{749BAA1A-0CEB-8F43-F201-F73557466F8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3543300" y="1600200"/>
              <a:ext cx="1190625" cy="3238500"/>
            </a:xfrm>
            <a:prstGeom prst="curvedLeftArrow">
              <a:avLst>
                <a:gd name="adj1" fmla="val 25021"/>
                <a:gd name="adj2" fmla="val 50005"/>
                <a:gd name="adj3" fmla="val 25000"/>
              </a:avLst>
            </a:prstGeom>
            <a:gradFill rotWithShape="0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1620000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64008" tIns="32004" rIns="64008" bIns="32004"/>
            <a:lstStyle>
              <a:defPPr>
                <a:defRPr lang="en-US"/>
              </a:defPPr>
              <a:lvl1pPr marL="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1pPr>
              <a:lvl2pPr marL="742950" indent="-28575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2pPr>
              <a:lvl3pPr marL="1143000" indent="-22860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3pPr>
              <a:lvl4pPr marL="1600200" indent="-22860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4pPr>
              <a:lvl5pPr marL="2057400" indent="-22860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5pPr>
              <a:lvl6pPr marL="25146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6pPr>
              <a:lvl7pPr marL="29718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7pPr>
              <a:lvl8pPr marL="34290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8pPr>
              <a:lvl9pPr marL="38862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" name="Curved Left Arrow 9">
              <a:extLst>
                <a:ext uri="{FF2B5EF4-FFF2-40B4-BE49-F238E27FC236}">
                  <a16:creationId xmlns:a16="http://schemas.microsoft.com/office/drawing/2014/main" id="{2E31A835-7A81-252C-195E-745E598ADE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9675" y="1727200"/>
              <a:ext cx="1190625" cy="3238500"/>
            </a:xfrm>
            <a:prstGeom prst="curvedLeftArrow">
              <a:avLst>
                <a:gd name="adj1" fmla="val 25021"/>
                <a:gd name="adj2" fmla="val 50005"/>
                <a:gd name="adj3" fmla="val 25000"/>
              </a:avLst>
            </a:prstGeom>
            <a:gradFill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64008" tIns="32004" rIns="64008" bIns="32004"/>
            <a:lstStyle>
              <a:defPPr>
                <a:defRPr lang="en-US"/>
              </a:defPPr>
              <a:lvl1pPr marL="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1pPr>
              <a:lvl2pPr marL="742950" indent="-28575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2pPr>
              <a:lvl3pPr marL="1143000" indent="-22860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3pPr>
              <a:lvl4pPr marL="1600200" indent="-22860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4pPr>
              <a:lvl5pPr marL="2057400" indent="-22860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5pPr>
              <a:lvl6pPr marL="25146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6pPr>
              <a:lvl7pPr marL="29718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7pPr>
              <a:lvl8pPr marL="34290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8pPr>
              <a:lvl9pPr marL="38862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7" name="Curved Left Arrow 13">
              <a:extLst>
                <a:ext uri="{FF2B5EF4-FFF2-40B4-BE49-F238E27FC236}">
                  <a16:creationId xmlns:a16="http://schemas.microsoft.com/office/drawing/2014/main" id="{178D58F5-4FE4-3451-09EE-8686C217B0E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448425" y="1600200"/>
              <a:ext cx="1190625" cy="3238500"/>
            </a:xfrm>
            <a:prstGeom prst="curvedLeftArrow">
              <a:avLst>
                <a:gd name="adj1" fmla="val 25021"/>
                <a:gd name="adj2" fmla="val 50005"/>
                <a:gd name="adj3" fmla="val 25000"/>
              </a:avLst>
            </a:prstGeom>
            <a:gradFill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162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64008" tIns="32004" rIns="64008" bIns="32004"/>
            <a:lstStyle>
              <a:defPPr>
                <a:defRPr lang="en-US"/>
              </a:defPPr>
              <a:lvl1pPr marL="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1pPr>
              <a:lvl2pPr marL="742950" indent="-28575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2pPr>
              <a:lvl3pPr marL="1143000" indent="-22860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3pPr>
              <a:lvl4pPr marL="1600200" indent="-22860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4pPr>
              <a:lvl5pPr marL="2057400" indent="-22860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5pPr>
              <a:lvl6pPr marL="25146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6pPr>
              <a:lvl7pPr marL="29718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7pPr>
              <a:lvl8pPr marL="34290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8pPr>
              <a:lvl9pPr marL="38862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" name="Right Arrow 14">
              <a:extLst>
                <a:ext uri="{FF2B5EF4-FFF2-40B4-BE49-F238E27FC236}">
                  <a16:creationId xmlns:a16="http://schemas.microsoft.com/office/drawing/2014/main" id="{21C2BCC0-2CE5-A365-4DA4-4F6B0632126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2828925" y="3060700"/>
              <a:ext cx="1143000" cy="444500"/>
            </a:xfrm>
            <a:prstGeom prst="rightArrow">
              <a:avLst>
                <a:gd name="adj1" fmla="val 50000"/>
                <a:gd name="adj2" fmla="val 50000"/>
              </a:avLst>
            </a:prstGeom>
            <a:gradFill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64008" tIns="32004" rIns="64008" bIns="32004"/>
            <a:lstStyle>
              <a:defPPr>
                <a:defRPr lang="en-US"/>
              </a:defPPr>
              <a:lvl1pPr marL="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1pPr>
              <a:lvl2pPr marL="742950" indent="-28575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2pPr>
              <a:lvl3pPr marL="1143000" indent="-22860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3pPr>
              <a:lvl4pPr marL="1600200" indent="-22860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4pPr>
              <a:lvl5pPr marL="2057400" indent="-22860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5pPr>
              <a:lvl6pPr marL="25146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6pPr>
              <a:lvl7pPr marL="29718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7pPr>
              <a:lvl8pPr marL="34290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8pPr>
              <a:lvl9pPr marL="38862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" name="Right Arrow 15">
              <a:extLst>
                <a:ext uri="{FF2B5EF4-FFF2-40B4-BE49-F238E27FC236}">
                  <a16:creationId xmlns:a16="http://schemas.microsoft.com/office/drawing/2014/main" id="{6189D33F-B67B-137B-FDFE-8A773821BF5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686425" y="3060700"/>
              <a:ext cx="1143000" cy="444500"/>
            </a:xfrm>
            <a:prstGeom prst="rightArrow">
              <a:avLst>
                <a:gd name="adj1" fmla="val 50000"/>
                <a:gd name="adj2" fmla="val 50000"/>
              </a:avLst>
            </a:prstGeom>
            <a:gradFill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64008" tIns="32004" rIns="64008" bIns="32004"/>
            <a:lstStyle>
              <a:defPPr>
                <a:defRPr lang="en-US"/>
              </a:defPPr>
              <a:lvl1pPr marL="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1pPr>
              <a:lvl2pPr marL="742950" indent="-28575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2pPr>
              <a:lvl3pPr marL="1143000" indent="-22860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3pPr>
              <a:lvl4pPr marL="1600200" indent="-22860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4pPr>
              <a:lvl5pPr marL="2057400" indent="-22860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5pPr>
              <a:lvl6pPr marL="25146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6pPr>
              <a:lvl7pPr marL="29718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7pPr>
              <a:lvl8pPr marL="34290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8pPr>
              <a:lvl9pPr marL="38862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" name="TextBox 16">
              <a:extLst>
                <a:ext uri="{FF2B5EF4-FFF2-40B4-BE49-F238E27FC236}">
                  <a16:creationId xmlns:a16="http://schemas.microsoft.com/office/drawing/2014/main" id="{FB8B574D-7D82-19E5-9397-218B79F654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7800" y="3060700"/>
              <a:ext cx="1476375" cy="619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4008" tIns="32004" rIns="64008" bIns="32004">
              <a:spAutoFit/>
            </a:bodyPr>
            <a:lstStyle>
              <a:defPPr>
                <a:defRPr lang="en-US"/>
              </a:defPPr>
              <a:lvl1pPr marL="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1pPr>
              <a:lvl2pPr marL="742950" indent="-28575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2pPr>
              <a:lvl3pPr marL="1143000" indent="-22860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3pPr>
              <a:lvl4pPr marL="1600200" indent="-22860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4pPr>
              <a:lvl5pPr marL="2057400" indent="-22860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5pPr>
              <a:lvl6pPr marL="25146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6pPr>
              <a:lvl7pPr marL="29718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7pPr>
              <a:lvl8pPr marL="34290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8pPr>
              <a:lvl9pPr marL="38862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altLang="en-US" b="1">
                  <a:solidFill>
                    <a:srgbClr val="002060"/>
                  </a:solidFill>
                </a:rPr>
                <a:t>Ground Loop</a:t>
              </a:r>
            </a:p>
          </p:txBody>
        </p:sp>
        <p:sp>
          <p:nvSpPr>
            <p:cNvPr id="21" name="TextBox 17">
              <a:extLst>
                <a:ext uri="{FF2B5EF4-FFF2-40B4-BE49-F238E27FC236}">
                  <a16:creationId xmlns:a16="http://schemas.microsoft.com/office/drawing/2014/main" id="{72F0EF92-03A7-3E42-2A5C-EBBAEEFA7C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33800" y="2933700"/>
              <a:ext cx="2238375" cy="619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4008" tIns="32004" rIns="64008" bIns="32004">
              <a:spAutoFit/>
            </a:bodyPr>
            <a:lstStyle>
              <a:defPPr>
                <a:defRPr lang="en-US"/>
              </a:defPPr>
              <a:lvl1pPr marL="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1pPr>
              <a:lvl2pPr marL="742950" indent="-28575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2pPr>
              <a:lvl3pPr marL="1143000" indent="-22860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3pPr>
              <a:lvl4pPr marL="1600200" indent="-22860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4pPr>
              <a:lvl5pPr marL="2057400" indent="-22860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5pPr>
              <a:lvl6pPr marL="25146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6pPr>
              <a:lvl7pPr marL="29718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7pPr>
              <a:lvl8pPr marL="34290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8pPr>
              <a:lvl9pPr marL="38862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b="1" dirty="0">
                  <a:solidFill>
                    <a:srgbClr val="002060"/>
                  </a:solidFill>
                </a:rPr>
                <a:t>Refrigeration </a:t>
              </a:r>
            </a:p>
            <a:p>
              <a:pPr algn="ctr" eaLnBrk="1" hangingPunct="1"/>
              <a:r>
                <a:rPr lang="en-US" altLang="en-US" b="1" dirty="0">
                  <a:solidFill>
                    <a:srgbClr val="002060"/>
                  </a:solidFill>
                </a:rPr>
                <a:t>Cycle</a:t>
              </a:r>
            </a:p>
          </p:txBody>
        </p:sp>
        <p:sp>
          <p:nvSpPr>
            <p:cNvPr id="22" name="TextBox 18">
              <a:extLst>
                <a:ext uri="{FF2B5EF4-FFF2-40B4-BE49-F238E27FC236}">
                  <a16:creationId xmlns:a16="http://schemas.microsoft.com/office/drawing/2014/main" id="{D7BA63B5-6FA2-3A8A-8ABB-94222793DD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05675" y="2997200"/>
              <a:ext cx="857250" cy="619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4008" tIns="32004" rIns="64008" bIns="32004">
              <a:spAutoFit/>
            </a:bodyPr>
            <a:lstStyle>
              <a:defPPr>
                <a:defRPr lang="en-US"/>
              </a:defPPr>
              <a:lvl1pPr marL="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1pPr>
              <a:lvl2pPr marL="742950" indent="-28575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2pPr>
              <a:lvl3pPr marL="1143000" indent="-22860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3pPr>
              <a:lvl4pPr marL="1600200" indent="-22860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4pPr>
              <a:lvl5pPr marL="2057400" indent="-22860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5pPr>
              <a:lvl6pPr marL="25146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6pPr>
              <a:lvl7pPr marL="29718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7pPr>
              <a:lvl8pPr marL="34290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8pPr>
              <a:lvl9pPr marL="38862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altLang="en-US" b="1">
                  <a:solidFill>
                    <a:srgbClr val="002060"/>
                  </a:solidFill>
                </a:rPr>
                <a:t>Air Coil</a:t>
              </a:r>
            </a:p>
          </p:txBody>
        </p:sp>
        <p:sp>
          <p:nvSpPr>
            <p:cNvPr id="23" name="TextBox 19">
              <a:extLst>
                <a:ext uri="{FF2B5EF4-FFF2-40B4-BE49-F238E27FC236}">
                  <a16:creationId xmlns:a16="http://schemas.microsoft.com/office/drawing/2014/main" id="{37036CFB-AB1A-36C7-FB98-4E46A52031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34300" y="4501705"/>
              <a:ext cx="619125" cy="341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4008" tIns="32004" rIns="64008" bIns="32004">
              <a:spAutoFit/>
            </a:bodyPr>
            <a:lstStyle>
              <a:defPPr>
                <a:defRPr lang="en-US"/>
              </a:defPPr>
              <a:lvl1pPr marL="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1pPr>
              <a:lvl2pPr marL="742950" indent="-28575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2pPr>
              <a:lvl3pPr marL="1143000" indent="-22860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3pPr>
              <a:lvl4pPr marL="1600200" indent="-22860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4pPr>
              <a:lvl5pPr marL="2057400" indent="-22860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5pPr>
              <a:lvl6pPr marL="25146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6pPr>
              <a:lvl7pPr marL="29718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7pPr>
              <a:lvl8pPr marL="34290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8pPr>
              <a:lvl9pPr marL="38862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altLang="en-US" b="1" dirty="0">
                  <a:solidFill>
                    <a:srgbClr val="C00000"/>
                  </a:solidFill>
                </a:rPr>
                <a:t>75 F</a:t>
              </a:r>
            </a:p>
          </p:txBody>
        </p:sp>
        <p:sp>
          <p:nvSpPr>
            <p:cNvPr id="24" name="TextBox 20">
              <a:extLst>
                <a:ext uri="{FF2B5EF4-FFF2-40B4-BE49-F238E27FC236}">
                  <a16:creationId xmlns:a16="http://schemas.microsoft.com/office/drawing/2014/main" id="{5CE08461-91B4-4160-C82D-1F16E084D5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75563" y="1790700"/>
              <a:ext cx="619125" cy="341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4008" tIns="32004" rIns="64008" bIns="32004">
              <a:spAutoFit/>
            </a:bodyPr>
            <a:lstStyle>
              <a:defPPr>
                <a:defRPr lang="en-US"/>
              </a:defPPr>
              <a:lvl1pPr marL="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1pPr>
              <a:lvl2pPr marL="742950" indent="-28575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2pPr>
              <a:lvl3pPr marL="1143000" indent="-22860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3pPr>
              <a:lvl4pPr marL="1600200" indent="-22860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4pPr>
              <a:lvl5pPr marL="2057400" indent="-22860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5pPr>
              <a:lvl6pPr marL="25146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6pPr>
              <a:lvl7pPr marL="29718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7pPr>
              <a:lvl8pPr marL="34290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8pPr>
              <a:lvl9pPr marL="38862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altLang="en-US" b="1">
                  <a:solidFill>
                    <a:srgbClr val="002060"/>
                  </a:solidFill>
                </a:rPr>
                <a:t>55 F</a:t>
              </a:r>
            </a:p>
          </p:txBody>
        </p:sp>
        <p:sp>
          <p:nvSpPr>
            <p:cNvPr id="25" name="TextBox 21">
              <a:extLst>
                <a:ext uri="{FF2B5EF4-FFF2-40B4-BE49-F238E27FC236}">
                  <a16:creationId xmlns:a16="http://schemas.microsoft.com/office/drawing/2014/main" id="{0A22B4B9-9D64-E40A-6EA0-469DD72D4A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7169" y="4477540"/>
              <a:ext cx="619125" cy="341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4008" tIns="32004" rIns="64008" bIns="32004">
              <a:spAutoFit/>
            </a:bodyPr>
            <a:lstStyle>
              <a:defPPr>
                <a:defRPr lang="en-US"/>
              </a:defPPr>
              <a:lvl1pPr marL="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1pPr>
              <a:lvl2pPr marL="742950" indent="-28575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2pPr>
              <a:lvl3pPr marL="1143000" indent="-22860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3pPr>
              <a:lvl4pPr marL="1600200" indent="-22860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4pPr>
              <a:lvl5pPr marL="2057400" indent="-22860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5pPr>
              <a:lvl6pPr marL="25146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6pPr>
              <a:lvl7pPr marL="29718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7pPr>
              <a:lvl8pPr marL="34290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8pPr>
              <a:lvl9pPr marL="38862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altLang="en-US" b="1" dirty="0">
                  <a:solidFill>
                    <a:srgbClr val="C00000"/>
                  </a:solidFill>
                </a:rPr>
                <a:t>98 F</a:t>
              </a:r>
            </a:p>
          </p:txBody>
        </p:sp>
        <p:sp>
          <p:nvSpPr>
            <p:cNvPr id="26" name="TextBox 23">
              <a:extLst>
                <a:ext uri="{FF2B5EF4-FFF2-40B4-BE49-F238E27FC236}">
                  <a16:creationId xmlns:a16="http://schemas.microsoft.com/office/drawing/2014/main" id="{FAE452F4-17FD-08BB-284A-5007B57CA3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06538" y="1727200"/>
              <a:ext cx="619125" cy="341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4008" tIns="32004" rIns="64008" bIns="32004">
              <a:spAutoFit/>
            </a:bodyPr>
            <a:lstStyle>
              <a:defPPr>
                <a:defRPr lang="en-US"/>
              </a:defPPr>
              <a:lvl1pPr marL="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1pPr>
              <a:lvl2pPr marL="742950" indent="-28575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2pPr>
              <a:lvl3pPr marL="1143000" indent="-22860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3pPr>
              <a:lvl4pPr marL="1600200" indent="-22860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4pPr>
              <a:lvl5pPr marL="2057400" indent="-22860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5pPr>
              <a:lvl6pPr marL="25146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6pPr>
              <a:lvl7pPr marL="29718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7pPr>
              <a:lvl8pPr marL="34290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8pPr>
              <a:lvl9pPr marL="38862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altLang="en-US" b="1" dirty="0">
                  <a:solidFill>
                    <a:srgbClr val="002060"/>
                  </a:solidFill>
                </a:rPr>
                <a:t>90 F</a:t>
              </a:r>
            </a:p>
          </p:txBody>
        </p:sp>
        <p:sp>
          <p:nvSpPr>
            <p:cNvPr id="27" name="TextBox 18">
              <a:extLst>
                <a:ext uri="{FF2B5EF4-FFF2-40B4-BE49-F238E27FC236}">
                  <a16:creationId xmlns:a16="http://schemas.microsoft.com/office/drawing/2014/main" id="{D4C99949-A7A6-E4ED-4A33-E3DC933389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27388" y="3136900"/>
              <a:ext cx="571500" cy="234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4008" tIns="32004" rIns="64008" bIns="32004">
              <a:spAutoFit/>
            </a:bodyPr>
            <a:lstStyle>
              <a:defPPr>
                <a:defRPr lang="en-US"/>
              </a:defPPr>
              <a:lvl1pPr marL="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1pPr>
              <a:lvl2pPr marL="742950" indent="-28575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2pPr>
              <a:lvl3pPr marL="1143000" indent="-22860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3pPr>
              <a:lvl4pPr marL="1600200" indent="-22860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4pPr>
              <a:lvl5pPr marL="2057400" indent="-22860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5pPr>
              <a:lvl6pPr marL="25146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6pPr>
              <a:lvl7pPr marL="29718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7pPr>
              <a:lvl8pPr marL="34290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8pPr>
              <a:lvl9pPr marL="38862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altLang="en-US" sz="1100">
                  <a:solidFill>
                    <a:schemeClr val="bg1"/>
                  </a:solidFill>
                </a:rPr>
                <a:t>heat</a:t>
              </a:r>
            </a:p>
          </p:txBody>
        </p:sp>
        <p:sp>
          <p:nvSpPr>
            <p:cNvPr id="28" name="TextBox 19">
              <a:extLst>
                <a:ext uri="{FF2B5EF4-FFF2-40B4-BE49-F238E27FC236}">
                  <a16:creationId xmlns:a16="http://schemas.microsoft.com/office/drawing/2014/main" id="{99AC1970-6C0C-F57C-CAEB-FA649BE16C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69025" y="3136900"/>
              <a:ext cx="571500" cy="233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4008" tIns="32004" rIns="64008" bIns="32004">
              <a:spAutoFit/>
            </a:bodyPr>
            <a:lstStyle>
              <a:defPPr>
                <a:defRPr lang="en-US"/>
              </a:defPPr>
              <a:lvl1pPr marL="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1pPr>
              <a:lvl2pPr marL="742950" indent="-28575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2pPr>
              <a:lvl3pPr marL="1143000" indent="-22860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3pPr>
              <a:lvl4pPr marL="1600200" indent="-22860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4pPr>
              <a:lvl5pPr marL="2057400" indent="-22860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5pPr>
              <a:lvl6pPr marL="25146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6pPr>
              <a:lvl7pPr marL="29718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7pPr>
              <a:lvl8pPr marL="34290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8pPr>
              <a:lvl9pPr marL="38862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US" altLang="en-US" sz="1100">
                  <a:solidFill>
                    <a:schemeClr val="bg1"/>
                  </a:solidFill>
                </a:rPr>
                <a:t>heat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17399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62D91F-D607-985F-6EC3-A88F69C83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103C89-AC21-0968-A893-059DA9A17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4FBFE7-427B-C649-2066-56ECF9FBE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15F1-D1C1-5E47-B450-18E733128F18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4DF3F94-EB51-A4BA-B9C6-33C50EE87BA6}"/>
              </a:ext>
            </a:extLst>
          </p:cNvPr>
          <p:cNvSpPr txBox="1"/>
          <p:nvPr/>
        </p:nvSpPr>
        <p:spPr>
          <a:xfrm>
            <a:off x="339492" y="389838"/>
            <a:ext cx="8597409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latin typeface="Beirut Text SemiBold"/>
              </a:rPr>
              <a:t>How it Works: Heating</a:t>
            </a:r>
          </a:p>
        </p:txBody>
      </p:sp>
      <p:sp>
        <p:nvSpPr>
          <p:cNvPr id="9" name="Curved Left Arrow 7">
            <a:extLst>
              <a:ext uri="{FF2B5EF4-FFF2-40B4-BE49-F238E27FC236}">
                <a16:creationId xmlns:a16="http://schemas.microsoft.com/office/drawing/2014/main" id="{A11A9E01-5500-96AB-F369-F5BACFDB9B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5743" y="1401319"/>
            <a:ext cx="1190625" cy="3238500"/>
          </a:xfrm>
          <a:prstGeom prst="curvedLeftArrow">
            <a:avLst>
              <a:gd name="adj1" fmla="val 25021"/>
              <a:gd name="adj2" fmla="val 50005"/>
              <a:gd name="adj3" fmla="val 25000"/>
            </a:avLst>
          </a:prstGeom>
          <a:gradFill rotWithShape="1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162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4008" tIns="32004" rIns="64008" bIns="32004"/>
          <a:lstStyle>
            <a:defPPr>
              <a:defRPr lang="en-US"/>
            </a:defPPr>
            <a:lvl1pPr marL="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764D47F-418C-973E-9BD5-AF75DA110E3B}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4482118" y="1274319"/>
            <a:ext cx="2667000" cy="3429000"/>
            <a:chOff x="6934200" y="2133600"/>
            <a:chExt cx="4267200" cy="4114800"/>
          </a:xfrm>
        </p:grpSpPr>
        <p:sp>
          <p:nvSpPr>
            <p:cNvPr id="38" name="Curved Left Arrow 8">
              <a:extLst>
                <a:ext uri="{FF2B5EF4-FFF2-40B4-BE49-F238E27FC236}">
                  <a16:creationId xmlns:a16="http://schemas.microsoft.com/office/drawing/2014/main" id="{D3E9A352-EF0B-25B6-4BDC-6A6908CA2BC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934200" y="2133600"/>
              <a:ext cx="1905000" cy="3886200"/>
            </a:xfrm>
            <a:prstGeom prst="curvedLeftArrow">
              <a:avLst>
                <a:gd name="adj1" fmla="val 25009"/>
                <a:gd name="adj2" fmla="val 49999"/>
                <a:gd name="adj3" fmla="val 25000"/>
              </a:avLst>
            </a:prstGeom>
            <a:gradFill rotWithShape="0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1620000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1pPr>
              <a:lvl2pPr marL="742950" indent="-28575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2pPr>
              <a:lvl3pPr marL="1143000" indent="-22860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3pPr>
              <a:lvl4pPr marL="1600200" indent="-22860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4pPr>
              <a:lvl5pPr marL="2057400" indent="-22860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5pPr>
              <a:lvl6pPr marL="25146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6pPr>
              <a:lvl7pPr marL="29718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7pPr>
              <a:lvl8pPr marL="34290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8pPr>
              <a:lvl9pPr marL="38862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9" name="Curved Left Arrow 9">
              <a:extLst>
                <a:ext uri="{FF2B5EF4-FFF2-40B4-BE49-F238E27FC236}">
                  <a16:creationId xmlns:a16="http://schemas.microsoft.com/office/drawing/2014/main" id="{F538D85F-EC75-B397-2E8B-1C4D827BD3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96400" y="2362200"/>
              <a:ext cx="1905000" cy="3886200"/>
            </a:xfrm>
            <a:prstGeom prst="curvedLeftArrow">
              <a:avLst>
                <a:gd name="adj1" fmla="val 25009"/>
                <a:gd name="adj2" fmla="val 49999"/>
                <a:gd name="adj3" fmla="val 25000"/>
              </a:avLst>
            </a:prstGeom>
            <a:gradFill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1pPr>
              <a:lvl2pPr marL="742950" indent="-28575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2pPr>
              <a:lvl3pPr marL="1143000" indent="-22860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3pPr>
              <a:lvl4pPr marL="1600200" indent="-22860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4pPr>
              <a:lvl5pPr marL="2057400" indent="-228600" algn="l" defTabSz="457200" rtl="0" eaLnBrk="0" latinLnBrk="0" hangingPunct="0"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5pPr>
              <a:lvl6pPr marL="25146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6pPr>
              <a:lvl7pPr marL="29718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7pPr>
              <a:lvl8pPr marL="34290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8pPr>
              <a:lvl9pPr marL="3886200" indent="-228600" algn="l" defTabSz="4572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rgbClr val="5F5F5F"/>
                  </a:solidFill>
                  <a:latin typeface="Helvetica" panose="020B0604020202020204" pitchFamily="34" charset="0"/>
                  <a:ea typeface="+mn-ea"/>
                  <a:cs typeface="+mn-cs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11" name="Curved Left Arrow 13">
            <a:extLst>
              <a:ext uri="{FF2B5EF4-FFF2-40B4-BE49-F238E27FC236}">
                <a16:creationId xmlns:a16="http://schemas.microsoft.com/office/drawing/2014/main" id="{DA6A29EB-5B02-B843-C9C1-B3DA5C4266A6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7387243" y="1274319"/>
            <a:ext cx="1190625" cy="3238500"/>
          </a:xfrm>
          <a:prstGeom prst="curvedLeftArrow">
            <a:avLst>
              <a:gd name="adj1" fmla="val 25021"/>
              <a:gd name="adj2" fmla="val 50005"/>
              <a:gd name="adj3" fmla="val 25000"/>
            </a:avLst>
          </a:prstGeom>
          <a:gradFill rotWithShape="1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4008" tIns="32004" rIns="64008" bIns="32004"/>
          <a:lstStyle>
            <a:defPPr>
              <a:defRPr lang="en-US"/>
            </a:defPPr>
            <a:lvl1pPr marL="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" name="Right Arrow 14">
            <a:extLst>
              <a:ext uri="{FF2B5EF4-FFF2-40B4-BE49-F238E27FC236}">
                <a16:creationId xmlns:a16="http://schemas.microsoft.com/office/drawing/2014/main" id="{86E5386A-37DF-3AE2-10CA-C7EF0DE721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7743" y="2734819"/>
            <a:ext cx="1143000" cy="444500"/>
          </a:xfrm>
          <a:prstGeom prst="right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4008" tIns="32004" rIns="64008" bIns="32004"/>
          <a:lstStyle>
            <a:defPPr>
              <a:defRPr lang="en-US"/>
            </a:defPPr>
            <a:lvl1pPr marL="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" name="Right Arrow 15">
            <a:extLst>
              <a:ext uri="{FF2B5EF4-FFF2-40B4-BE49-F238E27FC236}">
                <a16:creationId xmlns:a16="http://schemas.microsoft.com/office/drawing/2014/main" id="{336474C8-DC9A-53B9-BB36-9383049773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5243" y="2734819"/>
            <a:ext cx="1143000" cy="444500"/>
          </a:xfrm>
          <a:prstGeom prst="right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4008" tIns="32004" rIns="64008" bIns="32004"/>
          <a:lstStyle>
            <a:defPPr>
              <a:defRPr lang="en-US"/>
            </a:defPPr>
            <a:lvl1pPr marL="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57BEFB78-A991-45AC-E45E-0A723B288C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1706" y="2731913"/>
            <a:ext cx="147637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008" tIns="32004" rIns="64008" bIns="32004">
            <a:spAutoFit/>
          </a:bodyPr>
          <a:lstStyle>
            <a:defPPr>
              <a:defRPr lang="en-US"/>
            </a:defPPr>
            <a:lvl1pPr marL="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rgbClr val="002060"/>
                </a:solidFill>
              </a:rPr>
              <a:t>Ground Loop</a:t>
            </a:r>
          </a:p>
        </p:txBody>
      </p:sp>
      <p:sp>
        <p:nvSpPr>
          <p:cNvPr id="29" name="TextBox 18">
            <a:extLst>
              <a:ext uri="{FF2B5EF4-FFF2-40B4-BE49-F238E27FC236}">
                <a16:creationId xmlns:a16="http://schemas.microsoft.com/office/drawing/2014/main" id="{C8D68ECA-86E4-F3C5-E007-56FF2EC3AF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44493" y="2671319"/>
            <a:ext cx="857250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008" tIns="32004" rIns="64008" bIns="32004">
            <a:spAutoFit/>
          </a:bodyPr>
          <a:lstStyle>
            <a:defPPr>
              <a:defRPr lang="en-US"/>
            </a:defPPr>
            <a:lvl1pPr marL="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b="1">
                <a:solidFill>
                  <a:srgbClr val="002060"/>
                </a:solidFill>
              </a:rPr>
              <a:t>Air Coil</a:t>
            </a:r>
          </a:p>
        </p:txBody>
      </p:sp>
      <p:sp>
        <p:nvSpPr>
          <p:cNvPr id="30" name="TextBox 19">
            <a:extLst>
              <a:ext uri="{FF2B5EF4-FFF2-40B4-BE49-F238E27FC236}">
                <a16:creationId xmlns:a16="http://schemas.microsoft.com/office/drawing/2014/main" id="{AAF9C31D-EB8F-F13D-2A31-093C9091EB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73118" y="4169661"/>
            <a:ext cx="619125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008" tIns="32004" rIns="64008" bIns="32004">
            <a:spAutoFit/>
          </a:bodyPr>
          <a:lstStyle>
            <a:defPPr>
              <a:defRPr lang="en-US"/>
            </a:defPPr>
            <a:lvl1pPr marL="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rgbClr val="002060"/>
                </a:solidFill>
              </a:rPr>
              <a:t>69 F</a:t>
            </a:r>
          </a:p>
        </p:txBody>
      </p:sp>
      <p:sp>
        <p:nvSpPr>
          <p:cNvPr id="31" name="TextBox 20">
            <a:extLst>
              <a:ext uri="{FF2B5EF4-FFF2-40B4-BE49-F238E27FC236}">
                <a16:creationId xmlns:a16="http://schemas.microsoft.com/office/drawing/2014/main" id="{C15AEF22-6A28-9C10-D8B4-B88EA4A829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27338" y="1421536"/>
            <a:ext cx="619125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008" tIns="32004" rIns="64008" bIns="32004">
            <a:spAutoFit/>
          </a:bodyPr>
          <a:lstStyle>
            <a:defPPr>
              <a:defRPr lang="en-US"/>
            </a:defPPr>
            <a:lvl1pPr marL="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rgbClr val="C00000"/>
                </a:solidFill>
              </a:rPr>
              <a:t>95 F</a:t>
            </a:r>
          </a:p>
        </p:txBody>
      </p:sp>
      <p:sp>
        <p:nvSpPr>
          <p:cNvPr id="32" name="TextBox 21">
            <a:extLst>
              <a:ext uri="{FF2B5EF4-FFF2-40B4-BE49-F238E27FC236}">
                <a16:creationId xmlns:a16="http://schemas.microsoft.com/office/drawing/2014/main" id="{E04C519B-1703-D27F-7849-D879DE92F9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4243" y="4169662"/>
            <a:ext cx="619125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008" tIns="32004" rIns="64008" bIns="32004">
            <a:spAutoFit/>
          </a:bodyPr>
          <a:lstStyle>
            <a:defPPr>
              <a:defRPr lang="en-US"/>
            </a:defPPr>
            <a:lvl1pPr marL="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rgbClr val="C00000"/>
                </a:solidFill>
              </a:rPr>
              <a:t>26 F</a:t>
            </a:r>
          </a:p>
        </p:txBody>
      </p:sp>
      <p:sp>
        <p:nvSpPr>
          <p:cNvPr id="33" name="TextBox 23">
            <a:extLst>
              <a:ext uri="{FF2B5EF4-FFF2-40B4-BE49-F238E27FC236}">
                <a16:creationId xmlns:a16="http://schemas.microsoft.com/office/drawing/2014/main" id="{5E1C0D84-8E71-0ADC-94CF-D5561B0327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5356" y="1401319"/>
            <a:ext cx="619125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008" tIns="32004" rIns="64008" bIns="32004">
            <a:spAutoFit/>
          </a:bodyPr>
          <a:lstStyle>
            <a:defPPr>
              <a:defRPr lang="en-US"/>
            </a:defPPr>
            <a:lvl1pPr marL="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rgbClr val="002060"/>
                </a:solidFill>
              </a:rPr>
              <a:t>32 F</a:t>
            </a:r>
          </a:p>
        </p:txBody>
      </p:sp>
      <p:sp>
        <p:nvSpPr>
          <p:cNvPr id="34" name="TextBox 17">
            <a:extLst>
              <a:ext uri="{FF2B5EF4-FFF2-40B4-BE49-F238E27FC236}">
                <a16:creationId xmlns:a16="http://schemas.microsoft.com/office/drawing/2014/main" id="{8D2F6569-4901-520E-FF18-E46451E3A7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2618" y="2607819"/>
            <a:ext cx="223837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008" tIns="32004" rIns="64008" bIns="32004">
            <a:spAutoFit/>
          </a:bodyPr>
          <a:lstStyle>
            <a:defPPr>
              <a:defRPr lang="en-US"/>
            </a:defPPr>
            <a:lvl1pPr marL="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altLang="en-US" b="1" dirty="0">
                <a:solidFill>
                  <a:srgbClr val="002060"/>
                </a:solidFill>
              </a:rPr>
              <a:t>Refrigeration </a:t>
            </a:r>
          </a:p>
          <a:p>
            <a:pPr algn="ctr" eaLnBrk="1" hangingPunct="1"/>
            <a:r>
              <a:rPr lang="en-US" altLang="en-US" b="1" dirty="0">
                <a:solidFill>
                  <a:srgbClr val="002060"/>
                </a:solidFill>
              </a:rPr>
              <a:t>Cycle</a:t>
            </a:r>
          </a:p>
        </p:txBody>
      </p:sp>
      <p:sp>
        <p:nvSpPr>
          <p:cNvPr id="35" name="TextBox 21">
            <a:extLst>
              <a:ext uri="{FF2B5EF4-FFF2-40B4-BE49-F238E27FC236}">
                <a16:creationId xmlns:a16="http://schemas.microsoft.com/office/drawing/2014/main" id="{7414C062-EA1B-2AD0-A59C-8CD28DE95F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7843" y="2811019"/>
            <a:ext cx="571500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008" tIns="32004" rIns="64008" bIns="32004">
            <a:spAutoFit/>
          </a:bodyPr>
          <a:lstStyle>
            <a:defPPr>
              <a:defRPr lang="en-US"/>
            </a:defPPr>
            <a:lvl1pPr marL="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sz="1100">
                <a:solidFill>
                  <a:schemeClr val="bg1"/>
                </a:solidFill>
              </a:rPr>
              <a:t>heat</a:t>
            </a:r>
          </a:p>
        </p:txBody>
      </p:sp>
      <p:sp>
        <p:nvSpPr>
          <p:cNvPr id="36" name="TextBox 22">
            <a:extLst>
              <a:ext uri="{FF2B5EF4-FFF2-40B4-BE49-F238E27FC236}">
                <a16:creationId xmlns:a16="http://schemas.microsoft.com/office/drawing/2014/main" id="{A1AAE547-AC7D-9FAF-622B-C31F18FDCE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6206" y="2811019"/>
            <a:ext cx="571500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008" tIns="32004" rIns="64008" bIns="32004">
            <a:spAutoFit/>
          </a:bodyPr>
          <a:lstStyle>
            <a:defPPr>
              <a:defRPr lang="en-US"/>
            </a:defPPr>
            <a:lvl1pPr marL="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0" latinLnBrk="0" hangingPunct="0"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5F5F5F"/>
                </a:solidFill>
                <a:latin typeface="Helvetica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sz="1100">
                <a:solidFill>
                  <a:schemeClr val="bg1"/>
                </a:solidFill>
              </a:rPr>
              <a:t>heat</a:t>
            </a:r>
          </a:p>
        </p:txBody>
      </p:sp>
      <p:sp>
        <p:nvSpPr>
          <p:cNvPr id="37" name="Text Box 6">
            <a:extLst>
              <a:ext uri="{FF2B5EF4-FFF2-40B4-BE49-F238E27FC236}">
                <a16:creationId xmlns:a16="http://schemas.microsoft.com/office/drawing/2014/main" id="{AF39E9CB-57BB-9B91-9FAC-1FE48475582A}"/>
              </a:ext>
            </a:extLst>
          </p:cNvPr>
          <p:cNvSpPr txBox="1">
            <a:spLocks noChangeArrowheads="1"/>
          </p:cNvSpPr>
          <p:nvPr/>
        </p:nvSpPr>
        <p:spPr bwMode="white">
          <a:xfrm>
            <a:off x="1997242" y="4996258"/>
            <a:ext cx="7765485" cy="1606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5778" tIns="52889" rIns="105778" bIns="52889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-114300">
              <a:buFont typeface="Arial" pitchFamily="34" charset="0"/>
              <a:buChar char="•"/>
              <a:defRPr/>
            </a:pPr>
            <a:r>
              <a:rPr lang="en-US" sz="1600" dirty="0">
                <a:cs typeface="Calibri" panose="020F0502020204030204" pitchFamily="34" charset="0"/>
              </a:rPr>
              <a:t>Works on same principle as any refrigerator or air conditioner in reverse</a:t>
            </a:r>
          </a:p>
          <a:p>
            <a:pPr marL="114300" indent="-114300">
              <a:buFont typeface="Arial" pitchFamily="34" charset="0"/>
              <a:buChar char="•"/>
              <a:defRPr/>
            </a:pPr>
            <a:r>
              <a:rPr lang="en-US" sz="1600" dirty="0">
                <a:cs typeface="Calibri" panose="020F0502020204030204" pitchFamily="34" charset="0"/>
              </a:rPr>
              <a:t>The 32 degree water is cooled thus removing heat</a:t>
            </a:r>
          </a:p>
          <a:p>
            <a:pPr marL="114300" indent="-114300">
              <a:buFont typeface="Arial" pitchFamily="34" charset="0"/>
              <a:buChar char="•"/>
              <a:defRPr/>
            </a:pPr>
            <a:r>
              <a:rPr lang="en-US" sz="1600" dirty="0">
                <a:cs typeface="Calibri" panose="020F0502020204030204" pitchFamily="34" charset="0"/>
              </a:rPr>
              <a:t>Heat is rejected to the supply air</a:t>
            </a:r>
          </a:p>
          <a:p>
            <a:pPr marL="114300" indent="-114300">
              <a:buFont typeface="Arial" pitchFamily="34" charset="0"/>
              <a:buChar char="•"/>
              <a:defRPr/>
            </a:pPr>
            <a:r>
              <a:rPr lang="en-US" sz="1600" dirty="0">
                <a:cs typeface="Calibri" panose="020F0502020204030204" pitchFamily="34" charset="0"/>
              </a:rPr>
              <a:t>Just like a water pump can make water go uphill, a heat pump can make heat go from a low temp to a higher temp</a:t>
            </a:r>
          </a:p>
          <a:p>
            <a:pPr marL="115888" indent="-115888">
              <a:lnSpc>
                <a:spcPct val="110000"/>
              </a:lnSpc>
              <a:defRPr/>
            </a:pPr>
            <a:endParaRPr lang="en-US" sz="17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822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EB3C88-0AD5-ECCE-4B19-5C4EB0FF3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March 10,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CF5DCC-AF31-5A79-6593-BC0BBEA15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15F1-D1C1-5E47-B450-18E733128F18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674852-5A06-DBFD-F9BE-72BE57C3F60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892" b="1204"/>
          <a:stretch>
            <a:fillRect/>
          </a:stretch>
        </p:blipFill>
        <p:spPr>
          <a:xfrm>
            <a:off x="851227" y="105420"/>
            <a:ext cx="10598727" cy="6372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5269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952B63-9666-01BE-5437-1AB5990A7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5B6368-2318-3E26-9B61-5D42F9C1B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FC1845-0DB9-B810-87A4-88FEA16F1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15F1-D1C1-5E47-B450-18E733128F18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C299094-587B-1335-05CA-5AC164A1C83C}"/>
              </a:ext>
            </a:extLst>
          </p:cNvPr>
          <p:cNvSpPr txBox="1"/>
          <p:nvPr/>
        </p:nvSpPr>
        <p:spPr>
          <a:xfrm>
            <a:off x="339492" y="389838"/>
            <a:ext cx="10138008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latin typeface="Beirut Text SemiBold"/>
              </a:rPr>
              <a:t>8,760 Hour Annual Energy Simulation Required For Design​</a:t>
            </a:r>
          </a:p>
        </p:txBody>
      </p:sp>
      <p:pic>
        <p:nvPicPr>
          <p:cNvPr id="1030" name="Picture 6" descr="A graph with red and blue lines&#10;&#10;AI-generated content may be incorrect.">
            <a:extLst>
              <a:ext uri="{FF2B5EF4-FFF2-40B4-BE49-F238E27FC236}">
                <a16:creationId xmlns:a16="http://schemas.microsoft.com/office/drawing/2014/main" id="{FF1AA4C4-432F-A7C1-1DD2-F22B4DFE9F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942" y="1554901"/>
            <a:ext cx="3895958" cy="2291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D56658DF-D12A-2C5F-157E-0E86894F5D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942" y="3967084"/>
            <a:ext cx="3578458" cy="247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7">
            <a:extLst>
              <a:ext uri="{FF2B5EF4-FFF2-40B4-BE49-F238E27FC236}">
                <a16:creationId xmlns:a16="http://schemas.microsoft.com/office/drawing/2014/main" id="{A75007D7-1344-BFFD-58E9-8F71D8C00174}"/>
              </a:ext>
            </a:extLst>
          </p:cNvPr>
          <p:cNvSpPr txBox="1"/>
          <p:nvPr/>
        </p:nvSpPr>
        <p:spPr>
          <a:xfrm>
            <a:off x="5203592" y="4078587"/>
            <a:ext cx="6410558" cy="2523768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dirty="0">
                <a:ea typeface="Calibri"/>
                <a:cs typeface="Calibri"/>
              </a:rPr>
              <a:t>GHX = Ground Heat Exchanger</a:t>
            </a:r>
          </a:p>
          <a:p>
            <a:pPr algn="ctr"/>
            <a:endParaRPr lang="en-US" sz="1600" dirty="0"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ea typeface="Calibri"/>
                <a:cs typeface="Calibri"/>
              </a:rPr>
              <a:t>Acts like a battery that gets charged and discharged daily and seasonally.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ea typeface="Calibri"/>
                <a:cs typeface="Calibri"/>
              </a:rPr>
              <a:t>Calculate peak loads as well as total energy loads.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ea typeface="Calibri"/>
                <a:cs typeface="Calibri"/>
              </a:rPr>
              <a:t>Heating pulls about 75% of heat from the earth due to refrigeration cycle.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ea typeface="Calibri"/>
                <a:cs typeface="Calibri"/>
              </a:rPr>
              <a:t>Cooling rejects about 125% of heat to the earth due to refrigeration cycle.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b="1" dirty="0">
              <a:latin typeface="Calibri"/>
              <a:ea typeface="Calibri"/>
              <a:cs typeface="Calibri"/>
            </a:endParaRPr>
          </a:p>
        </p:txBody>
      </p:sp>
      <p:pic>
        <p:nvPicPr>
          <p:cNvPr id="1034" name="Picture 10" descr="A pie chart of energy efficiency&#10;&#10;AI-generated content may be incorrect.">
            <a:extLst>
              <a:ext uri="{FF2B5EF4-FFF2-40B4-BE49-F238E27FC236}">
                <a16:creationId xmlns:a16="http://schemas.microsoft.com/office/drawing/2014/main" id="{05B0686D-3D35-6559-D5A7-D13F964A2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517529"/>
            <a:ext cx="4059830" cy="2366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590267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6EDCEC-3417-06B2-3316-53A4AF65E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76ABCD-850B-38AC-AB0C-B2BEE0820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26388E-257A-81C9-9B5C-6CCA47FB5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15F1-D1C1-5E47-B450-18E733128F18}" type="slidenum">
              <a:rPr lang="en-US" smtClean="0"/>
              <a:pPr/>
              <a:t>41</a:t>
            </a:fld>
            <a:endParaRPr lang="en-US"/>
          </a:p>
        </p:txBody>
      </p:sp>
      <p:pic>
        <p:nvPicPr>
          <p:cNvPr id="2050" name="Picture 2" descr="A blueprint of a house&#10;&#10;AI-generated content may be incorrect.">
            <a:extLst>
              <a:ext uri="{FF2B5EF4-FFF2-40B4-BE49-F238E27FC236}">
                <a16:creationId xmlns:a16="http://schemas.microsoft.com/office/drawing/2014/main" id="{C20A212A-E2F7-6599-49D5-C30E00DF42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32" y="514273"/>
            <a:ext cx="5233476" cy="5628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4C710B78-F276-CCA0-9D27-69117A706E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189" y="312370"/>
            <a:ext cx="2435883" cy="3796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>
            <a:extLst>
              <a:ext uri="{FF2B5EF4-FFF2-40B4-BE49-F238E27FC236}">
                <a16:creationId xmlns:a16="http://schemas.microsoft.com/office/drawing/2014/main" id="{CA59DD85-B1D3-B666-2E02-A2DABC2641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190" y="4108406"/>
            <a:ext cx="1900000" cy="2072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1A2541F-C083-D540-AD94-4B005755F135}"/>
              </a:ext>
            </a:extLst>
          </p:cNvPr>
          <p:cNvGrpSpPr/>
          <p:nvPr/>
        </p:nvGrpSpPr>
        <p:grpSpPr>
          <a:xfrm>
            <a:off x="9111564" y="312370"/>
            <a:ext cx="2148583" cy="2419000"/>
            <a:chOff x="9409117" y="2821689"/>
            <a:chExt cx="1716083" cy="1932066"/>
          </a:xfrm>
        </p:grpSpPr>
        <p:pic>
          <p:nvPicPr>
            <p:cNvPr id="8" name="Picture 7" descr="A blueprint of a construction site&#10;&#10;AI-generated content may be incorrect.">
              <a:extLst>
                <a:ext uri="{FF2B5EF4-FFF2-40B4-BE49-F238E27FC236}">
                  <a16:creationId xmlns:a16="http://schemas.microsoft.com/office/drawing/2014/main" id="{14A91568-A8CE-2B29-5C55-0A4139DD456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409117" y="2821689"/>
              <a:ext cx="1716083" cy="1932066"/>
            </a:xfrm>
            <a:prstGeom prst="rect">
              <a:avLst/>
            </a:prstGeom>
          </p:spPr>
        </p:pic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DDD7F47-62D8-CC2B-2DFC-302B33EC28F3}"/>
                </a:ext>
              </a:extLst>
            </p:cNvPr>
            <p:cNvSpPr/>
            <p:nvPr/>
          </p:nvSpPr>
          <p:spPr>
            <a:xfrm>
              <a:off x="10194331" y="3970338"/>
              <a:ext cx="86319" cy="746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6" name="TextBox 7">
            <a:extLst>
              <a:ext uri="{FF2B5EF4-FFF2-40B4-BE49-F238E27FC236}">
                <a16:creationId xmlns:a16="http://schemas.microsoft.com/office/drawing/2014/main" id="{AD04EE71-652F-FCE7-693F-F814BBEC5CD4}"/>
              </a:ext>
            </a:extLst>
          </p:cNvPr>
          <p:cNvSpPr txBox="1"/>
          <p:nvPr/>
        </p:nvSpPr>
        <p:spPr>
          <a:xfrm>
            <a:off x="8663572" y="2831133"/>
            <a:ext cx="3044568" cy="255454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dirty="0">
                <a:ea typeface="Calibri"/>
                <a:cs typeface="Calibri"/>
              </a:rPr>
              <a:t>Michigan EGLE/MDEQ </a:t>
            </a:r>
            <a:br>
              <a:rPr lang="en-US" sz="1600" b="1" dirty="0">
                <a:ea typeface="Calibri"/>
                <a:cs typeface="Calibri"/>
              </a:rPr>
            </a:br>
            <a:r>
              <a:rPr lang="en-US" sz="1600" b="1" dirty="0">
                <a:ea typeface="Calibri"/>
                <a:cs typeface="Calibri"/>
              </a:rPr>
              <a:t>Best Practices</a:t>
            </a:r>
          </a:p>
          <a:p>
            <a:pPr algn="ctr"/>
            <a:endParaRPr lang="en-US" sz="1600" b="1" dirty="0"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ea typeface="Calibri"/>
                <a:cs typeface="Calibri"/>
              </a:rPr>
              <a:t>50’ From Household Drinking Well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ea typeface="Calibri"/>
                <a:cs typeface="Calibri"/>
              </a:rPr>
              <a:t>25’ On-site Septic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ea typeface="Calibri"/>
                <a:cs typeface="Calibri"/>
              </a:rPr>
              <a:t>10’ Buried Water Service Line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ea typeface="Calibri"/>
                <a:cs typeface="Calibri"/>
              </a:rPr>
              <a:t>10’ Buried Sewer Line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ea typeface="Calibri"/>
                <a:cs typeface="Calibri"/>
              </a:rPr>
              <a:t>10’ Property Boundary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65F5FE3A-76E9-5674-5093-ADB88021D68B}"/>
              </a:ext>
            </a:extLst>
          </p:cNvPr>
          <p:cNvSpPr txBox="1"/>
          <p:nvPr/>
        </p:nvSpPr>
        <p:spPr>
          <a:xfrm>
            <a:off x="8663572" y="5385678"/>
            <a:ext cx="3260069" cy="1077218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ea typeface="Calibri"/>
                <a:cs typeface="Calibri"/>
              </a:rPr>
              <a:t>When crossing water or sewer lines, maintain min 3’ vertical separation and protect with insulation if necessary.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056D506-2B7E-685D-89EA-D168061047DD}"/>
              </a:ext>
            </a:extLst>
          </p:cNvPr>
          <p:cNvSpPr/>
          <p:nvPr/>
        </p:nvSpPr>
        <p:spPr>
          <a:xfrm>
            <a:off x="944733" y="1137633"/>
            <a:ext cx="2004530" cy="1971915"/>
          </a:xfrm>
          <a:prstGeom prst="rect">
            <a:avLst/>
          </a:prstGeom>
          <a:solidFill>
            <a:schemeClr val="accent4">
              <a:lumMod val="90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A8B730D9-07F6-5387-9204-ACF022C793CC}"/>
              </a:ext>
            </a:extLst>
          </p:cNvPr>
          <p:cNvSpPr txBox="1"/>
          <p:nvPr/>
        </p:nvSpPr>
        <p:spPr>
          <a:xfrm>
            <a:off x="1292711" y="2119648"/>
            <a:ext cx="1332620" cy="815608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b="1" dirty="0">
                <a:ea typeface="Calibri"/>
                <a:cs typeface="Calibri"/>
              </a:rPr>
              <a:t>Stormwater</a:t>
            </a:r>
          </a:p>
          <a:p>
            <a:pPr algn="ctr"/>
            <a:r>
              <a:rPr lang="en-US" sz="1100" b="1" dirty="0">
                <a:ea typeface="Calibri"/>
                <a:cs typeface="Calibri"/>
              </a:rPr>
              <a:t>Detention</a:t>
            </a:r>
          </a:p>
          <a:p>
            <a:pPr algn="ctr"/>
            <a:r>
              <a:rPr lang="en-US" sz="1100" b="1" dirty="0">
                <a:ea typeface="Calibri"/>
                <a:cs typeface="Calibri"/>
              </a:rPr>
              <a:t>Area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b="1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294914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4B6BAB-E62A-239B-0D14-AD1976FB4E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A0BE42-6E36-A296-265B-F21ADE5E5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E90352-2F6E-0C95-E749-03DC48F0D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15F1-D1C1-5E47-B450-18E733128F18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D121E5-AA1B-A149-57FD-742196BB0919}"/>
              </a:ext>
            </a:extLst>
          </p:cNvPr>
          <p:cNvSpPr txBox="1"/>
          <p:nvPr/>
        </p:nvSpPr>
        <p:spPr>
          <a:xfrm>
            <a:off x="339492" y="584514"/>
            <a:ext cx="7010051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latin typeface="Beirut Text SemiBold"/>
              </a:rPr>
              <a:t>Typical Mechanical Floor Plan​</a:t>
            </a:r>
          </a:p>
        </p:txBody>
      </p:sp>
      <p:pic>
        <p:nvPicPr>
          <p:cNvPr id="3074" name="Picture 2" descr="The image appears to be a detailed architectural floor plan, showing various rooms, stairways, and structural elements such as elevators and utility services.&#10;&#10;AI-generated content may be incorrect.">
            <a:extLst>
              <a:ext uri="{FF2B5EF4-FFF2-40B4-BE49-F238E27FC236}">
                <a16:creationId xmlns:a16="http://schemas.microsoft.com/office/drawing/2014/main" id="{995CC35E-F019-B9A1-34C8-AAA3ED9EC0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5372" y="1209059"/>
            <a:ext cx="5029567" cy="514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7">
            <a:extLst>
              <a:ext uri="{FF2B5EF4-FFF2-40B4-BE49-F238E27FC236}">
                <a16:creationId xmlns:a16="http://schemas.microsoft.com/office/drawing/2014/main" id="{94CB94B3-52B4-2AF3-C707-58529CB901A7}"/>
              </a:ext>
            </a:extLst>
          </p:cNvPr>
          <p:cNvSpPr txBox="1"/>
          <p:nvPr/>
        </p:nvSpPr>
        <p:spPr>
          <a:xfrm>
            <a:off x="7156418" y="2103448"/>
            <a:ext cx="4172697" cy="3046988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ea typeface="Calibri"/>
                <a:cs typeface="Calibri"/>
              </a:rPr>
              <a:t>Each residential unit is served by a water to air geothermal heat pump.</a:t>
            </a:r>
          </a:p>
          <a:p>
            <a:endParaRPr lang="en-US" sz="1600" dirty="0"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ea typeface="Calibri"/>
                <a:cs typeface="Calibri"/>
              </a:rPr>
              <a:t>Small units required minimal ductwork for air distribution.</a:t>
            </a:r>
          </a:p>
          <a:p>
            <a:endParaRPr lang="en-US" sz="1600" dirty="0"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ea typeface="Calibri"/>
                <a:cs typeface="Calibri"/>
              </a:rPr>
              <a:t>Geothermal supply and return piping routed vertically at each heat pump.</a:t>
            </a:r>
          </a:p>
          <a:p>
            <a:endParaRPr lang="en-US" sz="1600" dirty="0"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ea typeface="Calibri"/>
                <a:cs typeface="Calibri"/>
              </a:rPr>
              <a:t>Common spaces and utility spaces also served by water to air geothermal heat pumps.</a:t>
            </a:r>
          </a:p>
        </p:txBody>
      </p:sp>
    </p:spTree>
    <p:extLst>
      <p:ext uri="{BB962C8B-B14F-4D97-AF65-F5344CB8AC3E}">
        <p14:creationId xmlns:p14="http://schemas.microsoft.com/office/powerpoint/2010/main" val="13694879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B3A222-0C18-EC0D-952F-50B8A5A3E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360072-F984-8BD5-396B-754ADF2FB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DDDD14-CAF3-54BE-AAD0-126A72528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15F1-D1C1-5E47-B450-18E733128F18}" type="slidenum">
              <a:rPr lang="en-US" smtClean="0"/>
              <a:pPr/>
              <a:t>43</a:t>
            </a:fld>
            <a:endParaRPr lang="en-US"/>
          </a:p>
        </p:txBody>
      </p:sp>
      <p:pic>
        <p:nvPicPr>
          <p:cNvPr id="6" name="Picture 5" descr="A diagram of a computer&#10;&#10;AI-generated content may be incorrect.">
            <a:extLst>
              <a:ext uri="{FF2B5EF4-FFF2-40B4-BE49-F238E27FC236}">
                <a16:creationId xmlns:a16="http://schemas.microsoft.com/office/drawing/2014/main" id="{DFE21862-C529-0300-4EFB-8EB3EEB409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6924" y="3196702"/>
            <a:ext cx="4408356" cy="2967263"/>
          </a:xfrm>
          <a:prstGeom prst="rect">
            <a:avLst/>
          </a:prstGeom>
        </p:spPr>
      </p:pic>
      <p:pic>
        <p:nvPicPr>
          <p:cNvPr id="10" name="Picture 9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0D5A7499-1BA4-9CB9-5B64-C91F19E6D1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0470" y="563867"/>
            <a:ext cx="2857500" cy="742950"/>
          </a:xfrm>
          <a:prstGeom prst="rect">
            <a:avLst/>
          </a:prstGeom>
        </p:spPr>
      </p:pic>
      <p:pic>
        <p:nvPicPr>
          <p:cNvPr id="11" name="Picture 10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3E77BD41-6E92-AB38-9BA4-23380FD1D4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4259" y="2310042"/>
            <a:ext cx="4049921" cy="596722"/>
          </a:xfrm>
          <a:prstGeom prst="rect">
            <a:avLst/>
          </a:prstGeom>
        </p:spPr>
      </p:pic>
      <p:pic>
        <p:nvPicPr>
          <p:cNvPr id="12" name="Picture 11" descr="A close up of a sign&#10;&#10;AI-generated content may be incorrect.">
            <a:extLst>
              <a:ext uri="{FF2B5EF4-FFF2-40B4-BE49-F238E27FC236}">
                <a16:creationId xmlns:a16="http://schemas.microsoft.com/office/drawing/2014/main" id="{D273EFBF-A49F-311F-0DD4-787307396A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27951" y="1401876"/>
            <a:ext cx="1704528" cy="584414"/>
          </a:xfrm>
          <a:prstGeom prst="rect">
            <a:avLst/>
          </a:prstGeom>
        </p:spPr>
      </p:pic>
      <p:pic>
        <p:nvPicPr>
          <p:cNvPr id="15" name="Picture 14" descr="A screenshot of a document&#10;&#10;AI-generated content may be incorrect.">
            <a:extLst>
              <a:ext uri="{FF2B5EF4-FFF2-40B4-BE49-F238E27FC236}">
                <a16:creationId xmlns:a16="http://schemas.microsoft.com/office/drawing/2014/main" id="{38BF3CFC-773F-D179-363B-3FEF7C7F9D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23057" y="457924"/>
            <a:ext cx="4040849" cy="589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25638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7D2E6-58B3-3356-D977-180D4BA4B3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43B3EF-F602-1A93-5185-80EEC7A79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1D7A45-EE81-BA85-A44A-24785E2F7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15F1-D1C1-5E47-B450-18E733128F18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60511EA-AE4C-1044-4CA6-A54D710C3E53}"/>
              </a:ext>
            </a:extLst>
          </p:cNvPr>
          <p:cNvSpPr txBox="1"/>
          <p:nvPr/>
        </p:nvSpPr>
        <p:spPr>
          <a:xfrm>
            <a:off x="339492" y="584514"/>
            <a:ext cx="7010051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latin typeface="Beirut Text SemiBold"/>
              </a:rPr>
              <a:t>IRA Credit ​</a:t>
            </a: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1A0CD5C9-DD8E-2490-C384-9D76DD4FF4F6}"/>
              </a:ext>
            </a:extLst>
          </p:cNvPr>
          <p:cNvSpPr txBox="1"/>
          <p:nvPr/>
        </p:nvSpPr>
        <p:spPr>
          <a:xfrm>
            <a:off x="627270" y="1563930"/>
            <a:ext cx="4568931" cy="4031873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ea typeface="Calibri"/>
                <a:cs typeface="Calibri"/>
              </a:rPr>
              <a:t>In place until 2032. Construction must start before January 1, 2033.​</a:t>
            </a:r>
          </a:p>
          <a:p>
            <a:endParaRPr lang="en-US" sz="1600" dirty="0"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ea typeface="Calibri"/>
                <a:cs typeface="Calibri"/>
              </a:rPr>
              <a:t>Available to both taxable and non-taxable entities. Non-taxable entities can receive credit as a direct pay check.​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ea typeface="Calibri"/>
                <a:cs typeface="Calibri"/>
              </a:rPr>
              <a:t>Up to a 40% federal tax credit may apply to the installed cost of the geothermal system, including wells, heat pumps, distribution</a:t>
            </a:r>
          </a:p>
          <a:p>
            <a:endParaRPr lang="en-US" sz="1600" dirty="0"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ea typeface="Calibri"/>
                <a:cs typeface="Calibri"/>
              </a:rPr>
              <a:t>Piping, electrical infrastructure, and associated engineering and construction costs (30% Base ITC + 10% Domestic Content).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BCC43D7-C364-CBDA-934B-58EAACDEAF2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8750078"/>
              </p:ext>
            </p:extLst>
          </p:nvPr>
        </p:nvGraphicFramePr>
        <p:xfrm>
          <a:off x="6330557" y="591358"/>
          <a:ext cx="4457077" cy="2519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4E567CE3-A1EE-9E36-E1A7-74D747860D2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0445060"/>
              </p:ext>
            </p:extLst>
          </p:nvPr>
        </p:nvGraphicFramePr>
        <p:xfrm>
          <a:off x="6330557" y="3334558"/>
          <a:ext cx="4517307" cy="24323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69C9E599-C01B-9D0A-0AF6-369C6CEC8807}"/>
              </a:ext>
            </a:extLst>
          </p:cNvPr>
          <p:cNvSpPr txBox="1"/>
          <p:nvPr/>
        </p:nvSpPr>
        <p:spPr>
          <a:xfrm>
            <a:off x="6753016" y="5958865"/>
            <a:ext cx="3612158" cy="276999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ea typeface="Calibri"/>
                <a:cs typeface="Calibri" panose="020F0502020204030204" pitchFamily="34" charset="0"/>
              </a:rPr>
              <a:t>* Assumes geothermal premium cost of $13/sf</a:t>
            </a:r>
          </a:p>
        </p:txBody>
      </p:sp>
    </p:spTree>
    <p:extLst>
      <p:ext uri="{BB962C8B-B14F-4D97-AF65-F5344CB8AC3E}">
        <p14:creationId xmlns:p14="http://schemas.microsoft.com/office/powerpoint/2010/main" val="349439825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2582FC-1DEA-B4C1-7498-1160AD719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1EFF0-81C0-334A-8A61-928B179EA354}" type="datetime4">
              <a:rPr lang="en-US" smtClean="0"/>
              <a:pPr/>
              <a:t>April 14, 2026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0198E11-F669-DF8A-05B8-2DEB2439C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15F1-D1C1-5E47-B450-18E733128F18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E636EF3-549C-16BA-E87E-488E856BAFF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11AD8C-2C1C-5528-A6F7-3519DE92DE13}"/>
              </a:ext>
            </a:extLst>
          </p:cNvPr>
          <p:cNvSpPr txBox="1"/>
          <p:nvPr/>
        </p:nvSpPr>
        <p:spPr>
          <a:xfrm>
            <a:off x="4391217" y="3619247"/>
            <a:ext cx="7689572" cy="24523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9220"/>
              </a:lnSpc>
            </a:pPr>
            <a:r>
              <a:rPr lang="en-US" sz="9600" b="1" kern="2000" spc="-100" dirty="0">
                <a:solidFill>
                  <a:srgbClr val="3F3F3F"/>
                </a:solidFill>
                <a:latin typeface="Beirut Text SemiBold" pitchFamily="50" charset="0"/>
                <a:cs typeface="Beirut" pitchFamily="2" charset="-78"/>
              </a:rPr>
              <a:t>Thanks for listening!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DB7570-27E6-D838-0739-F9B8850E4C5C}"/>
              </a:ext>
            </a:extLst>
          </p:cNvPr>
          <p:cNvSpPr txBox="1"/>
          <p:nvPr/>
        </p:nvSpPr>
        <p:spPr>
          <a:xfrm>
            <a:off x="358346" y="1110140"/>
            <a:ext cx="7689572" cy="1089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320"/>
              </a:lnSpc>
            </a:pPr>
            <a:r>
              <a:rPr lang="en-US" sz="9600" b="1" kern="2000" spc="-100" dirty="0">
                <a:solidFill>
                  <a:srgbClr val="3F3F3F"/>
                </a:solidFill>
                <a:latin typeface="Beirut Text SemiBold" pitchFamily="50" charset="0"/>
                <a:cs typeface="Beirut" pitchFamily="2" charset="-78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3496590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473F30-DD2E-A340-34F2-723EA895A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uilding with trees and grass&#10;&#10;AI-generated content may be incorrect.">
            <a:extLst>
              <a:ext uri="{FF2B5EF4-FFF2-40B4-BE49-F238E27FC236}">
                <a16:creationId xmlns:a16="http://schemas.microsoft.com/office/drawing/2014/main" id="{37BF4108-E758-8F93-E41A-BDE1BA1678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438" t="169" b="8216"/>
          <a:stretch>
            <a:fillRect/>
          </a:stretch>
        </p:blipFill>
        <p:spPr>
          <a:xfrm>
            <a:off x="-20325" y="0"/>
            <a:ext cx="9029649" cy="6868063"/>
          </a:xfrm>
          <a:prstGeom prst="rect">
            <a:avLst/>
          </a:prstGeom>
        </p:spPr>
      </p:pic>
      <p:pic>
        <p:nvPicPr>
          <p:cNvPr id="3" name="Picture 2" descr="A group of men posing for a photo&#10;&#10;AI-generated content may be incorrect.">
            <a:extLst>
              <a:ext uri="{FF2B5EF4-FFF2-40B4-BE49-F238E27FC236}">
                <a16:creationId xmlns:a16="http://schemas.microsoft.com/office/drawing/2014/main" id="{A48FBC01-9230-6686-A9DC-A701F637D43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68" t="2814" r="-40" b="-108"/>
          <a:stretch>
            <a:fillRect/>
          </a:stretch>
        </p:blipFill>
        <p:spPr>
          <a:xfrm>
            <a:off x="9140601" y="-124"/>
            <a:ext cx="3047538" cy="3623881"/>
          </a:xfrm>
          <a:prstGeom prst="rect">
            <a:avLst/>
          </a:prstGeom>
        </p:spPr>
      </p:pic>
      <p:pic>
        <p:nvPicPr>
          <p:cNvPr id="8" name="Picture 7" descr="A brick building with a steeple and a door&#10;&#10;AI-generated content may be incorrect.">
            <a:extLst>
              <a:ext uri="{FF2B5EF4-FFF2-40B4-BE49-F238E27FC236}">
                <a16:creationId xmlns:a16="http://schemas.microsoft.com/office/drawing/2014/main" id="{882E59D1-E908-A604-4A4B-BE10059F316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-275" t="659" r="710" b="2157"/>
          <a:stretch>
            <a:fillRect/>
          </a:stretch>
        </p:blipFill>
        <p:spPr>
          <a:xfrm>
            <a:off x="9147938" y="3756752"/>
            <a:ext cx="3044853" cy="310940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9E0C9FB-F54C-0A0B-D72F-789C722702C5}"/>
              </a:ext>
            </a:extLst>
          </p:cNvPr>
          <p:cNvSpPr txBox="1"/>
          <p:nvPr/>
        </p:nvSpPr>
        <p:spPr>
          <a:xfrm>
            <a:off x="339492" y="5016929"/>
            <a:ext cx="11852507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800" b="1" dirty="0">
                <a:solidFill>
                  <a:schemeClr val="accent2"/>
                </a:solidFill>
                <a:latin typeface="Beirut Text SemiBold"/>
              </a:rPr>
              <a:t>Historical Context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7BDBDF-F217-EBF9-9718-B355E7098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9F621-5BA3-B54C-8E25-884DC6AA3F6D}" type="slidenum">
              <a:rPr lang="en-US" smtClean="0"/>
              <a:t>5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D1F285-DBDE-634C-7B98-B963E15530BC}"/>
              </a:ext>
            </a:extLst>
          </p:cNvPr>
          <p:cNvSpPr txBox="1"/>
          <p:nvPr/>
        </p:nvSpPr>
        <p:spPr>
          <a:xfrm>
            <a:off x="344997" y="6357733"/>
            <a:ext cx="1904053" cy="2769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en-US" sz="900"/>
              <a:t>Jones Elementary School – 1964 </a:t>
            </a:r>
            <a:r>
              <a:rPr lang="en-US" sz="900" dirty="0"/>
              <a:t>Currently Community High School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C3805A-CC1F-1E57-82A5-E37CAF85693C}"/>
              </a:ext>
            </a:extLst>
          </p:cNvPr>
          <p:cNvSpPr txBox="1"/>
          <p:nvPr/>
        </p:nvSpPr>
        <p:spPr>
          <a:xfrm>
            <a:off x="9352519" y="3628181"/>
            <a:ext cx="2404470" cy="14052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en-US" sz="900" dirty="0"/>
              <a:t>undated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7615F35-EBEA-38B0-736E-917BDDF8BF54}"/>
              </a:ext>
            </a:extLst>
          </p:cNvPr>
          <p:cNvSpPr txBox="1"/>
          <p:nvPr/>
        </p:nvSpPr>
        <p:spPr>
          <a:xfrm>
            <a:off x="9568608" y="6721674"/>
            <a:ext cx="1904053" cy="1384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en-US" sz="900"/>
              <a:t>Original Bethel AME Church 1945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743578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C39CAD-3986-B5B6-9DC4-40E33445C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385537-1192-2421-EF99-60CC3C0ED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15F1-D1C1-5E47-B450-18E733128F18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CF021C-7EB8-D31C-24D6-C754E64130B5}"/>
              </a:ext>
            </a:extLst>
          </p:cNvPr>
          <p:cNvSpPr txBox="1"/>
          <p:nvPr/>
        </p:nvSpPr>
        <p:spPr>
          <a:xfrm>
            <a:off x="339492" y="389838"/>
            <a:ext cx="11852507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latin typeface="Beirut Text SemiBold"/>
              </a:rPr>
              <a:t>Historically a Black Neighborhood </a:t>
            </a:r>
          </a:p>
        </p:txBody>
      </p:sp>
      <p:pic>
        <p:nvPicPr>
          <p:cNvPr id="6" name="Content Placeholder 5" descr="A map of a city&#10;&#10;AI-generated content may be incorrect.">
            <a:extLst>
              <a:ext uri="{FF2B5EF4-FFF2-40B4-BE49-F238E27FC236}">
                <a16:creationId xmlns:a16="http://schemas.microsoft.com/office/drawing/2014/main" id="{A0B1E8A6-7C97-0615-7555-59B6A05100D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737"/>
          <a:stretch>
            <a:fillRect/>
          </a:stretch>
        </p:blipFill>
        <p:spPr>
          <a:xfrm>
            <a:off x="113699" y="1207196"/>
            <a:ext cx="4436104" cy="2685926"/>
          </a:xfrm>
          <a:prstGeom prst="rect">
            <a:avLst/>
          </a:prstGeom>
        </p:spPr>
      </p:pic>
      <p:pic>
        <p:nvPicPr>
          <p:cNvPr id="7" name="Picture 6" descr="A group of children posing for a photo on a porch&#10;&#10;AI-generated content may be incorrect.">
            <a:extLst>
              <a:ext uri="{FF2B5EF4-FFF2-40B4-BE49-F238E27FC236}">
                <a16:creationId xmlns:a16="http://schemas.microsoft.com/office/drawing/2014/main" id="{9B7923E0-0719-63B3-9754-9414A1FC2D2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595" t="702" r="3586" b="1333"/>
          <a:stretch>
            <a:fillRect/>
          </a:stretch>
        </p:blipFill>
        <p:spPr>
          <a:xfrm>
            <a:off x="7456409" y="1207196"/>
            <a:ext cx="4549818" cy="5172153"/>
          </a:xfrm>
          <a:prstGeom prst="rect">
            <a:avLst/>
          </a:prstGeom>
        </p:spPr>
      </p:pic>
      <p:pic>
        <p:nvPicPr>
          <p:cNvPr id="1028" name="Picture 4" descr="Coleman Jewett Reads in the Dunbar Center Library, September 1944 image">
            <a:extLst>
              <a:ext uri="{FF2B5EF4-FFF2-40B4-BE49-F238E27FC236}">
                <a16:creationId xmlns:a16="http://schemas.microsoft.com/office/drawing/2014/main" id="{0F527E30-FBFF-3A65-158E-57EDC65FDC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6" t="20807" r="3210" b="13670"/>
          <a:stretch>
            <a:fillRect/>
          </a:stretch>
        </p:blipFill>
        <p:spPr bwMode="auto">
          <a:xfrm>
            <a:off x="4707159" y="1207195"/>
            <a:ext cx="2591896" cy="2273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reparing For Puppet Show at Ann Arbor Community Center, February 1963 image">
            <a:extLst>
              <a:ext uri="{FF2B5EF4-FFF2-40B4-BE49-F238E27FC236}">
                <a16:creationId xmlns:a16="http://schemas.microsoft.com/office/drawing/2014/main" id="{65EB68F6-C5AC-7C36-75C8-1E0ABDD31A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32" b="19974"/>
          <a:stretch>
            <a:fillRect/>
          </a:stretch>
        </p:blipFill>
        <p:spPr bwMode="auto">
          <a:xfrm>
            <a:off x="185774" y="4090119"/>
            <a:ext cx="4371546" cy="2289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DE68770-70B3-D885-5E31-7A29B0EACFA4}"/>
              </a:ext>
            </a:extLst>
          </p:cNvPr>
          <p:cNvSpPr txBox="1"/>
          <p:nvPr/>
        </p:nvSpPr>
        <p:spPr>
          <a:xfrm>
            <a:off x="185774" y="3905066"/>
            <a:ext cx="3105070" cy="13849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900" dirty="0"/>
              <a:t>Map of African American Population in 1960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BFA437-83E7-391D-6740-C7C32A5B12AB}"/>
              </a:ext>
            </a:extLst>
          </p:cNvPr>
          <p:cNvSpPr txBox="1"/>
          <p:nvPr/>
        </p:nvSpPr>
        <p:spPr>
          <a:xfrm>
            <a:off x="4707159" y="3483202"/>
            <a:ext cx="1904053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/>
              <a:t>Dunbar Center Library, 1944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BC1D5BC-5323-2799-D4D2-1527E64C26C9}"/>
              </a:ext>
            </a:extLst>
          </p:cNvPr>
          <p:cNvSpPr txBox="1"/>
          <p:nvPr/>
        </p:nvSpPr>
        <p:spPr>
          <a:xfrm>
            <a:off x="4707159" y="6381570"/>
            <a:ext cx="259189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/>
              <a:t>Senior Chair Exercises, 1995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036100B-1C10-733F-3E3C-8C87B190E8CF}"/>
              </a:ext>
            </a:extLst>
          </p:cNvPr>
          <p:cNvSpPr txBox="1"/>
          <p:nvPr/>
        </p:nvSpPr>
        <p:spPr>
          <a:xfrm>
            <a:off x="7472931" y="6380479"/>
            <a:ext cx="1904053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dirty="0"/>
              <a:t>Dunbar Center, 1951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2676961-3F52-3ED2-65D3-F0BFE615DDB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1123" r="16362"/>
          <a:stretch>
            <a:fillRect/>
          </a:stretch>
        </p:blipFill>
        <p:spPr>
          <a:xfrm>
            <a:off x="4707158" y="3661583"/>
            <a:ext cx="2591896" cy="271776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CDA8C9A-F41F-A776-7B3A-5F9AA1A76531}"/>
              </a:ext>
            </a:extLst>
          </p:cNvPr>
          <p:cNvSpPr txBox="1"/>
          <p:nvPr/>
        </p:nvSpPr>
        <p:spPr>
          <a:xfrm>
            <a:off x="185773" y="6380479"/>
            <a:ext cx="1904053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/>
              <a:t>Preparing for Puppet Show, 1963</a:t>
            </a:r>
          </a:p>
        </p:txBody>
      </p:sp>
    </p:spTree>
    <p:extLst>
      <p:ext uri="{BB962C8B-B14F-4D97-AF65-F5344CB8AC3E}">
        <p14:creationId xmlns:p14="http://schemas.microsoft.com/office/powerpoint/2010/main" val="3967142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094A29-C455-CE7C-3086-4C3FEDB48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895026-8C5B-0EA9-00C5-DE0F54037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15F1-D1C1-5E47-B450-18E733128F18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5" name="Content Placeholder 5" descr="A group of people wearing white helmets and holding shovels&#10;&#10;AI-generated content may be incorrect.">
            <a:extLst>
              <a:ext uri="{FF2B5EF4-FFF2-40B4-BE49-F238E27FC236}">
                <a16:creationId xmlns:a16="http://schemas.microsoft.com/office/drawing/2014/main" id="{65856EF8-E429-0AB6-978E-7CBAC7CE9FF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203" t="269"/>
          <a:stretch>
            <a:fillRect/>
          </a:stretch>
        </p:blipFill>
        <p:spPr>
          <a:xfrm>
            <a:off x="-8329" y="1275127"/>
            <a:ext cx="7729277" cy="51597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EA10C6C-42D5-1C5F-269A-4EFFC48B17C3}"/>
              </a:ext>
            </a:extLst>
          </p:cNvPr>
          <p:cNvSpPr txBox="1"/>
          <p:nvPr/>
        </p:nvSpPr>
        <p:spPr>
          <a:xfrm>
            <a:off x="339493" y="389838"/>
            <a:ext cx="10419492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latin typeface="Beirut Text SemiBold"/>
              </a:rPr>
              <a:t>Community Leadership Council (CLC)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E46EEC5-92F2-9060-9E42-6998746C620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844" t="479" r="1683" b="1240"/>
          <a:stretch>
            <a:fillRect/>
          </a:stretch>
        </p:blipFill>
        <p:spPr>
          <a:xfrm>
            <a:off x="7852532" y="2828482"/>
            <a:ext cx="4338671" cy="3606502"/>
          </a:xfrm>
          <a:prstGeom prst="rect">
            <a:avLst/>
          </a:prstGeom>
        </p:spPr>
      </p:pic>
      <p:sp>
        <p:nvSpPr>
          <p:cNvPr id="2" name="TextBox 12">
            <a:extLst>
              <a:ext uri="{FF2B5EF4-FFF2-40B4-BE49-F238E27FC236}">
                <a16:creationId xmlns:a16="http://schemas.microsoft.com/office/drawing/2014/main" id="{D698E983-B6D4-2060-6FEE-37DDB455F688}"/>
              </a:ext>
            </a:extLst>
          </p:cNvPr>
          <p:cNvSpPr txBox="1"/>
          <p:nvPr/>
        </p:nvSpPr>
        <p:spPr>
          <a:xfrm>
            <a:off x="7852532" y="1275127"/>
            <a:ext cx="4101890" cy="11695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The CLC is a community advisory board that brings together multi-generational Black current and former residents of the neighborhood, including local Black artists and entrepreneurs.</a:t>
            </a:r>
          </a:p>
        </p:txBody>
      </p:sp>
    </p:spTree>
    <p:extLst>
      <p:ext uri="{BB962C8B-B14F-4D97-AF65-F5344CB8AC3E}">
        <p14:creationId xmlns:p14="http://schemas.microsoft.com/office/powerpoint/2010/main" val="29093377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floor plan of a building&#10;&#10;AI-generated content may be incorrect.">
            <a:extLst>
              <a:ext uri="{FF2B5EF4-FFF2-40B4-BE49-F238E27FC236}">
                <a16:creationId xmlns:a16="http://schemas.microsoft.com/office/drawing/2014/main" id="{FBDC3C00-BF36-FD83-52C0-26D4D36FE2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41" r="-141" b="2664"/>
          <a:stretch>
            <a:fillRect/>
          </a:stretch>
        </p:blipFill>
        <p:spPr>
          <a:xfrm>
            <a:off x="340295" y="2405864"/>
            <a:ext cx="2699724" cy="2654276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1CE070-5AEA-A430-0416-E097CDFDB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CA45D8-621F-9208-B583-3B5426560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15F1-D1C1-5E47-B450-18E733128F18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6" name="Content Placeholder 5" descr="A group of people in a room&#10;&#10;AI-generated content may be incorrect.">
            <a:extLst>
              <a:ext uri="{FF2B5EF4-FFF2-40B4-BE49-F238E27FC236}">
                <a16:creationId xmlns:a16="http://schemas.microsoft.com/office/drawing/2014/main" id="{E0404F20-FF18-5329-1287-0237C8BF14D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12" t="1410"/>
          <a:stretch>
            <a:fillRect/>
          </a:stretch>
        </p:blipFill>
        <p:spPr>
          <a:xfrm>
            <a:off x="3638031" y="1370451"/>
            <a:ext cx="8554700" cy="45771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175DFF2-9C0A-EB58-A28B-8A0FB7EDCF20}"/>
              </a:ext>
            </a:extLst>
          </p:cNvPr>
          <p:cNvSpPr txBox="1"/>
          <p:nvPr/>
        </p:nvSpPr>
        <p:spPr>
          <a:xfrm>
            <a:off x="339493" y="389838"/>
            <a:ext cx="10419492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latin typeface="Beirut Text SemiBold"/>
              </a:rPr>
              <a:t>Celebrate &amp; Honor the History &amp; Culture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BBD4A7-A502-5CF5-7784-D5608DFC9B38}"/>
              </a:ext>
            </a:extLst>
          </p:cNvPr>
          <p:cNvSpPr txBox="1"/>
          <p:nvPr/>
        </p:nvSpPr>
        <p:spPr>
          <a:xfrm>
            <a:off x="1218630" y="5169422"/>
            <a:ext cx="1033373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800"/>
              <a:t>CATHERINE ST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185B75-1A62-311C-5DD7-49BC147148EE}"/>
              </a:ext>
            </a:extLst>
          </p:cNvPr>
          <p:cNvSpPr txBox="1"/>
          <p:nvPr/>
        </p:nvSpPr>
        <p:spPr>
          <a:xfrm rot="16200000">
            <a:off x="2635607" y="3752444"/>
            <a:ext cx="1033373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800"/>
              <a:t>4TH AVE</a:t>
            </a: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51269B75-E370-2D39-CB1C-7AD2AD39D97E}"/>
              </a:ext>
            </a:extLst>
          </p:cNvPr>
          <p:cNvSpPr/>
          <p:nvPr/>
        </p:nvSpPr>
        <p:spPr>
          <a:xfrm>
            <a:off x="1138550" y="4938312"/>
            <a:ext cx="163866" cy="78484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8C762F1E-4337-D6F3-C785-A893AD28D195}"/>
              </a:ext>
            </a:extLst>
          </p:cNvPr>
          <p:cNvSpPr txBox="1"/>
          <p:nvPr/>
        </p:nvSpPr>
        <p:spPr>
          <a:xfrm>
            <a:off x="396980" y="1389008"/>
            <a:ext cx="2863036" cy="52322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/>
              <a:t>CLC </a:t>
            </a:r>
            <a:r>
              <a:rPr lang="en-US" sz="1400" err="1"/>
              <a:t>Publi</a:t>
            </a:r>
            <a:r>
              <a:rPr lang="en-US" sz="1400"/>
              <a:t>c Community Space</a:t>
            </a:r>
          </a:p>
          <a:p>
            <a:r>
              <a:rPr lang="en-US" sz="1400"/>
              <a:t>2,096 sq ft</a:t>
            </a:r>
          </a:p>
        </p:txBody>
      </p:sp>
    </p:spTree>
    <p:extLst>
      <p:ext uri="{BB962C8B-B14F-4D97-AF65-F5344CB8AC3E}">
        <p14:creationId xmlns:p14="http://schemas.microsoft.com/office/powerpoint/2010/main" val="42137095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34CE7B-1483-8C06-837B-96CE89012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C692EE-7F2E-5E39-E7C9-406003616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March 10,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BEADF9-F893-B429-F3F8-3642C4033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15F1-D1C1-5E47-B450-18E733128F18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773AD7-32C4-8EA9-7647-4AC7856985BC}"/>
              </a:ext>
            </a:extLst>
          </p:cNvPr>
          <p:cNvSpPr txBox="1"/>
          <p:nvPr/>
        </p:nvSpPr>
        <p:spPr>
          <a:xfrm>
            <a:off x="339493" y="389838"/>
            <a:ext cx="10419492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latin typeface="Beirut Text SemiBold"/>
              </a:rPr>
              <a:t>Documentary </a:t>
            </a:r>
            <a:r>
              <a:rPr lang="en-US" sz="3200" b="1" dirty="0">
                <a:latin typeface="Beirut Text SemiBol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"A Letter to the West Side"</a:t>
            </a:r>
            <a:endParaRPr lang="en-US" sz="3200" b="1" dirty="0">
              <a:latin typeface="Beirut Text SemiBold"/>
            </a:endParaRPr>
          </a:p>
        </p:txBody>
      </p:sp>
      <p:pic>
        <p:nvPicPr>
          <p:cNvPr id="2" name="Picture 1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7E1F4599-71DC-178A-ED97-1FFA516C90B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481" r="4175"/>
          <a:stretch>
            <a:fillRect/>
          </a:stretch>
        </p:blipFill>
        <p:spPr>
          <a:xfrm>
            <a:off x="0" y="1072909"/>
            <a:ext cx="6352144" cy="53952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2506E52-3061-A571-9981-E00B74A3EE6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8818" b="8701"/>
          <a:stretch>
            <a:fillRect/>
          </a:stretch>
        </p:blipFill>
        <p:spPr>
          <a:xfrm>
            <a:off x="6453954" y="3311303"/>
            <a:ext cx="5738046" cy="315685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9A82190-883C-3C5E-66BA-90F1CAB3713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7816" b="38461"/>
          <a:stretch>
            <a:fillRect/>
          </a:stretch>
        </p:blipFill>
        <p:spPr>
          <a:xfrm>
            <a:off x="6453954" y="1072909"/>
            <a:ext cx="2650857" cy="213572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A8E17E3-B531-8588-5EFE-5474A68745B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0594" r="10780"/>
          <a:stretch>
            <a:fillRect/>
          </a:stretch>
        </p:blipFill>
        <p:spPr>
          <a:xfrm>
            <a:off x="9206621" y="1072909"/>
            <a:ext cx="2985379" cy="2135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7018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LBBA Colors">
      <a:dk1>
        <a:srgbClr val="000000"/>
      </a:dk1>
      <a:lt1>
        <a:srgbClr val="FFFFFF"/>
      </a:lt1>
      <a:dk2>
        <a:srgbClr val="0E7130"/>
      </a:dk2>
      <a:lt2>
        <a:srgbClr val="D4E162"/>
      </a:lt2>
      <a:accent1>
        <a:srgbClr val="005F84"/>
      </a:accent1>
      <a:accent2>
        <a:srgbClr val="C2ECEC"/>
      </a:accent2>
      <a:accent3>
        <a:srgbClr val="FF7A39"/>
      </a:accent3>
      <a:accent4>
        <a:srgbClr val="FFB7A4"/>
      </a:accent4>
      <a:accent5>
        <a:srgbClr val="DD9E2F"/>
      </a:accent5>
      <a:accent6>
        <a:srgbClr val="FFD446"/>
      </a:accent6>
      <a:hlink>
        <a:srgbClr val="3F3F3F"/>
      </a:hlink>
      <a:folHlink>
        <a:srgbClr val="EDE9E1"/>
      </a:folHlink>
    </a:clrScheme>
    <a:fontScheme name="LBBA Brand">
      <a:majorFont>
        <a:latin typeface="Beirut Text SemiBold"/>
        <a:ea typeface=""/>
        <a:cs typeface=""/>
      </a:majorFont>
      <a:minorFont>
        <a:latin typeface="Spezia Medium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BBA PPT Template.pptx" id="{29041ED8-CC70-40AF-942B-35EB8D24468D}" vid="{54012F67-0C86-40A0-860A-4B34C46FE2D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LBBA PPT Template</Template>
  <TotalTime>8087</TotalTime>
  <Words>2156</Words>
  <Application>Microsoft Office PowerPoint</Application>
  <PresentationFormat>Widescreen</PresentationFormat>
  <Paragraphs>470</Paragraphs>
  <Slides>45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7" baseType="lpstr">
      <vt:lpstr>Nunito Sans</vt:lpstr>
      <vt:lpstr>Spezia</vt:lpstr>
      <vt:lpstr>Aleo</vt:lpstr>
      <vt:lpstr>Roboto</vt:lpstr>
      <vt:lpstr>Spezia SemiBold</vt:lpstr>
      <vt:lpstr>Karla</vt:lpstr>
      <vt:lpstr>Spezia Medium</vt:lpstr>
      <vt:lpstr>Calibri</vt:lpstr>
      <vt:lpstr>Open Sans</vt:lpstr>
      <vt:lpstr>Arial</vt:lpstr>
      <vt:lpstr>Beirut Text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Perry Howell</dc:creator>
  <cp:lastModifiedBy>Hall, Jennifer (Housing Commission)</cp:lastModifiedBy>
  <cp:revision>122</cp:revision>
  <dcterms:created xsi:type="dcterms:W3CDTF">2023-10-20T23:16:18Z</dcterms:created>
  <dcterms:modified xsi:type="dcterms:W3CDTF">2026-04-14T12:13:48Z</dcterms:modified>
</cp:coreProperties>
</file>