
<file path=[Content_Types].xml><?xml version="1.0" encoding="utf-8"?>
<Types xmlns="http://schemas.openxmlformats.org/package/2006/content-types">
  <Default Extension="jfif" ContentType="image/jpeg"/>
  <Default Extension="png" ContentType="image/png"/>
  <Default Extension="svg" ContentType="image/svg+xml"/>
  <Default Extension="jpeg" ContentType="image/jpeg"/>
  <Default Extension="rels" ContentType="application/vnd.openxmlformats-package.relationships+xml"/>
  <Default Extension="fntdata" ContentType="application/x-fontdata"/>
  <Default Extension="xml" ContentType="application/xml"/>
  <Default Extension="xlsx" ContentType="application/vnd.openxmlformats-officedocument.spreadsheetml.sheet"/>
  <Default Extension="jpg" ContentType="image/jpe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entation.xml" ContentType="application/vnd.openxmlformats-officedocument.presentationml.slideshow.main+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8.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19.xml" ContentType="application/vnd.openxmlformats-officedocument.presentationml.notesSlide+xml"/>
  <Override PartName="/ppt/notesSlides/notesSlide1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Masters/notesMaster1.xml" ContentType="application/vnd.openxmlformats-officedocument.presentationml.notesMaster+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ppt/revisionInfo.xml" ContentType="application/vnd.ms-powerpoint.revisioninfo+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936" r:id="rId1"/>
  </p:sldMasterIdLst>
  <p:notesMasterIdLst>
    <p:notesMasterId r:id="rId28"/>
  </p:notesMasterIdLst>
  <p:sldIdLst>
    <p:sldId id="256" r:id="rId2"/>
    <p:sldId id="293" r:id="rId3"/>
    <p:sldId id="278" r:id="rId4"/>
    <p:sldId id="287" r:id="rId5"/>
    <p:sldId id="305" r:id="rId6"/>
    <p:sldId id="277" r:id="rId7"/>
    <p:sldId id="296" r:id="rId8"/>
    <p:sldId id="271" r:id="rId9"/>
    <p:sldId id="299" r:id="rId10"/>
    <p:sldId id="270" r:id="rId11"/>
    <p:sldId id="295" r:id="rId12"/>
    <p:sldId id="275" r:id="rId13"/>
    <p:sldId id="300" r:id="rId14"/>
    <p:sldId id="298" r:id="rId15"/>
    <p:sldId id="272" r:id="rId16"/>
    <p:sldId id="301" r:id="rId17"/>
    <p:sldId id="292" r:id="rId18"/>
    <p:sldId id="294" r:id="rId19"/>
    <p:sldId id="307" r:id="rId20"/>
    <p:sldId id="303" r:id="rId21"/>
    <p:sldId id="280" r:id="rId22"/>
    <p:sldId id="268" r:id="rId23"/>
    <p:sldId id="276" r:id="rId24"/>
    <p:sldId id="306" r:id="rId25"/>
    <p:sldId id="297" r:id="rId26"/>
    <p:sldId id="290" r:id="rId27"/>
  </p:sldIdLst>
  <p:sldSz cx="10058400" cy="7772400"/>
  <p:notesSz cx="7315200" cy="9601200"/>
  <p:embeddedFontLst>
    <p:embeddedFont>
      <p:font typeface="Bahnschrift" panose="020B0502040204020203" pitchFamily="34" charset="0"/>
      <p:regular r:id="rId29"/>
      <p:bold r:id="rId30"/>
    </p:embeddedFont>
    <p:embeddedFont>
      <p:font typeface="Bahnschrift Condensed" panose="020B0502040204020203" pitchFamily="34" charset="0"/>
      <p:regular r:id="rId31"/>
      <p:bold r:id="rId32"/>
    </p:embeddedFont>
    <p:embeddedFont>
      <p:font typeface="Bahnschrift Light Condensed" panose="020B0502040204020203" pitchFamily="34" charset="0"/>
      <p:regular r:id="rId33"/>
    </p:embeddedFont>
    <p:embeddedFont>
      <p:font typeface="Bahnschrift Light SemiCondensed" panose="020B0502040204020203" pitchFamily="34" charset="0"/>
      <p:regular r:id="rId34"/>
    </p:embeddedFont>
    <p:embeddedFont>
      <p:font typeface="Bahnschrift SemiBold" panose="020B0502040204020203" pitchFamily="34" charset="0"/>
      <p:bold r:id="rId35"/>
    </p:embeddedFont>
    <p:embeddedFont>
      <p:font typeface="Bahnschrift SemiBold Condensed" panose="020B0502040204020203" pitchFamily="34" charset="0"/>
      <p:bold r:id="rId36"/>
    </p:embeddedFont>
    <p:embeddedFont>
      <p:font typeface="Bahnschrift SemiBold SemiConden" panose="020B0502040204020203" pitchFamily="34" charset="0"/>
      <p:bold r:id="rId37"/>
    </p:embeddedFont>
    <p:embeddedFont>
      <p:font typeface="Bahnschrift SemiCondensed" panose="020B0502040204020203" pitchFamily="34" charset="0"/>
      <p:regular r:id="rId38"/>
      <p:bold r:id="rId39"/>
    </p:embeddedFont>
    <p:embeddedFont>
      <p:font typeface="Bahnschrift SemiLight Condensed" panose="020B0502040204020203" pitchFamily="34" charset="0"/>
      <p:regular r:id="rId40"/>
    </p:embeddedFont>
    <p:embeddedFont>
      <p:font typeface="Bahnschrift SemiLight SemiConde" panose="020B0502040204020203" pitchFamily="34" charset="0"/>
      <p:regular r:id="rId41"/>
    </p:embeddedFont>
    <p:embeddedFont>
      <p:font typeface="Calibri" panose="020F0502020204030204" pitchFamily="34" charset="0"/>
      <p:regular r:id="rId42"/>
      <p:bold r:id="rId43"/>
      <p:italic r:id="rId44"/>
      <p:boldItalic r:id="rId45"/>
    </p:embeddedFont>
    <p:embeddedFont>
      <p:font typeface="Calibri Light" panose="020F0302020204030204" pitchFamily="34" charset="0"/>
      <p:regular r:id="rId46"/>
      <p:italic r:id="rId47"/>
    </p:embeddedFont>
    <p:embeddedFont>
      <p:font typeface="Daytona Pro Condensed" panose="020B0604020202020204" charset="0"/>
      <p:regular r:id="rId48"/>
    </p:embeddedFont>
    <p:embeddedFont>
      <p:font typeface="Elephant" panose="02020904090505020303" pitchFamily="18" charset="0"/>
      <p:regular r:id="rId49"/>
      <p:italic r:id="rId50"/>
    </p:embeddedFont>
    <p:embeddedFont>
      <p:font typeface="Sitka Small" panose="02000505000000020004" pitchFamily="2" charset="0"/>
      <p:regular r:id="rId51"/>
      <p:bold r:id="rId52"/>
      <p:italic r:id="rId53"/>
      <p:boldItalic r:id="rId54"/>
    </p:embeddedFont>
    <p:embeddedFont>
      <p:font typeface="Sitka Text" panose="02000505000000020004" pitchFamily="2" charset="0"/>
      <p:regular r:id="rId55"/>
      <p:bold r:id="rId56"/>
      <p:italic r:id="rId57"/>
      <p:boldItalic r:id="rId58"/>
    </p:embeddedFont>
    <p:embeddedFont>
      <p:font typeface="Sitka Text Semibold" pitchFamily="2" charset="0"/>
      <p:bold r:id="rId59"/>
      <p:boldItalic r:id="rId6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WicRcxtFlCSOHdu68a+Nw==" hashData="mXZoCRDWrx8gYobVMvJOCU97itDqkDA9nxLuSD+DlObn48NQNfErCymKem5UbdLTwkFI+ykwRPMRa4fFq486rw=="/>
  <p:extLst>
    <p:ext uri="{EFAFB233-063F-42B5-8137-9DF3F51BA10A}">
      <p15:sldGuideLst xmlns:p15="http://schemas.microsoft.com/office/powerpoint/2012/main">
        <p15:guide id="1" orient="horz" pos="2693" userDrawn="1">
          <p15:clr>
            <a:srgbClr val="A4A3A4"/>
          </p15:clr>
        </p15:guide>
        <p15:guide id="2" pos="316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28C76"/>
    <a:srgbClr val="FFAA8F"/>
    <a:srgbClr val="A0FF75"/>
    <a:srgbClr val="FFC000"/>
    <a:srgbClr val="C6D8BA"/>
    <a:srgbClr val="C5D3ED"/>
    <a:srgbClr val="87A4D9"/>
    <a:srgbClr val="4472C4"/>
    <a:srgbClr val="843C0C"/>
    <a:srgbClr val="F8D7CD"/>
  </p:clrMru>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156E28-565B-456E-AAA6-4D0CC0B79F7E}" v="40" dt="2024-02-01T15:07:20.136"/>
    <p1510:client id="{85D8DE09-58DA-4DDC-8DD5-E6D192E784D5}" v="101" dt="2024-01-31T23:30:11.1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39" autoAdjust="0"/>
    <p:restoredTop sz="86449" autoAdjust="0"/>
  </p:normalViewPr>
  <p:slideViewPr>
    <p:cSldViewPr snapToGrid="0">
      <p:cViewPr varScale="1">
        <p:scale>
          <a:sx n="59" d="100"/>
          <a:sy n="59" d="100"/>
        </p:scale>
        <p:origin x="2045" y="72"/>
      </p:cViewPr>
      <p:guideLst>
        <p:guide orient="horz" pos="2693"/>
        <p:guide pos="3168"/>
      </p:guideLst>
    </p:cSldViewPr>
  </p:slideViewPr>
  <p:outlineViewPr>
    <p:cViewPr>
      <p:scale>
        <a:sx n="33" d="100"/>
        <a:sy n="33" d="100"/>
      </p:scale>
      <p:origin x="0" y="-178"/>
    </p:cViewPr>
  </p:outlineViewPr>
  <p:notesTextViewPr>
    <p:cViewPr>
      <p:scale>
        <a:sx n="3" d="2"/>
        <a:sy n="3" d="2"/>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font" Target="fonts/font14.fntdata"/><Relationship Id="rId47" Type="http://schemas.openxmlformats.org/officeDocument/2006/relationships/font" Target="fonts/font19.fntdata"/><Relationship Id="rId63" Type="http://schemas.openxmlformats.org/officeDocument/2006/relationships/viewProps" Target="viewProps.xml"/><Relationship Id="rId68"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1.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font" Target="fonts/font17.fntdata"/><Relationship Id="rId53" Type="http://schemas.openxmlformats.org/officeDocument/2006/relationships/font" Target="fonts/font25.fntdata"/><Relationship Id="rId58" Type="http://schemas.openxmlformats.org/officeDocument/2006/relationships/font" Target="fonts/font30.fntdata"/><Relationship Id="rId66"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commentAuthors" Target="commentAuthor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font" Target="fonts/font15.fntdata"/><Relationship Id="rId48" Type="http://schemas.openxmlformats.org/officeDocument/2006/relationships/font" Target="fonts/font20.fntdata"/><Relationship Id="rId56" Type="http://schemas.openxmlformats.org/officeDocument/2006/relationships/font" Target="fonts/font28.fntdata"/><Relationship Id="rId64" Type="http://schemas.openxmlformats.org/officeDocument/2006/relationships/theme" Target="theme/theme1.xml"/><Relationship Id="rId69"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font" Target="fonts/font2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font" Target="fonts/font18.fntdata"/><Relationship Id="rId59" Type="http://schemas.openxmlformats.org/officeDocument/2006/relationships/font" Target="fonts/font31.fntdata"/><Relationship Id="rId67"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font" Target="fonts/font13.fntdata"/><Relationship Id="rId54" Type="http://schemas.openxmlformats.org/officeDocument/2006/relationships/font" Target="fonts/font26.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49" Type="http://schemas.openxmlformats.org/officeDocument/2006/relationships/font" Target="fonts/font21.fntdata"/><Relationship Id="rId57" Type="http://schemas.openxmlformats.org/officeDocument/2006/relationships/font" Target="fonts/font29.fntdata"/><Relationship Id="rId10" Type="http://schemas.openxmlformats.org/officeDocument/2006/relationships/slide" Target="slides/slide9.xml"/><Relationship Id="rId31" Type="http://schemas.openxmlformats.org/officeDocument/2006/relationships/font" Target="fonts/font3.fntdata"/><Relationship Id="rId44" Type="http://schemas.openxmlformats.org/officeDocument/2006/relationships/font" Target="fonts/font16.fntdata"/><Relationship Id="rId52" Type="http://schemas.openxmlformats.org/officeDocument/2006/relationships/font" Target="fonts/font24.fntdata"/><Relationship Id="rId60" Type="http://schemas.openxmlformats.org/officeDocument/2006/relationships/font" Target="fonts/font32.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font" Target="fonts/font11.fntdata"/><Relationship Id="rId34" Type="http://schemas.openxmlformats.org/officeDocument/2006/relationships/font" Target="fonts/font6.fntdata"/><Relationship Id="rId50" Type="http://schemas.openxmlformats.org/officeDocument/2006/relationships/font" Target="fonts/font22.fntdata"/><Relationship Id="rId55" Type="http://schemas.openxmlformats.org/officeDocument/2006/relationships/font" Target="fonts/font27.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10477244575301654"/>
          <c:y val="2.404796349837757E-2"/>
          <c:w val="0.92114304603784625"/>
          <c:h val="0.93276964665524076"/>
        </c:manualLayout>
      </c:layout>
      <c:pieChart>
        <c:varyColors val="1"/>
        <c:ser>
          <c:idx val="0"/>
          <c:order val="0"/>
          <c:spPr>
            <a:ln w="3175">
              <a:noFill/>
              <a:prstDash val="solid"/>
            </a:ln>
          </c:spPr>
          <c:dPt>
            <c:idx val="0"/>
            <c:bubble3D val="0"/>
            <c:spPr>
              <a:solidFill>
                <a:schemeClr val="accent6">
                  <a:shade val="53000"/>
                </a:schemeClr>
              </a:solidFill>
              <a:ln w="3175">
                <a:noFill/>
                <a:prstDash val="solid"/>
              </a:ln>
              <a:effectLst/>
            </c:spPr>
            <c:extLst>
              <c:ext xmlns:c16="http://schemas.microsoft.com/office/drawing/2014/chart" uri="{C3380CC4-5D6E-409C-BE32-E72D297353CC}">
                <c16:uniqueId val="{00000001-13D2-4854-96A9-650EE6DC4E06}"/>
              </c:ext>
            </c:extLst>
          </c:dPt>
          <c:dPt>
            <c:idx val="1"/>
            <c:bubble3D val="0"/>
            <c:spPr>
              <a:solidFill>
                <a:schemeClr val="accent6">
                  <a:shade val="76000"/>
                </a:schemeClr>
              </a:solidFill>
              <a:ln w="3175">
                <a:noFill/>
                <a:prstDash val="solid"/>
              </a:ln>
              <a:effectLst/>
            </c:spPr>
            <c:extLst>
              <c:ext xmlns:c16="http://schemas.microsoft.com/office/drawing/2014/chart" uri="{C3380CC4-5D6E-409C-BE32-E72D297353CC}">
                <c16:uniqueId val="{00000004-13D2-4854-96A9-650EE6DC4E06}"/>
              </c:ext>
            </c:extLst>
          </c:dPt>
          <c:dPt>
            <c:idx val="2"/>
            <c:bubble3D val="0"/>
            <c:spPr>
              <a:solidFill>
                <a:schemeClr val="accent6">
                  <a:lumMod val="50000"/>
                </a:schemeClr>
              </a:solidFill>
              <a:ln w="3175">
                <a:noFill/>
                <a:prstDash val="solid"/>
              </a:ln>
              <a:effectLst/>
            </c:spPr>
            <c:extLst>
              <c:ext xmlns:c16="http://schemas.microsoft.com/office/drawing/2014/chart" uri="{C3380CC4-5D6E-409C-BE32-E72D297353CC}">
                <c16:uniqueId val="{00000003-13D2-4854-96A9-650EE6DC4E06}"/>
              </c:ext>
            </c:extLst>
          </c:dPt>
          <c:dPt>
            <c:idx val="3"/>
            <c:bubble3D val="0"/>
            <c:spPr>
              <a:solidFill>
                <a:schemeClr val="accent6">
                  <a:tint val="77000"/>
                </a:schemeClr>
              </a:solidFill>
              <a:ln w="3175">
                <a:noFill/>
                <a:prstDash val="solid"/>
              </a:ln>
              <a:effectLst/>
            </c:spPr>
            <c:extLst>
              <c:ext xmlns:c16="http://schemas.microsoft.com/office/drawing/2014/chart" uri="{C3380CC4-5D6E-409C-BE32-E72D297353CC}">
                <c16:uniqueId val="{00000002-13D2-4854-96A9-650EE6DC4E06}"/>
              </c:ext>
            </c:extLst>
          </c:dPt>
          <c:dPt>
            <c:idx val="4"/>
            <c:bubble3D val="0"/>
            <c:spPr>
              <a:solidFill>
                <a:schemeClr val="accent6">
                  <a:tint val="54000"/>
                </a:schemeClr>
              </a:solidFill>
              <a:ln w="3175">
                <a:noFill/>
                <a:prstDash val="solid"/>
              </a:ln>
              <a:effectLst/>
            </c:spPr>
            <c:extLst>
              <c:ext xmlns:c16="http://schemas.microsoft.com/office/drawing/2014/chart" uri="{C3380CC4-5D6E-409C-BE32-E72D297353CC}">
                <c16:uniqueId val="{00000009-B152-435D-85B0-34280DDAE65B}"/>
              </c:ext>
            </c:extLst>
          </c:dPt>
          <c:val>
            <c:numRef>
              <c:f>Sheet1!$B$2:$B$6</c:f>
              <c:numCache>
                <c:formatCode>General</c:formatCode>
                <c:ptCount val="5"/>
                <c:pt idx="0">
                  <c:v>1911</c:v>
                </c:pt>
                <c:pt idx="1">
                  <c:v>467</c:v>
                </c:pt>
                <c:pt idx="2">
                  <c:v>20</c:v>
                </c:pt>
                <c:pt idx="3">
                  <c:v>360</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Hours</c:v>
                      </c:pt>
                    </c:strCache>
                  </c:strRef>
                </c15:tx>
              </c15:filteredSeriesTitle>
            </c:ext>
            <c:ext xmlns:c15="http://schemas.microsoft.com/office/drawing/2012/chart" uri="{02D57815-91ED-43cb-92C2-25804820EDAC}">
              <c15:filteredCategoryTitle>
                <c15:cat>
                  <c:strRef>
                    <c:extLst>
                      <c:ext uri="{02D57815-91ED-43cb-92C2-25804820EDAC}">
                        <c15:formulaRef>
                          <c15:sqref>Sheet1!$A$2:$A$6</c15:sqref>
                        </c15:formulaRef>
                      </c:ext>
                    </c:extLst>
                    <c:strCache>
                      <c:ptCount val="4"/>
                      <c:pt idx="0">
                        <c:v>Invasive Species Control</c:v>
                      </c:pt>
                      <c:pt idx="1">
                        <c:v>Trail work</c:v>
                      </c:pt>
                      <c:pt idx="2">
                        <c:v>Revegetation</c:v>
                      </c:pt>
                      <c:pt idx="3">
                        <c:v>Controlled Burns</c:v>
                      </c:pt>
                    </c:strCache>
                  </c:strRef>
                </c15:cat>
              </c15:filteredCategoryTitle>
            </c:ext>
            <c:ext xmlns:c16="http://schemas.microsoft.com/office/drawing/2014/chart" uri="{C3380CC4-5D6E-409C-BE32-E72D297353CC}">
              <c16:uniqueId val="{00000000-13D2-4854-96A9-650EE6DC4E06}"/>
            </c:ext>
          </c:extLst>
        </c:ser>
        <c:dLbls>
          <c:showLegendKey val="0"/>
          <c:showVal val="0"/>
          <c:showCatName val="0"/>
          <c:showSerName val="0"/>
          <c:showPercent val="0"/>
          <c:showBubbleSize val="0"/>
          <c:showLeaderLines val="1"/>
        </c:dLbls>
        <c:firstSliceAng val="330"/>
      </c:pieChart>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4.511709159967698E-2"/>
          <c:y val="7.7889957157735806E-2"/>
          <c:w val="0.83890415996523926"/>
          <c:h val="0.92211004284226417"/>
        </c:manualLayout>
      </c:layout>
      <c:pieChart>
        <c:varyColors val="1"/>
        <c:ser>
          <c:idx val="0"/>
          <c:order val="0"/>
          <c:spPr>
            <a:solidFill>
              <a:srgbClr val="FFD184"/>
            </a:solidFill>
          </c:spPr>
          <c:explosion val="2"/>
          <c:dPt>
            <c:idx val="0"/>
            <c:bubble3D val="0"/>
            <c:spPr>
              <a:solidFill>
                <a:srgbClr val="DEA900"/>
              </a:solidFill>
              <a:ln w="19050">
                <a:solidFill>
                  <a:schemeClr val="lt1"/>
                </a:solidFill>
              </a:ln>
              <a:effectLst/>
            </c:spPr>
            <c:extLst>
              <c:ext xmlns:c16="http://schemas.microsoft.com/office/drawing/2014/chart" uri="{C3380CC4-5D6E-409C-BE32-E72D297353CC}">
                <c16:uniqueId val="{00000001-11E9-46D7-8184-E79E09009270}"/>
              </c:ext>
            </c:extLst>
          </c:dPt>
          <c:dPt>
            <c:idx val="1"/>
            <c:bubble3D val="0"/>
            <c:spPr>
              <a:solidFill>
                <a:srgbClr val="9A7500"/>
              </a:solidFill>
              <a:ln w="19050">
                <a:solidFill>
                  <a:schemeClr val="lt1"/>
                </a:solidFill>
              </a:ln>
              <a:effectLst/>
            </c:spPr>
            <c:extLst>
              <c:ext xmlns:c16="http://schemas.microsoft.com/office/drawing/2014/chart" uri="{C3380CC4-5D6E-409C-BE32-E72D297353CC}">
                <c16:uniqueId val="{00000003-11E9-46D7-8184-E79E09009270}"/>
              </c:ext>
            </c:extLst>
          </c:dPt>
          <c:val>
            <c:numRef>
              <c:f>Sheet1!$B$2:$B$3</c:f>
              <c:numCache>
                <c:formatCode>General</c:formatCode>
                <c:ptCount val="2"/>
                <c:pt idx="0">
                  <c:v>35</c:v>
                </c:pt>
                <c:pt idx="1">
                  <c:v>90</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volunteers</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private</c:v>
                      </c:pt>
                      <c:pt idx="1">
                        <c:v>public</c:v>
                      </c:pt>
                    </c:strCache>
                  </c:strRef>
                </c15:cat>
              </c15:filteredCategoryTitle>
            </c:ext>
            <c:ext xmlns:c16="http://schemas.microsoft.com/office/drawing/2014/chart" uri="{C3380CC4-5D6E-409C-BE32-E72D297353CC}">
              <c16:uniqueId val="{00000004-11E9-46D7-8184-E79E0900927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6"/>
    </mc:Choice>
    <mc:Fallback>
      <c:style val="6"/>
    </mc:Fallback>
  </mc:AlternateContent>
  <c:chart>
    <c:autoTitleDeleted val="1"/>
    <c:plotArea>
      <c:layout>
        <c:manualLayout>
          <c:layoutTarget val="inner"/>
          <c:xMode val="edge"/>
          <c:yMode val="edge"/>
          <c:x val="0"/>
          <c:y val="5.952630080634063E-2"/>
          <c:w val="1"/>
          <c:h val="0.91748797056088049"/>
        </c:manualLayout>
      </c:layout>
      <c:pieChart>
        <c:varyColors val="1"/>
        <c:ser>
          <c:idx val="0"/>
          <c:order val="0"/>
          <c:explosion val="2"/>
          <c:dPt>
            <c:idx val="0"/>
            <c:bubble3D val="0"/>
            <c:spPr>
              <a:solidFill>
                <a:srgbClr val="F09456"/>
              </a:solidFill>
              <a:ln w="19050">
                <a:solidFill>
                  <a:schemeClr val="lt1"/>
                </a:solidFill>
              </a:ln>
              <a:effectLst/>
            </c:spPr>
            <c:extLst>
              <c:ext xmlns:c16="http://schemas.microsoft.com/office/drawing/2014/chart" uri="{C3380CC4-5D6E-409C-BE32-E72D297353CC}">
                <c16:uniqueId val="{00000001-F71F-48EE-9145-0A8997D70BA3}"/>
              </c:ext>
            </c:extLst>
          </c:dPt>
          <c:dPt>
            <c:idx val="1"/>
            <c:bubble3D val="0"/>
            <c:spPr>
              <a:solidFill>
                <a:schemeClr val="accent2">
                  <a:lumMod val="75000"/>
                </a:schemeClr>
              </a:solidFill>
              <a:ln w="19050">
                <a:solidFill>
                  <a:schemeClr val="lt1"/>
                </a:solidFill>
              </a:ln>
              <a:effectLst/>
            </c:spPr>
            <c:extLst>
              <c:ext xmlns:c16="http://schemas.microsoft.com/office/drawing/2014/chart" uri="{C3380CC4-5D6E-409C-BE32-E72D297353CC}">
                <c16:uniqueId val="{00000003-F71F-48EE-9145-0A8997D70BA3}"/>
              </c:ext>
            </c:extLst>
          </c:dPt>
          <c:val>
            <c:numRef>
              <c:f>Sheet1!$B$2:$B$3</c:f>
              <c:numCache>
                <c:formatCode>General</c:formatCode>
                <c:ptCount val="2"/>
                <c:pt idx="0">
                  <c:v>660</c:v>
                </c:pt>
                <c:pt idx="1">
                  <c:v>654</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workdays</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private</c:v>
                      </c:pt>
                      <c:pt idx="1">
                        <c:v>public</c:v>
                      </c:pt>
                    </c:strCache>
                  </c:strRef>
                </c15:cat>
              </c15:filteredCategoryTitle>
            </c:ext>
            <c:ext xmlns:c16="http://schemas.microsoft.com/office/drawing/2014/chart" uri="{C3380CC4-5D6E-409C-BE32-E72D297353CC}">
              <c16:uniqueId val="{00000004-F71F-48EE-9145-0A8997D70BA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4.4118719189237742E-3"/>
          <c:y val="7.1869354432179969E-2"/>
          <c:w val="0.9904547234462806"/>
          <c:h val="0.92365995429334213"/>
        </c:manualLayout>
      </c:layout>
      <c:pieChart>
        <c:varyColors val="1"/>
        <c:ser>
          <c:idx val="0"/>
          <c:order val="0"/>
          <c:explosion val="1"/>
          <c:dPt>
            <c:idx val="0"/>
            <c:bubble3D val="0"/>
            <c:explosion val="2"/>
            <c:spPr>
              <a:solidFill>
                <a:schemeClr val="accent6">
                  <a:tint val="77000"/>
                </a:schemeClr>
              </a:solidFill>
              <a:ln w="19050">
                <a:solidFill>
                  <a:schemeClr val="lt1"/>
                </a:solidFill>
              </a:ln>
              <a:effectLst/>
            </c:spPr>
            <c:extLst>
              <c:ext xmlns:c16="http://schemas.microsoft.com/office/drawing/2014/chart" uri="{C3380CC4-5D6E-409C-BE32-E72D297353CC}">
                <c16:uniqueId val="{00000001-8153-412C-81CA-A8730741A14B}"/>
              </c:ext>
            </c:extLst>
          </c:dPt>
          <c:dPt>
            <c:idx val="1"/>
            <c:bubble3D val="0"/>
            <c:spPr>
              <a:solidFill>
                <a:schemeClr val="accent6">
                  <a:shade val="76000"/>
                </a:schemeClr>
              </a:solidFill>
              <a:ln w="19050">
                <a:solidFill>
                  <a:schemeClr val="lt1"/>
                </a:solidFill>
              </a:ln>
              <a:effectLst/>
            </c:spPr>
            <c:extLst>
              <c:ext xmlns:c16="http://schemas.microsoft.com/office/drawing/2014/chart" uri="{C3380CC4-5D6E-409C-BE32-E72D297353CC}">
                <c16:uniqueId val="{00000002-8153-412C-81CA-A8730741A14B}"/>
              </c:ext>
            </c:extLst>
          </c:dPt>
          <c:val>
            <c:numRef>
              <c:f>Sheet1!$B$2:$B$3</c:f>
              <c:numCache>
                <c:formatCode>General</c:formatCode>
                <c:ptCount val="2"/>
                <c:pt idx="0">
                  <c:v>1584</c:v>
                </c:pt>
                <c:pt idx="1">
                  <c:v>4471</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workdays</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private</c:v>
                      </c:pt>
                      <c:pt idx="1">
                        <c:v>public</c:v>
                      </c:pt>
                    </c:strCache>
                  </c:strRef>
                </c15:cat>
              </c15:filteredCategoryTitle>
            </c:ext>
            <c:ext xmlns:c16="http://schemas.microsoft.com/office/drawing/2014/chart" uri="{C3380CC4-5D6E-409C-BE32-E72D297353CC}">
              <c16:uniqueId val="{00000000-8153-412C-81CA-A8730741A14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colors2.xml><?xml version="1.0" encoding="utf-8"?>
<cs:colorStyle xmlns:cs="http://schemas.microsoft.com/office/drawing/2012/chartStyle" xmlns:a="http://schemas.openxmlformats.org/drawingml/2006/main" meth="withinLinearReversed" id="22">
  <a:schemeClr val="accent2"/>
</cs:colorStyle>
</file>

<file path=ppt/charts/colors3.xml><?xml version="1.0" encoding="utf-8"?>
<cs:colorStyle xmlns:cs="http://schemas.microsoft.com/office/drawing/2012/chartStyle" xmlns:a="http://schemas.openxmlformats.org/drawingml/2006/main" meth="withinLinearReversed" id="24">
  <a:schemeClr val="accent4"/>
</cs:colorStyle>
</file>

<file path=ppt/charts/colors4.xml><?xml version="1.0" encoding="utf-8"?>
<cs:colorStyle xmlns:cs="http://schemas.microsoft.com/office/drawing/2012/chartStyle" xmlns:a="http://schemas.openxmlformats.org/drawingml/2006/main" meth="withinLinearReversed" id="26">
  <a:schemeClr val="accent6"/>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4143375" y="0"/>
            <a:ext cx="3170238" cy="481013"/>
          </a:xfrm>
          <a:prstGeom prst="rect">
            <a:avLst/>
          </a:prstGeom>
        </p:spPr>
        <p:txBody>
          <a:bodyPr vert="horz" lIns="91440" tIns="45720" rIns="91440" bIns="45720" rtlCol="0"/>
          <a:lstStyle>
            <a:lvl1pPr algn="r">
              <a:defRPr sz="1200"/>
            </a:lvl1pPr>
          </a:lstStyle>
          <a:p>
            <a:fld id="{AAED6BCD-A237-49AF-ADA9-7450C28D201E}" type="datetimeFigureOut">
              <a:rPr lang="en-US" smtClean="0"/>
              <a:t>2/1/2024</a:t>
            </a:fld>
            <a:endParaRPr lang="en-US" dirty="0"/>
          </a:p>
        </p:txBody>
      </p:sp>
      <p:sp>
        <p:nvSpPr>
          <p:cNvPr id="4" name="Slide Image Placeholder 3"/>
          <p:cNvSpPr>
            <a:spLocks noGrp="1" noRot="1" noChangeAspect="1"/>
          </p:cNvSpPr>
          <p:nvPr>
            <p:ph type="sldImg" idx="2"/>
          </p:nvPr>
        </p:nvSpPr>
        <p:spPr>
          <a:xfrm>
            <a:off x="1560513" y="1200150"/>
            <a:ext cx="4194175" cy="324008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31838" y="4621213"/>
            <a:ext cx="5851525" cy="37798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375" y="9120188"/>
            <a:ext cx="3170238" cy="481012"/>
          </a:xfrm>
          <a:prstGeom prst="rect">
            <a:avLst/>
          </a:prstGeom>
        </p:spPr>
        <p:txBody>
          <a:bodyPr vert="horz" lIns="91440" tIns="45720" rIns="91440" bIns="45720" rtlCol="0" anchor="b"/>
          <a:lstStyle>
            <a:lvl1pPr algn="r">
              <a:defRPr sz="1200"/>
            </a:lvl1pPr>
          </a:lstStyle>
          <a:p>
            <a:fld id="{877BE33A-078D-40B5-A233-3394E405CBAB}" type="slidenum">
              <a:rPr lang="en-US" smtClean="0"/>
              <a:t>‹#›</a:t>
            </a:fld>
            <a:endParaRPr lang="en-US" dirty="0"/>
          </a:p>
        </p:txBody>
      </p:sp>
    </p:spTree>
    <p:extLst>
      <p:ext uri="{BB962C8B-B14F-4D97-AF65-F5344CB8AC3E}">
        <p14:creationId xmlns:p14="http://schemas.microsoft.com/office/powerpoint/2010/main" val="890369107"/>
      </p:ext>
    </p:extLst>
  </p:cSld>
  <p:clrMap bg1="lt1" tx1="dk1" bg2="lt2" tx2="dk2" accent1="accent1" accent2="accent2" accent3="accent3" accent4="accent4" accent5="accent5" accent6="accent6" hlink="hlink" folHlink="folHlink"/>
  <p:notesStyle>
    <a:lvl1pPr marL="0" algn="l" defTabSz="1018705" rtl="0" eaLnBrk="1" latinLnBrk="0" hangingPunct="1">
      <a:defRPr sz="1337" kern="1200">
        <a:solidFill>
          <a:schemeClr val="tx1"/>
        </a:solidFill>
        <a:latin typeface="+mn-lt"/>
        <a:ea typeface="+mn-ea"/>
        <a:cs typeface="+mn-cs"/>
      </a:defRPr>
    </a:lvl1pPr>
    <a:lvl2pPr marL="509352" algn="l" defTabSz="1018705" rtl="0" eaLnBrk="1" latinLnBrk="0" hangingPunct="1">
      <a:defRPr sz="1337" kern="1200">
        <a:solidFill>
          <a:schemeClr val="tx1"/>
        </a:solidFill>
        <a:latin typeface="+mn-lt"/>
        <a:ea typeface="+mn-ea"/>
        <a:cs typeface="+mn-cs"/>
      </a:defRPr>
    </a:lvl2pPr>
    <a:lvl3pPr marL="1018705" algn="l" defTabSz="1018705" rtl="0" eaLnBrk="1" latinLnBrk="0" hangingPunct="1">
      <a:defRPr sz="1337" kern="1200">
        <a:solidFill>
          <a:schemeClr val="tx1"/>
        </a:solidFill>
        <a:latin typeface="+mn-lt"/>
        <a:ea typeface="+mn-ea"/>
        <a:cs typeface="+mn-cs"/>
      </a:defRPr>
    </a:lvl3pPr>
    <a:lvl4pPr marL="1528058" algn="l" defTabSz="1018705" rtl="0" eaLnBrk="1" latinLnBrk="0" hangingPunct="1">
      <a:defRPr sz="1337" kern="1200">
        <a:solidFill>
          <a:schemeClr val="tx1"/>
        </a:solidFill>
        <a:latin typeface="+mn-lt"/>
        <a:ea typeface="+mn-ea"/>
        <a:cs typeface="+mn-cs"/>
      </a:defRPr>
    </a:lvl4pPr>
    <a:lvl5pPr marL="2037411" algn="l" defTabSz="1018705" rtl="0" eaLnBrk="1" latinLnBrk="0" hangingPunct="1">
      <a:defRPr sz="1337" kern="1200">
        <a:solidFill>
          <a:schemeClr val="tx1"/>
        </a:solidFill>
        <a:latin typeface="+mn-lt"/>
        <a:ea typeface="+mn-ea"/>
        <a:cs typeface="+mn-cs"/>
      </a:defRPr>
    </a:lvl5pPr>
    <a:lvl6pPr marL="2546764" algn="l" defTabSz="1018705" rtl="0" eaLnBrk="1" latinLnBrk="0" hangingPunct="1">
      <a:defRPr sz="1337" kern="1200">
        <a:solidFill>
          <a:schemeClr val="tx1"/>
        </a:solidFill>
        <a:latin typeface="+mn-lt"/>
        <a:ea typeface="+mn-ea"/>
        <a:cs typeface="+mn-cs"/>
      </a:defRPr>
    </a:lvl6pPr>
    <a:lvl7pPr marL="3056116" algn="l" defTabSz="1018705" rtl="0" eaLnBrk="1" latinLnBrk="0" hangingPunct="1">
      <a:defRPr sz="1337" kern="1200">
        <a:solidFill>
          <a:schemeClr val="tx1"/>
        </a:solidFill>
        <a:latin typeface="+mn-lt"/>
        <a:ea typeface="+mn-ea"/>
        <a:cs typeface="+mn-cs"/>
      </a:defRPr>
    </a:lvl7pPr>
    <a:lvl8pPr marL="3565469" algn="l" defTabSz="1018705" rtl="0" eaLnBrk="1" latinLnBrk="0" hangingPunct="1">
      <a:defRPr sz="1337" kern="1200">
        <a:solidFill>
          <a:schemeClr val="tx1"/>
        </a:solidFill>
        <a:latin typeface="+mn-lt"/>
        <a:ea typeface="+mn-ea"/>
        <a:cs typeface="+mn-cs"/>
      </a:defRPr>
    </a:lvl8pPr>
    <a:lvl9pPr marL="4074821" algn="l" defTabSz="1018705" rtl="0" eaLnBrk="1" latinLnBrk="0" hangingPunct="1">
      <a:defRPr sz="133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1</a:t>
            </a:fld>
            <a:endParaRPr lang="en-US" dirty="0"/>
          </a:p>
        </p:txBody>
      </p:sp>
    </p:spTree>
    <p:extLst>
      <p:ext uri="{BB962C8B-B14F-4D97-AF65-F5344CB8AC3E}">
        <p14:creationId xmlns:p14="http://schemas.microsoft.com/office/powerpoint/2010/main" val="1251386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3</a:t>
            </a:fld>
            <a:endParaRPr lang="en-US" dirty="0"/>
          </a:p>
        </p:txBody>
      </p:sp>
    </p:spTree>
    <p:extLst>
      <p:ext uri="{BB962C8B-B14F-4D97-AF65-F5344CB8AC3E}">
        <p14:creationId xmlns:p14="http://schemas.microsoft.com/office/powerpoint/2010/main" val="1593199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4</a:t>
            </a:fld>
            <a:endParaRPr lang="en-US" dirty="0"/>
          </a:p>
        </p:txBody>
      </p:sp>
    </p:spTree>
    <p:extLst>
      <p:ext uri="{BB962C8B-B14F-4D97-AF65-F5344CB8AC3E}">
        <p14:creationId xmlns:p14="http://schemas.microsoft.com/office/powerpoint/2010/main" val="1943318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5</a:t>
            </a:fld>
            <a:endParaRPr lang="en-US" dirty="0"/>
          </a:p>
        </p:txBody>
      </p:sp>
    </p:spTree>
    <p:extLst>
      <p:ext uri="{BB962C8B-B14F-4D97-AF65-F5344CB8AC3E}">
        <p14:creationId xmlns:p14="http://schemas.microsoft.com/office/powerpoint/2010/main" val="1950598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6</a:t>
            </a:fld>
            <a:endParaRPr lang="en-US" dirty="0"/>
          </a:p>
        </p:txBody>
      </p:sp>
    </p:spTree>
    <p:extLst>
      <p:ext uri="{BB962C8B-B14F-4D97-AF65-F5344CB8AC3E}">
        <p14:creationId xmlns:p14="http://schemas.microsoft.com/office/powerpoint/2010/main" val="171416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7</a:t>
            </a:fld>
            <a:endParaRPr lang="en-US" dirty="0"/>
          </a:p>
        </p:txBody>
      </p:sp>
    </p:spTree>
    <p:extLst>
      <p:ext uri="{BB962C8B-B14F-4D97-AF65-F5344CB8AC3E}">
        <p14:creationId xmlns:p14="http://schemas.microsoft.com/office/powerpoint/2010/main" val="1283161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9</a:t>
            </a:fld>
            <a:endParaRPr lang="en-US" dirty="0"/>
          </a:p>
        </p:txBody>
      </p:sp>
    </p:spTree>
    <p:extLst>
      <p:ext uri="{BB962C8B-B14F-4D97-AF65-F5344CB8AC3E}">
        <p14:creationId xmlns:p14="http://schemas.microsoft.com/office/powerpoint/2010/main" val="22089819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10</a:t>
            </a:fld>
            <a:endParaRPr lang="en-US" dirty="0"/>
          </a:p>
        </p:txBody>
      </p:sp>
    </p:spTree>
    <p:extLst>
      <p:ext uri="{BB962C8B-B14F-4D97-AF65-F5344CB8AC3E}">
        <p14:creationId xmlns:p14="http://schemas.microsoft.com/office/powerpoint/2010/main" val="3606156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12</a:t>
            </a:fld>
            <a:endParaRPr lang="en-US" dirty="0"/>
          </a:p>
        </p:txBody>
      </p:sp>
    </p:spTree>
    <p:extLst>
      <p:ext uri="{BB962C8B-B14F-4D97-AF65-F5344CB8AC3E}">
        <p14:creationId xmlns:p14="http://schemas.microsoft.com/office/powerpoint/2010/main" val="1664132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15</a:t>
            </a:fld>
            <a:endParaRPr lang="en-US" dirty="0"/>
          </a:p>
        </p:txBody>
      </p:sp>
    </p:spTree>
    <p:extLst>
      <p:ext uri="{BB962C8B-B14F-4D97-AF65-F5344CB8AC3E}">
        <p14:creationId xmlns:p14="http://schemas.microsoft.com/office/powerpoint/2010/main" val="26947144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16</a:t>
            </a:fld>
            <a:endParaRPr lang="en-US" dirty="0"/>
          </a:p>
        </p:txBody>
      </p:sp>
    </p:spTree>
    <p:extLst>
      <p:ext uri="{BB962C8B-B14F-4D97-AF65-F5344CB8AC3E}">
        <p14:creationId xmlns:p14="http://schemas.microsoft.com/office/powerpoint/2010/main" val="3229702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17</a:t>
            </a:fld>
            <a:endParaRPr lang="en-US" dirty="0"/>
          </a:p>
        </p:txBody>
      </p:sp>
    </p:spTree>
    <p:extLst>
      <p:ext uri="{BB962C8B-B14F-4D97-AF65-F5344CB8AC3E}">
        <p14:creationId xmlns:p14="http://schemas.microsoft.com/office/powerpoint/2010/main" val="3455509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18</a:t>
            </a:fld>
            <a:endParaRPr lang="en-US" dirty="0"/>
          </a:p>
        </p:txBody>
      </p:sp>
    </p:spTree>
    <p:extLst>
      <p:ext uri="{BB962C8B-B14F-4D97-AF65-F5344CB8AC3E}">
        <p14:creationId xmlns:p14="http://schemas.microsoft.com/office/powerpoint/2010/main" val="1450477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19</a:t>
            </a:fld>
            <a:endParaRPr lang="en-US" dirty="0"/>
          </a:p>
        </p:txBody>
      </p:sp>
    </p:spTree>
    <p:extLst>
      <p:ext uri="{BB962C8B-B14F-4D97-AF65-F5344CB8AC3E}">
        <p14:creationId xmlns:p14="http://schemas.microsoft.com/office/powerpoint/2010/main" val="7231030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20</a:t>
            </a:fld>
            <a:endParaRPr lang="en-US" dirty="0"/>
          </a:p>
        </p:txBody>
      </p:sp>
    </p:spTree>
    <p:extLst>
      <p:ext uri="{BB962C8B-B14F-4D97-AF65-F5344CB8AC3E}">
        <p14:creationId xmlns:p14="http://schemas.microsoft.com/office/powerpoint/2010/main" val="39632613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21</a:t>
            </a:fld>
            <a:endParaRPr lang="en-US" dirty="0"/>
          </a:p>
        </p:txBody>
      </p:sp>
    </p:spTree>
    <p:extLst>
      <p:ext uri="{BB962C8B-B14F-4D97-AF65-F5344CB8AC3E}">
        <p14:creationId xmlns:p14="http://schemas.microsoft.com/office/powerpoint/2010/main" val="23866861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22</a:t>
            </a:fld>
            <a:endParaRPr lang="en-US" dirty="0"/>
          </a:p>
        </p:txBody>
      </p:sp>
    </p:spTree>
    <p:extLst>
      <p:ext uri="{BB962C8B-B14F-4D97-AF65-F5344CB8AC3E}">
        <p14:creationId xmlns:p14="http://schemas.microsoft.com/office/powerpoint/2010/main" val="1144510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23</a:t>
            </a:fld>
            <a:endParaRPr lang="en-US" dirty="0"/>
          </a:p>
        </p:txBody>
      </p:sp>
    </p:spTree>
    <p:extLst>
      <p:ext uri="{BB962C8B-B14F-4D97-AF65-F5344CB8AC3E}">
        <p14:creationId xmlns:p14="http://schemas.microsoft.com/office/powerpoint/2010/main" val="14392273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7BE33A-078D-40B5-A233-3394E405CBAB}" type="slidenum">
              <a:rPr lang="en-US" smtClean="0"/>
              <a:t>26</a:t>
            </a:fld>
            <a:endParaRPr lang="en-US" dirty="0"/>
          </a:p>
        </p:txBody>
      </p:sp>
    </p:spTree>
    <p:extLst>
      <p:ext uri="{BB962C8B-B14F-4D97-AF65-F5344CB8AC3E}">
        <p14:creationId xmlns:p14="http://schemas.microsoft.com/office/powerpoint/2010/main" val="1236565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4380" y="1272011"/>
            <a:ext cx="8549640" cy="2705947"/>
          </a:xfrm>
        </p:spPr>
        <p:txBody>
          <a:bodyPr anchor="b"/>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257300" y="4082310"/>
            <a:ext cx="7543800" cy="1876530"/>
          </a:xfrm>
        </p:spPr>
        <p:txBody>
          <a:bodyPr/>
          <a:lstStyle>
            <a:lvl1pPr marL="0" indent="0" algn="ctr">
              <a:buNone/>
              <a:defRPr sz="2640"/>
            </a:lvl1pPr>
            <a:lvl2pPr marL="502920" indent="0" algn="ctr">
              <a:buNone/>
              <a:defRPr sz="2200"/>
            </a:lvl2pPr>
            <a:lvl3pPr marL="1005840" indent="0" algn="ctr">
              <a:buNone/>
              <a:defRPr sz="1980"/>
            </a:lvl3pPr>
            <a:lvl4pPr marL="1508760" indent="0" algn="ctr">
              <a:buNone/>
              <a:defRPr sz="1760"/>
            </a:lvl4pPr>
            <a:lvl5pPr marL="2011680" indent="0" algn="ctr">
              <a:buNone/>
              <a:defRPr sz="1760"/>
            </a:lvl5pPr>
            <a:lvl6pPr marL="2514600" indent="0" algn="ctr">
              <a:buNone/>
              <a:defRPr sz="1760"/>
            </a:lvl6pPr>
            <a:lvl7pPr marL="3017520" indent="0" algn="ctr">
              <a:buNone/>
              <a:defRPr sz="1760"/>
            </a:lvl7pPr>
            <a:lvl8pPr marL="3520440" indent="0" algn="ctr">
              <a:buNone/>
              <a:defRPr sz="1760"/>
            </a:lvl8pPr>
            <a:lvl9pPr marL="4023360" indent="0" algn="ctr">
              <a:buNone/>
              <a:defRPr sz="1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8A710F-64A4-4402-82CC-67211D1096DC}" type="datetime1">
              <a:rPr lang="en-US" smtClean="0"/>
              <a:t>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78225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25F0CB-B46B-48DA-9F7A-D5F7A824AF5F}" type="datetime1">
              <a:rPr lang="en-US" smtClean="0"/>
              <a:t>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3887608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6277" y="1937705"/>
            <a:ext cx="8675370" cy="3233102"/>
          </a:xfrm>
        </p:spPr>
        <p:txBody>
          <a:bodyPr anchor="b"/>
          <a:lstStyle>
            <a:lvl1pPr>
              <a:defRPr sz="6600"/>
            </a:lvl1pPr>
          </a:lstStyle>
          <a:p>
            <a:r>
              <a:rPr lang="en-US"/>
              <a:t>Click to edit Master title style</a:t>
            </a:r>
            <a:endParaRPr lang="en-US" dirty="0"/>
          </a:p>
        </p:txBody>
      </p:sp>
      <p:sp>
        <p:nvSpPr>
          <p:cNvPr id="3" name="Text Placeholder 2"/>
          <p:cNvSpPr>
            <a:spLocks noGrp="1"/>
          </p:cNvSpPr>
          <p:nvPr>
            <p:ph type="body" idx="1"/>
          </p:nvPr>
        </p:nvSpPr>
        <p:spPr>
          <a:xfrm>
            <a:off x="686277" y="5201393"/>
            <a:ext cx="8675370" cy="1700212"/>
          </a:xfrm>
        </p:spPr>
        <p:txBody>
          <a:bodyPr/>
          <a:lstStyle>
            <a:lvl1pPr marL="0" indent="0">
              <a:buNone/>
              <a:defRPr sz="2640">
                <a:solidFill>
                  <a:schemeClr val="tx1"/>
                </a:solidFill>
              </a:defRPr>
            </a:lvl1pPr>
            <a:lvl2pPr marL="502920" indent="0">
              <a:buNone/>
              <a:defRPr sz="2200">
                <a:solidFill>
                  <a:schemeClr val="tx1">
                    <a:tint val="75000"/>
                  </a:schemeClr>
                </a:solidFill>
              </a:defRPr>
            </a:lvl2pPr>
            <a:lvl3pPr marL="1005840" indent="0">
              <a:buNone/>
              <a:defRPr sz="1980">
                <a:solidFill>
                  <a:schemeClr val="tx1">
                    <a:tint val="75000"/>
                  </a:schemeClr>
                </a:solidFill>
              </a:defRPr>
            </a:lvl3pPr>
            <a:lvl4pPr marL="1508760" indent="0">
              <a:buNone/>
              <a:defRPr sz="1760">
                <a:solidFill>
                  <a:schemeClr val="tx1">
                    <a:tint val="75000"/>
                  </a:schemeClr>
                </a:solidFill>
              </a:defRPr>
            </a:lvl4pPr>
            <a:lvl5pPr marL="2011680" indent="0">
              <a:buNone/>
              <a:defRPr sz="1760">
                <a:solidFill>
                  <a:schemeClr val="tx1">
                    <a:tint val="75000"/>
                  </a:schemeClr>
                </a:solidFill>
              </a:defRPr>
            </a:lvl5pPr>
            <a:lvl6pPr marL="2514600" indent="0">
              <a:buNone/>
              <a:defRPr sz="1760">
                <a:solidFill>
                  <a:schemeClr val="tx1">
                    <a:tint val="75000"/>
                  </a:schemeClr>
                </a:solidFill>
              </a:defRPr>
            </a:lvl6pPr>
            <a:lvl7pPr marL="3017520" indent="0">
              <a:buNone/>
              <a:defRPr sz="1760">
                <a:solidFill>
                  <a:schemeClr val="tx1">
                    <a:tint val="75000"/>
                  </a:schemeClr>
                </a:solidFill>
              </a:defRPr>
            </a:lvl7pPr>
            <a:lvl8pPr marL="3520440" indent="0">
              <a:buNone/>
              <a:defRPr sz="1760">
                <a:solidFill>
                  <a:schemeClr val="tx1">
                    <a:tint val="75000"/>
                  </a:schemeClr>
                </a:solidFill>
              </a:defRPr>
            </a:lvl8pPr>
            <a:lvl9pPr marL="4023360" indent="0">
              <a:buNone/>
              <a:defRPr sz="1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E1C121-6B31-4364-AFAF-60FF7F2F6FD9}" type="datetime1">
              <a:rPr lang="en-US" smtClean="0"/>
              <a:t>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469411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9151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9206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B4F9B17-CCFA-4715-99A5-30AC5D96C443}" type="datetime1">
              <a:rPr lang="en-US" smtClean="0"/>
              <a:t>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2265199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2825" y="413810"/>
            <a:ext cx="8675370" cy="1502305"/>
          </a:xfrm>
        </p:spPr>
        <p:txBody>
          <a:bodyPr/>
          <a:lstStyle/>
          <a:p>
            <a:r>
              <a:rPr lang="en-US"/>
              <a:t>Click to edit Master title style</a:t>
            </a:r>
            <a:endParaRPr lang="en-US" dirty="0"/>
          </a:p>
        </p:txBody>
      </p:sp>
      <p:sp>
        <p:nvSpPr>
          <p:cNvPr id="3" name="Text Placeholder 2"/>
          <p:cNvSpPr>
            <a:spLocks noGrp="1"/>
          </p:cNvSpPr>
          <p:nvPr>
            <p:ph type="body" idx="1"/>
          </p:nvPr>
        </p:nvSpPr>
        <p:spPr>
          <a:xfrm>
            <a:off x="692826" y="1905318"/>
            <a:ext cx="4255174" cy="933767"/>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Click to edit Master text styles</a:t>
            </a:r>
          </a:p>
        </p:txBody>
      </p:sp>
      <p:sp>
        <p:nvSpPr>
          <p:cNvPr id="4" name="Content Placeholder 3"/>
          <p:cNvSpPr>
            <a:spLocks noGrp="1"/>
          </p:cNvSpPr>
          <p:nvPr>
            <p:ph sz="half" idx="2"/>
          </p:nvPr>
        </p:nvSpPr>
        <p:spPr>
          <a:xfrm>
            <a:off x="692826" y="2839085"/>
            <a:ext cx="4255174"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92066" y="1905318"/>
            <a:ext cx="4276130" cy="933767"/>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Click to edit Master text styles</a:t>
            </a:r>
          </a:p>
        </p:txBody>
      </p:sp>
      <p:sp>
        <p:nvSpPr>
          <p:cNvPr id="6" name="Content Placeholder 5"/>
          <p:cNvSpPr>
            <a:spLocks noGrp="1"/>
          </p:cNvSpPr>
          <p:nvPr>
            <p:ph sz="quarter" idx="4"/>
          </p:nvPr>
        </p:nvSpPr>
        <p:spPr>
          <a:xfrm>
            <a:off x="5092066" y="2839085"/>
            <a:ext cx="4276130"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0CA48B-09D6-4E01-9B7A-C9F5378DA152}" type="datetime1">
              <a:rPr lang="en-US" smtClean="0"/>
              <a:t>2/1/2024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2160020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6DE65C-E7F1-4874-986F-A667593DC893}" type="datetime1">
              <a:rPr lang="en-US" smtClean="0"/>
              <a:t>2/1/2024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910221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158B2C-B68C-4C8F-B941-7501FDDC4F24}" type="datetime1">
              <a:rPr lang="en-US" smtClean="0"/>
              <a:t>2/1/2024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1754136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3520"/>
            </a:lvl1pPr>
          </a:lstStyle>
          <a:p>
            <a:r>
              <a:rPr lang="en-US"/>
              <a:t>Click to edit Master title style</a:t>
            </a:r>
            <a:endParaRPr lang="en-US" dirty="0"/>
          </a:p>
        </p:txBody>
      </p:sp>
      <p:sp>
        <p:nvSpPr>
          <p:cNvPr id="3" name="Content Placeholder 2"/>
          <p:cNvSpPr>
            <a:spLocks noGrp="1"/>
          </p:cNvSpPr>
          <p:nvPr>
            <p:ph idx="1"/>
          </p:nvPr>
        </p:nvSpPr>
        <p:spPr>
          <a:xfrm>
            <a:off x="4276130" y="1119083"/>
            <a:ext cx="5092065" cy="5523442"/>
          </a:xfrm>
        </p:spPr>
        <p:txBody>
          <a:bodyPr/>
          <a:lstStyle>
            <a:lvl1pPr>
              <a:defRPr sz="3520"/>
            </a:lvl1pPr>
            <a:lvl2pPr>
              <a:defRPr sz="3080"/>
            </a:lvl2pPr>
            <a:lvl3pPr>
              <a:defRPr sz="264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2825" y="2331720"/>
            <a:ext cx="3244096" cy="4319800"/>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Click to edit Master text styles</a:t>
            </a:r>
          </a:p>
        </p:txBody>
      </p:sp>
      <p:sp>
        <p:nvSpPr>
          <p:cNvPr id="5" name="Date Placeholder 4"/>
          <p:cNvSpPr>
            <a:spLocks noGrp="1"/>
          </p:cNvSpPr>
          <p:nvPr>
            <p:ph type="dt" sz="half" idx="10"/>
          </p:nvPr>
        </p:nvSpPr>
        <p:spPr/>
        <p:txBody>
          <a:bodyPr/>
          <a:lstStyle/>
          <a:p>
            <a:fld id="{3526C93A-AE27-4DE6-821E-4C7115A3BA1F}" type="datetime1">
              <a:rPr lang="en-US" smtClean="0"/>
              <a:t>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872323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3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76130" y="1119083"/>
            <a:ext cx="5092065" cy="5523442"/>
          </a:xfrm>
        </p:spPr>
        <p:txBody>
          <a:bodyPr anchor="t"/>
          <a:lstStyle>
            <a:lvl1pPr marL="0" indent="0">
              <a:buNone/>
              <a:defRPr sz="3520"/>
            </a:lvl1pPr>
            <a:lvl2pPr marL="502920" indent="0">
              <a:buNone/>
              <a:defRPr sz="3080"/>
            </a:lvl2pPr>
            <a:lvl3pPr marL="1005840" indent="0">
              <a:buNone/>
              <a:defRPr sz="2640"/>
            </a:lvl3pPr>
            <a:lvl4pPr marL="1508760" indent="0">
              <a:buNone/>
              <a:defRPr sz="2200"/>
            </a:lvl4pPr>
            <a:lvl5pPr marL="2011680" indent="0">
              <a:buNone/>
              <a:defRPr sz="2200"/>
            </a:lvl5pPr>
            <a:lvl6pPr marL="2514600" indent="0">
              <a:buNone/>
              <a:defRPr sz="2200"/>
            </a:lvl6pPr>
            <a:lvl7pPr marL="3017520" indent="0">
              <a:buNone/>
              <a:defRPr sz="2200"/>
            </a:lvl7pPr>
            <a:lvl8pPr marL="3520440" indent="0">
              <a:buNone/>
              <a:defRPr sz="2200"/>
            </a:lvl8pPr>
            <a:lvl9pPr marL="4023360" indent="0">
              <a:buNone/>
              <a:defRPr sz="2200"/>
            </a:lvl9pPr>
          </a:lstStyle>
          <a:p>
            <a:r>
              <a:rPr lang="en-US" dirty="0"/>
              <a:t>Click icon to add picture</a:t>
            </a:r>
          </a:p>
        </p:txBody>
      </p:sp>
      <p:sp>
        <p:nvSpPr>
          <p:cNvPr id="4" name="Text Placeholder 3"/>
          <p:cNvSpPr>
            <a:spLocks noGrp="1"/>
          </p:cNvSpPr>
          <p:nvPr>
            <p:ph type="body" sz="half" idx="2"/>
          </p:nvPr>
        </p:nvSpPr>
        <p:spPr>
          <a:xfrm>
            <a:off x="692825" y="2331720"/>
            <a:ext cx="3244096" cy="4319800"/>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Click to edit Master text styles</a:t>
            </a:r>
          </a:p>
        </p:txBody>
      </p:sp>
      <p:sp>
        <p:nvSpPr>
          <p:cNvPr id="5" name="Date Placeholder 4"/>
          <p:cNvSpPr>
            <a:spLocks noGrp="1"/>
          </p:cNvSpPr>
          <p:nvPr>
            <p:ph type="dt" sz="half" idx="10"/>
          </p:nvPr>
        </p:nvSpPr>
        <p:spPr/>
        <p:txBody>
          <a:bodyPr/>
          <a:lstStyle/>
          <a:p>
            <a:fld id="{B81A23D7-5093-4CC7-9A29-DB0F3B6025B9}" type="datetime1">
              <a:rPr lang="en-US" smtClean="0"/>
              <a:t>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1166399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1EDE79-3CC0-4DB5-8657-99C81916D6BF}" type="datetime1">
              <a:rPr lang="en-US" smtClean="0"/>
              <a:t>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1460024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98043" y="413808"/>
            <a:ext cx="2168843" cy="658675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91515" y="413808"/>
            <a:ext cx="6380798" cy="65867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9D1387-670A-404D-A0F1-51688BAF99A1}" type="datetime1">
              <a:rPr lang="en-US" smtClean="0"/>
              <a:t>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A51101-BB3A-4AAD-AD1D-35E4774A1081}" type="slidenum">
              <a:rPr lang="en-US" smtClean="0"/>
              <a:t>‹#›</a:t>
            </a:fld>
            <a:endParaRPr lang="en-US" dirty="0"/>
          </a:p>
        </p:txBody>
      </p:sp>
    </p:spTree>
    <p:extLst>
      <p:ext uri="{BB962C8B-B14F-4D97-AF65-F5344CB8AC3E}">
        <p14:creationId xmlns:p14="http://schemas.microsoft.com/office/powerpoint/2010/main" val="3369937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1515" y="413810"/>
            <a:ext cx="8675370" cy="150230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91515" y="2069042"/>
            <a:ext cx="8675370" cy="49315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91515" y="7203865"/>
            <a:ext cx="2263140" cy="413808"/>
          </a:xfrm>
          <a:prstGeom prst="rect">
            <a:avLst/>
          </a:prstGeom>
        </p:spPr>
        <p:txBody>
          <a:bodyPr vert="horz" lIns="91440" tIns="45720" rIns="91440" bIns="45720" rtlCol="0" anchor="ctr"/>
          <a:lstStyle>
            <a:lvl1pPr algn="l">
              <a:defRPr sz="1320">
                <a:solidFill>
                  <a:schemeClr val="tx1">
                    <a:tint val="75000"/>
                  </a:schemeClr>
                </a:solidFill>
              </a:defRPr>
            </a:lvl1pPr>
          </a:lstStyle>
          <a:p>
            <a:fld id="{AAC92842-8885-43A8-B6C0-C968EC0462AA}" type="datetime1">
              <a:rPr lang="en-US" smtClean="0"/>
              <a:t>2/1/2024</a:t>
            </a:fld>
            <a:endParaRPr lang="en-US" dirty="0"/>
          </a:p>
        </p:txBody>
      </p:sp>
      <p:sp>
        <p:nvSpPr>
          <p:cNvPr id="5" name="Footer Placeholder 4"/>
          <p:cNvSpPr>
            <a:spLocks noGrp="1"/>
          </p:cNvSpPr>
          <p:nvPr>
            <p:ph type="ftr" sz="quarter" idx="3"/>
          </p:nvPr>
        </p:nvSpPr>
        <p:spPr>
          <a:xfrm>
            <a:off x="3331845" y="7203865"/>
            <a:ext cx="3394710" cy="413808"/>
          </a:xfrm>
          <a:prstGeom prst="rect">
            <a:avLst/>
          </a:prstGeom>
        </p:spPr>
        <p:txBody>
          <a:bodyPr vert="horz" lIns="91440" tIns="45720" rIns="91440" bIns="45720" rtlCol="0" anchor="ctr"/>
          <a:lstStyle>
            <a:lvl1pPr algn="ctr">
              <a:defRPr sz="1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103745" y="7203865"/>
            <a:ext cx="2263140" cy="413808"/>
          </a:xfrm>
          <a:prstGeom prst="rect">
            <a:avLst/>
          </a:prstGeom>
        </p:spPr>
        <p:txBody>
          <a:bodyPr vert="horz" lIns="91440" tIns="45720" rIns="91440" bIns="45720" rtlCol="0" anchor="ctr"/>
          <a:lstStyle>
            <a:lvl1pPr algn="r">
              <a:defRPr sz="1320">
                <a:solidFill>
                  <a:schemeClr val="tx1">
                    <a:tint val="75000"/>
                  </a:schemeClr>
                </a:solidFill>
              </a:defRPr>
            </a:lvl1pPr>
          </a:lstStyle>
          <a:p>
            <a:fld id="{B1A51101-BB3A-4AAD-AD1D-35E4774A1081}" type="slidenum">
              <a:rPr lang="en-US" smtClean="0"/>
              <a:t>‹#›</a:t>
            </a:fld>
            <a:endParaRPr lang="en-US" dirty="0"/>
          </a:p>
        </p:txBody>
      </p:sp>
    </p:spTree>
    <p:extLst>
      <p:ext uri="{BB962C8B-B14F-4D97-AF65-F5344CB8AC3E}">
        <p14:creationId xmlns:p14="http://schemas.microsoft.com/office/powerpoint/2010/main" val="3493635742"/>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l" defTabSz="1005840" rtl="0" eaLnBrk="1" latinLnBrk="0" hangingPunct="1">
        <a:lnSpc>
          <a:spcPct val="90000"/>
        </a:lnSpc>
        <a:spcBef>
          <a:spcPct val="0"/>
        </a:spcBef>
        <a:buNone/>
        <a:defRPr sz="4840" kern="1200">
          <a:solidFill>
            <a:schemeClr val="tx1"/>
          </a:solidFill>
          <a:latin typeface="+mj-lt"/>
          <a:ea typeface="+mj-ea"/>
          <a:cs typeface="+mj-cs"/>
        </a:defRPr>
      </a:lvl1pPr>
    </p:titleStyle>
    <p:bodyStyle>
      <a:lvl1pPr marL="251460" indent="-251460" algn="l" defTabSz="1005840" rtl="0" eaLnBrk="1" latinLnBrk="0" hangingPunct="1">
        <a:lnSpc>
          <a:spcPct val="90000"/>
        </a:lnSpc>
        <a:spcBef>
          <a:spcPts val="1100"/>
        </a:spcBef>
        <a:buFont typeface="Arial" panose="020B0604020202020204" pitchFamily="34" charset="0"/>
        <a:buChar char="•"/>
        <a:defRPr sz="3080" kern="1200">
          <a:solidFill>
            <a:schemeClr val="tx1"/>
          </a:solidFill>
          <a:latin typeface="+mn-lt"/>
          <a:ea typeface="+mn-ea"/>
          <a:cs typeface="+mn-cs"/>
        </a:defRPr>
      </a:lvl1pPr>
      <a:lvl2pPr marL="754380" indent="-251460" algn="l" defTabSz="1005840" rtl="0" eaLnBrk="1" latinLnBrk="0" hangingPunct="1">
        <a:lnSpc>
          <a:spcPct val="90000"/>
        </a:lnSpc>
        <a:spcBef>
          <a:spcPts val="550"/>
        </a:spcBef>
        <a:buFont typeface="Arial" panose="020B0604020202020204" pitchFamily="34" charset="0"/>
        <a:buChar char="•"/>
        <a:defRPr sz="2640" kern="1200">
          <a:solidFill>
            <a:schemeClr val="tx1"/>
          </a:solidFill>
          <a:latin typeface="+mn-lt"/>
          <a:ea typeface="+mn-ea"/>
          <a:cs typeface="+mn-cs"/>
        </a:defRPr>
      </a:lvl2pPr>
      <a:lvl3pPr marL="1257300" indent="-251460" algn="l" defTabSz="1005840" rtl="0" eaLnBrk="1" latinLnBrk="0" hangingPunct="1">
        <a:lnSpc>
          <a:spcPct val="90000"/>
        </a:lnSpc>
        <a:spcBef>
          <a:spcPts val="550"/>
        </a:spcBef>
        <a:buFont typeface="Arial" panose="020B0604020202020204" pitchFamily="34" charset="0"/>
        <a:buChar char="•"/>
        <a:defRPr sz="2200" kern="1200">
          <a:solidFill>
            <a:schemeClr val="tx1"/>
          </a:solidFill>
          <a:latin typeface="+mn-lt"/>
          <a:ea typeface="+mn-ea"/>
          <a:cs typeface="+mn-cs"/>
        </a:defRPr>
      </a:lvl3pPr>
      <a:lvl4pPr marL="17602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4pPr>
      <a:lvl5pPr marL="226314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lang="en-US"/>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slide" Target="slide8.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18" Type="http://schemas.openxmlformats.org/officeDocument/2006/relationships/image" Target="../media/image18.png"/><Relationship Id="rId3" Type="http://schemas.openxmlformats.org/officeDocument/2006/relationships/image" Target="../media/image2.png"/><Relationship Id="rId21" Type="http://schemas.openxmlformats.org/officeDocument/2006/relationships/image" Target="../media/image21.jpeg"/><Relationship Id="rId7" Type="http://schemas.openxmlformats.org/officeDocument/2006/relationships/image" Target="../media/image7.jpeg"/><Relationship Id="rId12" Type="http://schemas.openxmlformats.org/officeDocument/2006/relationships/image" Target="../media/image12.jpeg"/><Relationship Id="rId17" Type="http://schemas.openxmlformats.org/officeDocument/2006/relationships/image" Target="../media/image17.jpeg"/><Relationship Id="rId2" Type="http://schemas.openxmlformats.org/officeDocument/2006/relationships/notesSlide" Target="../notesSlides/notesSlide2.xml"/><Relationship Id="rId16" Type="http://schemas.openxmlformats.org/officeDocument/2006/relationships/image" Target="../media/image16.jpeg"/><Relationship Id="rId20"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5" Type="http://schemas.openxmlformats.org/officeDocument/2006/relationships/image" Target="../media/image15.png"/><Relationship Id="rId23" Type="http://schemas.openxmlformats.org/officeDocument/2006/relationships/image" Target="../media/image23.jpeg"/><Relationship Id="rId10" Type="http://schemas.openxmlformats.org/officeDocument/2006/relationships/image" Target="../media/image10.jpeg"/><Relationship Id="rId19" Type="http://schemas.openxmlformats.org/officeDocument/2006/relationships/image" Target="../media/image19.jpe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14.jpeg"/><Relationship Id="rId22" Type="http://schemas.openxmlformats.org/officeDocument/2006/relationships/image" Target="../media/image22.jpeg"/></Relationships>
</file>

<file path=ppt/slides/_rels/slide4.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hyperlink" Target="https://www.mlive.com/news/ann-arbor/2023/07/storm-downs-trees-throughout-washtenaw-county-blocking-roads.html" TargetMode="External"/><Relationship Id="rId3" Type="http://schemas.openxmlformats.org/officeDocument/2006/relationships/image" Target="../media/image30.jpe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image" Target="../media/image32.png"/><Relationship Id="rId4" Type="http://schemas.openxmlformats.org/officeDocument/2006/relationships/image" Target="../media/image31.jpeg"/></Relationships>
</file>

<file path=ppt/slides/_rels/slide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34.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hyperlink" Target="https://www.michigandaily.com/multimedia/photos/photo-essay-controlled-ecological-burns-in-ann-arbor/" TargetMode="Externa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8" Type="http://schemas.openxmlformats.org/officeDocument/2006/relationships/hyperlink" Target="https://www.inaturalist.org/taxa/515419-Lampropeltis-triangulum" TargetMode="External"/><Relationship Id="rId3" Type="http://schemas.openxmlformats.org/officeDocument/2006/relationships/image" Target="../media/image40.jpeg"/><Relationship Id="rId7" Type="http://schemas.openxmlformats.org/officeDocument/2006/relationships/hyperlink" Target="https://www.inaturalist.org/taxa/52354-Ambystoma-laterale"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42.jpeg"/><Relationship Id="rId10" Type="http://schemas.openxmlformats.org/officeDocument/2006/relationships/image" Target="../media/image43.jpeg"/><Relationship Id="rId4" Type="http://schemas.openxmlformats.org/officeDocument/2006/relationships/image" Target="../media/image41.jpeg"/><Relationship Id="rId9" Type="http://schemas.openxmlformats.org/officeDocument/2006/relationships/hyperlink" Target="https://www.inaturalist.org/taxa/39793-Trachemys-scripta-script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s://mnfi.anr.msu.edu/species/description/11511/regina-septemvittata" TargetMode="External"/><Relationship Id="rId1" Type="http://schemas.openxmlformats.org/officeDocument/2006/relationships/slideLayout" Target="../slideLayouts/slideLayout7.xml"/><Relationship Id="rId5" Type="http://schemas.openxmlformats.org/officeDocument/2006/relationships/hyperlink" Target="https://www.inaturalist.org/taxa/28850-Regina-septemvittata" TargetMode="Externa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hyperlink" Target="https://www.inaturalist.org/taxa/28362-Thamnophis-sirtalis" TargetMode="External"/><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hyperlink" Target="https://www.canr.msu.edu/news/explore_michigans_wonderful_world_of_crayfish_msg16_schroeder16" TargetMode="External"/><Relationship Id="rId4" Type="http://schemas.openxmlformats.org/officeDocument/2006/relationships/hyperlink" Target="https://www.inaturalist.org/taxa/28850-Regina-septemvittata"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47.jfif"/><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8.jpeg"/></Relationships>
</file>

<file path=ppt/slides/_rels/slide16.xml.rels><?xml version="1.0" encoding="UTF-8" standalone="yes"?>
<Relationships xmlns="http://schemas.openxmlformats.org/package/2006/relationships"><Relationship Id="rId8" Type="http://schemas.openxmlformats.org/officeDocument/2006/relationships/hyperlink" Target="https://ebird.org/species/kirwar/" TargetMode="External"/><Relationship Id="rId3" Type="http://schemas.openxmlformats.org/officeDocument/2006/relationships/image" Target="../media/image49.jpeg"/><Relationship Id="rId7" Type="http://schemas.openxmlformats.org/officeDocument/2006/relationships/hyperlink" Target="https://ebird.org/species/easwpw1/"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2.jpeg"/><Relationship Id="rId11" Type="http://schemas.openxmlformats.org/officeDocument/2006/relationships/image" Target="../media/image2.png"/><Relationship Id="rId5" Type="http://schemas.openxmlformats.org/officeDocument/2006/relationships/image" Target="../media/image51.jpeg"/><Relationship Id="rId10" Type="http://schemas.openxmlformats.org/officeDocument/2006/relationships/hyperlink" Target="https://www.michiganpublic.org/environment-climate-change/2023-10-05/wildlife-tracking-tower-in-ann-arbor-fills-gap-in-statewide-network" TargetMode="External"/><Relationship Id="rId4" Type="http://schemas.openxmlformats.org/officeDocument/2006/relationships/image" Target="../media/image50.jpeg"/><Relationship Id="rId9" Type="http://schemas.openxmlformats.org/officeDocument/2006/relationships/hyperlink" Target="https://www.inaturalist.org/taxa/48662-Danaus-plexippus"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experience.arcgis.com/experience/2ab179c8b6c24b4ebb0de0ce31692262" TargetMode="External"/><Relationship Id="rId3" Type="http://schemas.openxmlformats.org/officeDocument/2006/relationships/slide" Target="slide17.xml"/><Relationship Id="rId7" Type="http://schemas.openxmlformats.org/officeDocument/2006/relationships/image" Target="../media/image56.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5.jpeg"/><Relationship Id="rId11" Type="http://schemas.openxmlformats.org/officeDocument/2006/relationships/image" Target="../media/image2.png"/><Relationship Id="rId5" Type="http://schemas.openxmlformats.org/officeDocument/2006/relationships/image" Target="../media/image54.jpeg"/><Relationship Id="rId10" Type="http://schemas.openxmlformats.org/officeDocument/2006/relationships/image" Target="../media/image58.svg"/><Relationship Id="rId4" Type="http://schemas.openxmlformats.org/officeDocument/2006/relationships/image" Target="../media/image53.jpeg"/><Relationship Id="rId9" Type="http://schemas.openxmlformats.org/officeDocument/2006/relationships/image" Target="../media/image57.png"/></Relationships>
</file>

<file path=ppt/slides/_rels/slide1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2.jpg"/><Relationship Id="rId7" Type="http://schemas.openxmlformats.org/officeDocument/2006/relationships/image" Target="../media/image66.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png"/><Relationship Id="rId4" Type="http://schemas.openxmlformats.org/officeDocument/2006/relationships/image" Target="../media/image63.jpeg"/></Relationships>
</file>

<file path=ppt/slides/_rels/slide21.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hyperlink" Target="https://www2.a2gov.org/GIS/MapAnnArbor/Greenbelt/" TargetMode="External"/><Relationship Id="rId7"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67.png"/><Relationship Id="rId9" Type="http://schemas.openxmlformats.org/officeDocument/2006/relationships/hyperlink" Target="https://www.mlive.com/news/ann-arbor/2023/12/u-pick-flowers-and-organic-crops-among-plans-for-2-ann-arbor-greenbelt-farms.html"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image" Target="../media/image72.jpeg"/><Relationship Id="rId4" Type="http://schemas.openxmlformats.org/officeDocument/2006/relationships/image" Target="../media/image71.jpeg"/></Relationships>
</file>

<file path=ppt/slides/_rels/slide23.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slide" Target="slide23.xml"/><Relationship Id="rId7" Type="http://schemas.openxmlformats.org/officeDocument/2006/relationships/chart" Target="../charts/chart3.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chart" Target="../charts/chart2.xml"/><Relationship Id="rId5" Type="http://schemas.openxmlformats.org/officeDocument/2006/relationships/image" Target="../media/image75.jpeg"/><Relationship Id="rId4" Type="http://schemas.openxmlformats.org/officeDocument/2006/relationships/image" Target="../media/image74.jpeg"/><Relationship Id="rId9"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77.jpeg"/><Relationship Id="rId7" Type="http://schemas.openxmlformats.org/officeDocument/2006/relationships/hyperlink" Target="https://www.a2gov.org/departments/Parks-Recreation/NAP/volunteering/Pages/Volunteer-Sign-Up-Form.aspx" TargetMode="External"/><Relationship Id="rId2" Type="http://schemas.openxmlformats.org/officeDocument/2006/relationships/image" Target="../media/image76.png"/><Relationship Id="rId1" Type="http://schemas.openxmlformats.org/officeDocument/2006/relationships/slideLayout" Target="../slideLayouts/slideLayout7.xml"/><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image" Target="../media/image78.jpeg"/></Relationships>
</file>

<file path=ppt/slides/_rels/slide25.xml.rels><?xml version="1.0" encoding="UTF-8" standalone="yes"?>
<Relationships xmlns="http://schemas.openxmlformats.org/package/2006/relationships"><Relationship Id="rId8" Type="http://schemas.openxmlformats.org/officeDocument/2006/relationships/hyperlink" Target="https://www.inaturalist.org/taxa/28850-Regina-septemvittata" TargetMode="External"/><Relationship Id="rId13" Type="http://schemas.openxmlformats.org/officeDocument/2006/relationships/hyperlink" Target="https://ebird.org/species/reshaw" TargetMode="External"/><Relationship Id="rId18" Type="http://schemas.openxmlformats.org/officeDocument/2006/relationships/hyperlink" Target="https://ebird.org/species/houwre/" TargetMode="External"/><Relationship Id="rId26" Type="http://schemas.openxmlformats.org/officeDocument/2006/relationships/hyperlink" Target="https://www.inaturalist.org/taxa/52925-Phyciodes-tharos" TargetMode="External"/><Relationship Id="rId3" Type="http://schemas.openxmlformats.org/officeDocument/2006/relationships/hyperlink" Target="https://www.michigandaily.com/multimedia/photos/photo-essay-controlled-ecological-burns-in-ann-arbor/" TargetMode="External"/><Relationship Id="rId21" Type="http://schemas.openxmlformats.org/officeDocument/2006/relationships/hyperlink" Target="https://ebird.org/species/easwpw1/" TargetMode="External"/><Relationship Id="rId7" Type="http://schemas.openxmlformats.org/officeDocument/2006/relationships/hyperlink" Target="https://mnfi.anr.msu.edu/species/description/11511/regina-septemvittata" TargetMode="External"/><Relationship Id="rId12" Type="http://schemas.openxmlformats.org/officeDocument/2006/relationships/hyperlink" Target="https://ebird.org/species/marwre/" TargetMode="External"/><Relationship Id="rId17" Type="http://schemas.openxmlformats.org/officeDocument/2006/relationships/hyperlink" Target="https://ebird.org/species/bkcchi/" TargetMode="External"/><Relationship Id="rId25" Type="http://schemas.openxmlformats.org/officeDocument/2006/relationships/hyperlink" Target="https://www.inaturalist.org/taxa/60551-Papilio-glaucus" TargetMode="External"/><Relationship Id="rId2" Type="http://schemas.openxmlformats.org/officeDocument/2006/relationships/hyperlink" Target="https://www.mlive.com/news/ann-arbor/2023/07/storm-downs-trees-throughout-washtenaw-county-blocking-roads.html" TargetMode="External"/><Relationship Id="rId16" Type="http://schemas.openxmlformats.org/officeDocument/2006/relationships/hyperlink" Target="https://ebird.org/species/easblu/" TargetMode="External"/><Relationship Id="rId20" Type="http://schemas.openxmlformats.org/officeDocument/2006/relationships/hyperlink" Target="https://www.michiganpublic.org/environment-climate-change/2023-10-05/wildlife-tracking-tower-in-ann-arbor-fills-gap-in-statewide-network" TargetMode="External"/><Relationship Id="rId29" Type="http://schemas.openxmlformats.org/officeDocument/2006/relationships/hyperlink" Target="https://www.a2gov.org/departments/Parks-Recreation/NAP/volunteering/Pages/Volunteer-Sign-Up-Form.aspx" TargetMode="External"/><Relationship Id="rId1" Type="http://schemas.openxmlformats.org/officeDocument/2006/relationships/slideLayout" Target="../slideLayouts/slideLayout7.xml"/><Relationship Id="rId6" Type="http://schemas.openxmlformats.org/officeDocument/2006/relationships/hyperlink" Target="https://www.inaturalist.org/taxa/515419-Lampropeltis-triangulum" TargetMode="External"/><Relationship Id="rId11" Type="http://schemas.openxmlformats.org/officeDocument/2006/relationships/hyperlink" Target="https://ebird.org/species/bcnher" TargetMode="External"/><Relationship Id="rId24" Type="http://schemas.openxmlformats.org/officeDocument/2006/relationships/hyperlink" Target="https://experience.arcgis.com/experience/2ab179c8b6c24b4ebb0de0ce31692262" TargetMode="External"/><Relationship Id="rId5" Type="http://schemas.openxmlformats.org/officeDocument/2006/relationships/hyperlink" Target="https://www.inaturalist.org/taxa/39793-Trachemys-scripta-scripta" TargetMode="External"/><Relationship Id="rId15" Type="http://schemas.openxmlformats.org/officeDocument/2006/relationships/hyperlink" Target="https://ebird.org/species/rehwoo/" TargetMode="External"/><Relationship Id="rId23" Type="http://schemas.openxmlformats.org/officeDocument/2006/relationships/hyperlink" Target="https://www.inaturalist.org/taxa/48662-Danaus-plexippus" TargetMode="External"/><Relationship Id="rId28" Type="http://schemas.openxmlformats.org/officeDocument/2006/relationships/hyperlink" Target="https://www2.a2gov.org/GIS/MapAnnArbor/Greenbelt/" TargetMode="External"/><Relationship Id="rId10" Type="http://schemas.openxmlformats.org/officeDocument/2006/relationships/hyperlink" Target="https://www.canr.msu.edu/news/explore_michigans_wonderful_world_of_crayfish_msg16_schroeder16" TargetMode="External"/><Relationship Id="rId19" Type="http://schemas.openxmlformats.org/officeDocument/2006/relationships/hyperlink" Target="https://ebird.org/species/treswa/" TargetMode="External"/><Relationship Id="rId4" Type="http://schemas.openxmlformats.org/officeDocument/2006/relationships/hyperlink" Target="https://www.inaturalist.org/taxa/52354-Ambystoma-laterale" TargetMode="External"/><Relationship Id="rId9" Type="http://schemas.openxmlformats.org/officeDocument/2006/relationships/hyperlink" Target="https://www.inaturalist.org/taxa/28362-Thamnophis-sirtalis" TargetMode="External"/><Relationship Id="rId14" Type="http://schemas.openxmlformats.org/officeDocument/2006/relationships/hyperlink" Target="https://ebird.org/species/truswa" TargetMode="External"/><Relationship Id="rId22" Type="http://schemas.openxmlformats.org/officeDocument/2006/relationships/hyperlink" Target="https://ebird.org/species/kirwar/" TargetMode="External"/><Relationship Id="rId27" Type="http://schemas.openxmlformats.org/officeDocument/2006/relationships/hyperlink" Target="https://www.mlive.com/news/ann-arbor/2023/12/u-pick-flowers-and-organic-crops-among-plans-for-2-ann-arbor-greenbelt-farms.html" TargetMode="External"/><Relationship Id="rId30"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hyperlink" Target="https://commons.m.wikimedia.org/wiki/File:Eastern_Tiger_Swallowtail_on_a_Flower_Pollinating.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8375528-74FD-4096-A676-36BB5F000C99}"/>
              </a:ext>
              <a:ext uri="{C183D7F6-B498-43B3-948B-1728B52AA6E4}">
                <adec:decorative xmlns:adec="http://schemas.microsoft.com/office/drawing/2017/decorative" val="0"/>
              </a:ext>
            </a:extLst>
          </p:cNvPr>
          <p:cNvSpPr>
            <a:spLocks noGrp="1"/>
          </p:cNvSpPr>
          <p:nvPr>
            <p:ph type="ctrTitle"/>
          </p:nvPr>
        </p:nvSpPr>
        <p:spPr>
          <a:xfrm>
            <a:off x="745974" y="1813177"/>
            <a:ext cx="8549640" cy="2705947"/>
          </a:xfrm>
        </p:spPr>
        <p:txBody>
          <a:bodyPr>
            <a:normAutofit fontScale="90000"/>
          </a:bodyPr>
          <a:lstStyle/>
          <a:p>
            <a:r>
              <a:rPr lang="en-US" dirty="0"/>
              <a:t>Natural Area Preservation Year End Report 2023</a:t>
            </a:r>
          </a:p>
        </p:txBody>
      </p:sp>
      <p:pic>
        <p:nvPicPr>
          <p:cNvPr id="20" name="Picture 19" descr="A birch tree with small, emerging green leaves is in the foreground, showing long  golden catkins. The background is a spring forest without visible leaves.">
            <a:extLst>
              <a:ext uri="{FF2B5EF4-FFF2-40B4-BE49-F238E27FC236}">
                <a16:creationId xmlns:a16="http://schemas.microsoft.com/office/drawing/2014/main" id="{7D65B8F6-9AD5-67C2-E882-772BDB7B49DA}"/>
              </a:ext>
              <a:ext uri="{C183D7F6-B498-43B3-948B-1728B52AA6E4}">
                <adec:decorative xmlns:adec="http://schemas.microsoft.com/office/drawing/2017/decorative" val="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838200"/>
            <a:ext cx="10058400" cy="6336211"/>
          </a:xfrm>
          <a:prstGeom prst="rect">
            <a:avLst/>
          </a:prstGeom>
        </p:spPr>
      </p:pic>
      <p:grpSp>
        <p:nvGrpSpPr>
          <p:cNvPr id="3" name="Group 2">
            <a:extLst>
              <a:ext uri="{FF2B5EF4-FFF2-40B4-BE49-F238E27FC236}">
                <a16:creationId xmlns:a16="http://schemas.microsoft.com/office/drawing/2014/main" id="{D343481C-A40F-6180-BF6B-EE77CB5AC6D1}"/>
              </a:ext>
              <a:ext uri="{C183D7F6-B498-43B3-948B-1728B52AA6E4}">
                <adec:decorative xmlns:adec="http://schemas.microsoft.com/office/drawing/2017/decorative" val="1"/>
              </a:ext>
            </a:extLst>
          </p:cNvPr>
          <p:cNvGrpSpPr/>
          <p:nvPr/>
        </p:nvGrpSpPr>
        <p:grpSpPr>
          <a:xfrm>
            <a:off x="3970904" y="4520068"/>
            <a:ext cx="6087495" cy="2514643"/>
            <a:chOff x="3970904" y="4921025"/>
            <a:chExt cx="6087495" cy="2514643"/>
          </a:xfrm>
        </p:grpSpPr>
        <p:sp>
          <p:nvSpPr>
            <p:cNvPr id="14" name="Year End Report">
              <a:extLst>
                <a:ext uri="{FF2B5EF4-FFF2-40B4-BE49-F238E27FC236}">
                  <a16:creationId xmlns:a16="http://schemas.microsoft.com/office/drawing/2014/main" id="{4C07D072-95DA-44F3-8D66-550A3DCF7525}"/>
                </a:ext>
              </a:extLst>
            </p:cNvPr>
            <p:cNvSpPr txBox="1"/>
            <p:nvPr/>
          </p:nvSpPr>
          <p:spPr>
            <a:xfrm>
              <a:off x="5413617" y="6462420"/>
              <a:ext cx="4383748" cy="923330"/>
            </a:xfrm>
            <a:prstGeom prst="rect">
              <a:avLst/>
            </a:prstGeom>
            <a:noFill/>
          </p:spPr>
          <p:txBody>
            <a:bodyPr wrap="square" rtlCol="0">
              <a:spAutoFit/>
            </a:bodyPr>
            <a:lstStyle/>
            <a:p>
              <a:r>
                <a:rPr lang="en-US" sz="5400" dirty="0">
                  <a:solidFill>
                    <a:schemeClr val="bg1"/>
                  </a:solidFill>
                  <a:latin typeface="Bahnschrift Condensed" panose="020B0502040204020203" pitchFamily="34" charset="0"/>
                  <a:cs typeface="Arabic Typesetting" panose="020B0604020202020204" pitchFamily="66" charset="-78"/>
                </a:rPr>
                <a:t>YEAR END REPORT</a:t>
              </a:r>
            </a:p>
          </p:txBody>
        </p:sp>
        <p:sp>
          <p:nvSpPr>
            <p:cNvPr id="13" name="2022">
              <a:extLst>
                <a:ext uri="{FF2B5EF4-FFF2-40B4-BE49-F238E27FC236}">
                  <a16:creationId xmlns:a16="http://schemas.microsoft.com/office/drawing/2014/main" id="{2620B409-CED8-4F66-9E1A-F3BA019CBD80}"/>
                </a:ext>
              </a:extLst>
            </p:cNvPr>
            <p:cNvSpPr txBox="1"/>
            <p:nvPr/>
          </p:nvSpPr>
          <p:spPr>
            <a:xfrm>
              <a:off x="5367897" y="5187494"/>
              <a:ext cx="4690502" cy="1852815"/>
            </a:xfrm>
            <a:prstGeom prst="rect">
              <a:avLst/>
            </a:prstGeom>
            <a:noFill/>
          </p:spPr>
          <p:txBody>
            <a:bodyPr wrap="square" rtlCol="0">
              <a:spAutoFit/>
            </a:bodyPr>
            <a:lstStyle/>
            <a:p>
              <a:r>
                <a:rPr lang="en-US" sz="11440" dirty="0">
                  <a:solidFill>
                    <a:srgbClr val="E2AA00"/>
                  </a:solidFill>
                  <a:latin typeface="Elephant" panose="02020904090505020303" pitchFamily="18" charset="0"/>
                </a:rPr>
                <a:t>2023</a:t>
              </a:r>
            </a:p>
          </p:txBody>
        </p:sp>
        <p:sp>
          <p:nvSpPr>
            <p:cNvPr id="24" name="Natural Area Preservatoin">
              <a:extLst>
                <a:ext uri="{FF2B5EF4-FFF2-40B4-BE49-F238E27FC236}">
                  <a16:creationId xmlns:a16="http://schemas.microsoft.com/office/drawing/2014/main" id="{705DBA3A-EF42-4AD6-BC22-8C03CE34F684}"/>
                </a:ext>
              </a:extLst>
            </p:cNvPr>
            <p:cNvSpPr txBox="1"/>
            <p:nvPr/>
          </p:nvSpPr>
          <p:spPr>
            <a:xfrm>
              <a:off x="5390757" y="4921025"/>
              <a:ext cx="4297681" cy="584775"/>
            </a:xfrm>
            <a:prstGeom prst="rect">
              <a:avLst/>
            </a:prstGeom>
            <a:noFill/>
          </p:spPr>
          <p:txBody>
            <a:bodyPr wrap="square" rtlCol="0">
              <a:spAutoFit/>
            </a:bodyPr>
            <a:lstStyle>
              <a:defPPr>
                <a:defRPr lang="en-US"/>
              </a:defPPr>
              <a:lvl1pPr algn="r">
                <a:defRPr sz="5400">
                  <a:solidFill>
                    <a:schemeClr val="bg1"/>
                  </a:solidFill>
                  <a:latin typeface="Bahnschrift Condensed" panose="020B0502040204020203" pitchFamily="34" charset="0"/>
                  <a:cs typeface="Arabic Typesetting" panose="020B0604020202020204" pitchFamily="66" charset="-78"/>
                </a:defRPr>
              </a:lvl1pPr>
            </a:lstStyle>
            <a:p>
              <a:pPr algn="l"/>
              <a:r>
                <a:rPr lang="en-US" sz="3200" dirty="0"/>
                <a:t>NATURAL AREA PRESERVATION</a:t>
              </a:r>
            </a:p>
          </p:txBody>
        </p:sp>
        <p:cxnSp>
          <p:nvCxnSpPr>
            <p:cNvPr id="42" name="Straight Connector 41">
              <a:extLst>
                <a:ext uri="{FF2B5EF4-FFF2-40B4-BE49-F238E27FC236}">
                  <a16:creationId xmlns:a16="http://schemas.microsoft.com/office/drawing/2014/main" id="{1C3CC8B9-8416-45E3-890C-8A7DD0E61CA3}"/>
                </a:ext>
                <a:ext uri="{C183D7F6-B498-43B3-948B-1728B52AA6E4}">
                  <adec:decorative xmlns:adec="http://schemas.microsoft.com/office/drawing/2017/decorative" val="1"/>
                </a:ext>
              </a:extLst>
            </p:cNvPr>
            <p:cNvCxnSpPr>
              <a:cxnSpLocks/>
            </p:cNvCxnSpPr>
            <p:nvPr/>
          </p:nvCxnSpPr>
          <p:spPr>
            <a:xfrm rot="5400000">
              <a:off x="4086620" y="6201228"/>
              <a:ext cx="2468880" cy="0"/>
            </a:xfrm>
            <a:prstGeom prst="line">
              <a:avLst/>
            </a:prstGeom>
            <a:solidFill>
              <a:schemeClr val="accent1">
                <a:lumMod val="75000"/>
              </a:schemeClr>
            </a:solidFill>
            <a:ln w="22225">
              <a:solidFill>
                <a:schemeClr val="bg1"/>
              </a:solidFill>
              <a:prstDash val="sysDot"/>
            </a:ln>
          </p:spPr>
          <p:style>
            <a:lnRef idx="1">
              <a:schemeClr val="accent1"/>
            </a:lnRef>
            <a:fillRef idx="0">
              <a:schemeClr val="accent1"/>
            </a:fillRef>
            <a:effectRef idx="0">
              <a:schemeClr val="accent1"/>
            </a:effectRef>
            <a:fontRef idx="minor">
              <a:schemeClr val="tx1"/>
            </a:fontRef>
          </p:style>
        </p:cxnSp>
        <p:pic>
          <p:nvPicPr>
            <p:cNvPr id="45" name="NAP Logo">
              <a:extLst>
                <a:ext uri="{FF2B5EF4-FFF2-40B4-BE49-F238E27FC236}">
                  <a16:creationId xmlns:a16="http://schemas.microsoft.com/office/drawing/2014/main" id="{CA041032-3BBE-4A22-814A-62E82457BE72}"/>
                </a:ext>
              </a:extLst>
            </p:cNvPr>
            <p:cNvPicPr>
              <a:picLocks noChangeAspect="1"/>
            </p:cNvPicPr>
            <p:nvPr/>
          </p:nvPicPr>
          <p:blipFill>
            <a:blip r:embed="rId4" cstate="screen">
              <a:alphaModFix/>
              <a:lum bright="70000" contrast="-70000"/>
              <a:extLst>
                <a:ext uri="{28A0092B-C50C-407E-A947-70E740481C1C}">
                  <a14:useLocalDpi xmlns:a14="http://schemas.microsoft.com/office/drawing/2010/main"/>
                </a:ext>
              </a:extLst>
            </a:blip>
            <a:stretch>
              <a:fillRect/>
            </a:stretch>
          </p:blipFill>
          <p:spPr>
            <a:xfrm>
              <a:off x="3970904" y="5279415"/>
              <a:ext cx="1245662" cy="1399382"/>
            </a:xfrm>
            <a:prstGeom prst="rect">
              <a:avLst/>
            </a:prstGeom>
          </p:spPr>
        </p:pic>
      </p:grpSp>
    </p:spTree>
    <p:extLst>
      <p:ext uri="{BB962C8B-B14F-4D97-AF65-F5344CB8AC3E}">
        <p14:creationId xmlns:p14="http://schemas.microsoft.com/office/powerpoint/2010/main" val="551249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moky forest with some visible flames.">
            <a:extLst>
              <a:ext uri="{FF2B5EF4-FFF2-40B4-BE49-F238E27FC236}">
                <a16:creationId xmlns:a16="http://schemas.microsoft.com/office/drawing/2014/main" id="{61F7C681-5BCF-F61E-5BEC-C6A43DFF115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8"/>
          <a:stretch/>
        </p:blipFill>
        <p:spPr>
          <a:xfrm>
            <a:off x="-20955" y="0"/>
            <a:ext cx="10101385" cy="1259398"/>
          </a:xfrm>
          <a:prstGeom prst="rect">
            <a:avLst/>
          </a:prstGeom>
        </p:spPr>
      </p:pic>
      <p:sp>
        <p:nvSpPr>
          <p:cNvPr id="9" name="Title 8">
            <a:extLst>
              <a:ext uri="{FF2B5EF4-FFF2-40B4-BE49-F238E27FC236}">
                <a16:creationId xmlns:a16="http://schemas.microsoft.com/office/drawing/2014/main" id="{89EED4EB-80D6-4DC7-B69C-5D150C3B2D6F}"/>
              </a:ext>
            </a:extLst>
          </p:cNvPr>
          <p:cNvSpPr>
            <a:spLocks noGrp="1"/>
          </p:cNvSpPr>
          <p:nvPr>
            <p:ph type="title" idx="4294967295"/>
          </p:nvPr>
        </p:nvSpPr>
        <p:spPr>
          <a:xfrm>
            <a:off x="257992" y="643517"/>
            <a:ext cx="2298700" cy="579839"/>
          </a:xfrm>
          <a:noFill/>
          <a:effectLst>
            <a:outerShdw blurRad="50800" dist="38100" dir="8100000" algn="tr" rotWithShape="0">
              <a:prstClr val="black">
                <a:alpha val="40000"/>
              </a:prstClr>
            </a:outerShdw>
          </a:effectLst>
        </p:spPr>
        <p:txBody>
          <a:bodyPr wrap="square" rtlCol="0">
            <a:spAutoFit/>
          </a:bodyPr>
          <a:lstStyle/>
          <a:p>
            <a:pPr defTabSz="457200"/>
            <a:r>
              <a:rPr lang="en-US" sz="3520" dirty="0">
                <a:solidFill>
                  <a:schemeClr val="bg1"/>
                </a:solidFill>
                <a:latin typeface="Bahnschrift SemiLight Condensed" panose="020B0502040204020203" pitchFamily="34" charset="0"/>
                <a:ea typeface="+mn-ea"/>
                <a:cs typeface="+mn-cs"/>
              </a:rPr>
              <a:t>CONTENTS</a:t>
            </a:r>
          </a:p>
        </p:txBody>
      </p:sp>
      <p:sp>
        <p:nvSpPr>
          <p:cNvPr id="3" name="TextBox 2">
            <a:extLst>
              <a:ext uri="{FF2B5EF4-FFF2-40B4-BE49-F238E27FC236}">
                <a16:creationId xmlns:a16="http://schemas.microsoft.com/office/drawing/2014/main" id="{B5958724-22F8-48CE-A02C-155F707D5D1B}"/>
              </a:ext>
              <a:ext uri="{C183D7F6-B498-43B3-948B-1728B52AA6E4}">
                <adec:decorative xmlns:adec="http://schemas.microsoft.com/office/drawing/2017/decorative" val="0"/>
              </a:ext>
            </a:extLst>
          </p:cNvPr>
          <p:cNvSpPr txBox="1"/>
          <p:nvPr/>
        </p:nvSpPr>
        <p:spPr>
          <a:xfrm>
            <a:off x="397845" y="1572113"/>
            <a:ext cx="9594199" cy="6143220"/>
          </a:xfrm>
          <a:prstGeom prst="rect">
            <a:avLst/>
          </a:prstGeom>
          <a:noFill/>
        </p:spPr>
        <p:txBody>
          <a:bodyPr wrap="square" numCol="2" rtlCol="0">
            <a:spAutoFit/>
          </a:bodyPr>
          <a:lstStyle/>
          <a:p>
            <a:r>
              <a:rPr lang="en-US" sz="1320" u="sng" dirty="0">
                <a:uFill>
                  <a:solidFill>
                    <a:schemeClr val="bg1"/>
                  </a:solidFill>
                </a:uFill>
                <a:latin typeface="Elephant" panose="02020904090505020303" pitchFamily="18" charset="0"/>
                <a:hlinkClick r:id="rId3" action="ppaction://hlinksldjump" tooltip="Click here to go to ConOps Team, page 3">
                  <a:extLst>
                    <a:ext uri="{A12FA001-AC4F-418D-AE19-62706E023703}">
                      <ahyp:hlinkClr xmlns:ahyp="http://schemas.microsoft.com/office/drawing/2018/hyperlinkcolor" val="tx"/>
                    </a:ext>
                  </a:extLst>
                </a:hlinkClick>
              </a:rPr>
              <a:t>Conservation Operations Team		  </a:t>
            </a:r>
            <a:r>
              <a:rPr lang="en-US" sz="1760" u="sng" dirty="0">
                <a:uFill>
                  <a:solidFill>
                    <a:schemeClr val="bg1"/>
                  </a:solidFill>
                </a:uFill>
                <a:latin typeface="Bahnschrift SemiBold" panose="020B0502040204020203" pitchFamily="34" charset="0"/>
                <a:hlinkClick r:id="rId3" action="ppaction://hlinksldjump" tooltip="Click here to go to ConOps Team, page 3">
                  <a:extLst>
                    <a:ext uri="{A12FA001-AC4F-418D-AE19-62706E023703}">
                      <ahyp:hlinkClr xmlns:ahyp="http://schemas.microsoft.com/office/drawing/2018/hyperlinkcolor" val="tx"/>
                    </a:ext>
                  </a:extLst>
                </a:hlinkClick>
              </a:rPr>
              <a:t>3</a:t>
            </a:r>
            <a:endParaRPr lang="en-US" sz="1540" u="sng" dirty="0">
              <a:uFill>
                <a:solidFill>
                  <a:schemeClr val="bg1"/>
                </a:solidFill>
              </a:uFill>
              <a:latin typeface="Bahnschrift SemiBold" panose="020B0502040204020203" pitchFamily="34" charset="0"/>
            </a:endParaRPr>
          </a:p>
          <a:p>
            <a:endParaRPr lang="en-US" sz="800" dirty="0">
              <a:latin typeface="Elephant" panose="02020904090505020303" pitchFamily="18" charset="0"/>
            </a:endParaRPr>
          </a:p>
          <a:p>
            <a:r>
              <a:rPr lang="en-US" sz="1320" u="sng" dirty="0">
                <a:uFill>
                  <a:solidFill>
                    <a:schemeClr val="bg1"/>
                  </a:solidFill>
                </a:uFill>
                <a:latin typeface="Elephant" panose="02020904090505020303" pitchFamily="18" charset="0"/>
              </a:rPr>
              <a:t>Decades of Conservation			  </a:t>
            </a:r>
            <a:r>
              <a:rPr lang="en-US" sz="1760" u="sng" dirty="0">
                <a:uFill>
                  <a:solidFill>
                    <a:schemeClr val="bg1"/>
                  </a:solidFill>
                </a:uFill>
                <a:latin typeface="Bahnschrift SemiBold" panose="020B0502040204020203" pitchFamily="34" charset="0"/>
              </a:rPr>
              <a:t>4-5</a:t>
            </a:r>
          </a:p>
          <a:p>
            <a:endParaRPr lang="en-US" sz="800" dirty="0">
              <a:uFill>
                <a:solidFill>
                  <a:srgbClr val="E2AA00"/>
                </a:solidFill>
              </a:uFill>
              <a:latin typeface="Elephant" panose="02020904090505020303" pitchFamily="18" charset="0"/>
            </a:endParaRPr>
          </a:p>
          <a:p>
            <a:r>
              <a:rPr lang="en-US" sz="1320" dirty="0">
                <a:latin typeface="Elephant" panose="02020904090505020303" pitchFamily="18" charset="0"/>
              </a:rPr>
              <a:t>Conservation Crew</a:t>
            </a:r>
          </a:p>
          <a:p>
            <a:r>
              <a:rPr lang="en-US" sz="1320" dirty="0">
                <a:latin typeface="Elephant" panose="02020904090505020303" pitchFamily="18" charset="0"/>
              </a:rPr>
              <a:t>		</a:t>
            </a:r>
            <a:r>
              <a:rPr lang="en-US" sz="1200" u="sng" dirty="0">
                <a:uFill>
                  <a:solidFill>
                    <a:schemeClr val="bg1"/>
                  </a:solidFill>
                </a:uFill>
                <a:latin typeface="Bahnschrift SemiLight SemiConde" panose="020B0502040204020203" pitchFamily="34" charset="0"/>
              </a:rPr>
              <a:t>by the numbers</a:t>
            </a:r>
            <a:r>
              <a:rPr lang="en-US" sz="1320" u="sng" dirty="0">
                <a:uFill>
                  <a:solidFill>
                    <a:schemeClr val="bg1"/>
                  </a:solidFill>
                </a:uFill>
                <a:latin typeface="Bahnschrift SemiBold Condensed" panose="020B0502040204020203" pitchFamily="34" charset="0"/>
              </a:rPr>
              <a:t>			  </a:t>
            </a:r>
            <a:r>
              <a:rPr lang="en-US" sz="1760" u="sng" dirty="0">
                <a:uFill>
                  <a:solidFill>
                    <a:schemeClr val="bg1"/>
                  </a:solidFill>
                </a:uFill>
                <a:latin typeface="Bahnschrift SemiBold" panose="020B0502040204020203" pitchFamily="34" charset="0"/>
              </a:rPr>
              <a:t>6</a:t>
            </a:r>
            <a:endParaRPr lang="en-US" sz="1320" u="sng" dirty="0">
              <a:uFill>
                <a:solidFill>
                  <a:schemeClr val="bg1"/>
                </a:solidFill>
              </a:uFill>
              <a:latin typeface="Bahnschrift SemiBold" panose="020B0502040204020203" pitchFamily="34" charset="0"/>
            </a:endParaRPr>
          </a:p>
          <a:p>
            <a:endParaRPr lang="en-US" sz="800" u="sng" dirty="0">
              <a:uFill>
                <a:solidFill>
                  <a:schemeClr val="bg1"/>
                </a:solidFill>
              </a:uFill>
              <a:latin typeface="Elephant" panose="02020904090505020303" pitchFamily="18" charset="0"/>
              <a:hlinkClick r:id="rId4" action="ppaction://hlinksldjump" tooltip="Click here to go to Park Stewards, page 6">
                <a:extLst>
                  <a:ext uri="{A12FA001-AC4F-418D-AE19-62706E023703}">
                    <ahyp:hlinkClr xmlns:ahyp="http://schemas.microsoft.com/office/drawing/2018/hyperlinkcolor" val="tx"/>
                  </a:ext>
                </a:extLst>
              </a:hlinkClick>
            </a:endParaRPr>
          </a:p>
          <a:p>
            <a:r>
              <a:rPr lang="en-US" sz="1320" u="sng" dirty="0">
                <a:uFill>
                  <a:solidFill>
                    <a:schemeClr val="bg1"/>
                  </a:solidFill>
                </a:uFill>
                <a:latin typeface="Elephant" panose="02020904090505020303" pitchFamily="18" charset="0"/>
              </a:rPr>
              <a:t>Stewardship Workday Feedback		</a:t>
            </a:r>
            <a:r>
              <a:rPr lang="en-US" sz="1760" u="sng" dirty="0">
                <a:uFill>
                  <a:solidFill>
                    <a:schemeClr val="bg1"/>
                  </a:solidFill>
                </a:uFill>
                <a:latin typeface="Bahnschrift SemiBold" panose="020B0502040204020203" pitchFamily="34" charset="0"/>
              </a:rPr>
              <a:t> 7</a:t>
            </a:r>
          </a:p>
          <a:p>
            <a:endParaRPr lang="en-US" sz="80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Park Stewards 					  </a:t>
            </a:r>
            <a:r>
              <a:rPr lang="en-US" sz="1760" u="sng" dirty="0">
                <a:uFill>
                  <a:solidFill>
                    <a:schemeClr val="bg1"/>
                  </a:solidFill>
                </a:uFill>
                <a:latin typeface="Bahnschrift SemiBold" panose="020B0502040204020203" pitchFamily="34" charset="0"/>
              </a:rPr>
              <a:t>8</a:t>
            </a:r>
          </a:p>
          <a:p>
            <a:endParaRPr lang="en-US" sz="800" dirty="0">
              <a:latin typeface="Elephant" panose="02020904090505020303" pitchFamily="18" charset="0"/>
            </a:endParaRPr>
          </a:p>
          <a:p>
            <a:r>
              <a:rPr lang="en-US" sz="1320" u="sng" dirty="0">
                <a:uFill>
                  <a:solidFill>
                    <a:schemeClr val="bg1"/>
                  </a:solidFill>
                </a:uFill>
                <a:latin typeface="Elephant" panose="02020904090505020303" pitchFamily="18" charset="0"/>
              </a:rPr>
              <a:t>Controlled Burns 				  </a:t>
            </a:r>
            <a:r>
              <a:rPr lang="en-US" sz="1760" u="sng" dirty="0">
                <a:uFill>
                  <a:solidFill>
                    <a:schemeClr val="bg1"/>
                  </a:solidFill>
                </a:uFill>
                <a:latin typeface="Bahnschrift SemiBold" panose="020B0502040204020203" pitchFamily="34" charset="0"/>
              </a:rPr>
              <a:t>9</a:t>
            </a:r>
          </a:p>
          <a:p>
            <a:endParaRPr lang="en-US" sz="800" dirty="0">
              <a:latin typeface="Elephant" panose="02020904090505020303" pitchFamily="18" charset="0"/>
            </a:endParaRPr>
          </a:p>
          <a:p>
            <a:r>
              <a:rPr lang="en-US" sz="1320" u="sng" dirty="0">
                <a:uFill>
                  <a:solidFill>
                    <a:schemeClr val="bg1"/>
                  </a:solidFill>
                </a:uFill>
                <a:latin typeface="Elephant" panose="02020904090505020303" pitchFamily="18" charset="0"/>
              </a:rPr>
              <a:t>New Tools for Land Management	</a:t>
            </a:r>
            <a:r>
              <a:rPr lang="en-US" sz="1760" u="sng" dirty="0">
                <a:uFill>
                  <a:solidFill>
                    <a:schemeClr val="bg1"/>
                  </a:solidFill>
                </a:uFill>
                <a:latin typeface="Bahnschrift SemiBold" panose="020B0502040204020203" pitchFamily="34" charset="0"/>
              </a:rPr>
              <a:t>10</a:t>
            </a:r>
          </a:p>
          <a:p>
            <a:endParaRPr lang="en-US" sz="800" dirty="0">
              <a:latin typeface="Elephant" panose="02020904090505020303" pitchFamily="18" charset="0"/>
            </a:endParaRPr>
          </a:p>
          <a:p>
            <a:r>
              <a:rPr lang="en-US" sz="1320" u="sng" dirty="0">
                <a:uFill>
                  <a:solidFill>
                    <a:schemeClr val="bg1"/>
                  </a:solidFill>
                </a:uFill>
                <a:latin typeface="Elephant" panose="02020904090505020303" pitchFamily="18" charset="0"/>
              </a:rPr>
              <a:t>Stewardship Workday Feedback		</a:t>
            </a:r>
            <a:r>
              <a:rPr lang="en-US" sz="1760" u="sng" dirty="0">
                <a:uFill>
                  <a:solidFill>
                    <a:schemeClr val="bg1"/>
                  </a:solidFill>
                </a:uFill>
                <a:latin typeface="Bahnschrift SemiBold" panose="020B0502040204020203" pitchFamily="34" charset="0"/>
              </a:rPr>
              <a:t>11</a:t>
            </a:r>
          </a:p>
          <a:p>
            <a:endParaRPr lang="en-US" sz="80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Amphibian &amp; Reptile Surveys</a:t>
            </a:r>
          </a:p>
          <a:p>
            <a:r>
              <a:rPr lang="en-US" sz="1320" u="sng" dirty="0">
                <a:uFill>
                  <a:solidFill>
                    <a:schemeClr val="bg1"/>
                  </a:solidFill>
                </a:uFill>
                <a:latin typeface="Elephant" panose="02020904090505020303" pitchFamily="18" charset="0"/>
              </a:rPr>
              <a:t>		</a:t>
            </a:r>
            <a:r>
              <a:rPr lang="en-US" sz="1200" u="sng" dirty="0">
                <a:uFill>
                  <a:solidFill>
                    <a:schemeClr val="bg1"/>
                  </a:solidFill>
                </a:uFill>
                <a:latin typeface="Bahnschrift SemiLight SemiConde" panose="020B0502040204020203" pitchFamily="34" charset="0"/>
              </a:rPr>
              <a:t>by the numbers/program updates</a:t>
            </a:r>
            <a:r>
              <a:rPr lang="en-US" sz="1200" u="sng" dirty="0">
                <a:uFill>
                  <a:solidFill>
                    <a:schemeClr val="bg1"/>
                  </a:solidFill>
                </a:uFill>
                <a:latin typeface="Daytona Pro Condensed" panose="020B0506030503040204" pitchFamily="34" charset="0"/>
              </a:rPr>
              <a:t>	</a:t>
            </a:r>
            <a:r>
              <a:rPr lang="en-US" sz="1760" u="sng" dirty="0">
                <a:uFill>
                  <a:solidFill>
                    <a:schemeClr val="bg1"/>
                  </a:solidFill>
                </a:uFill>
                <a:latin typeface="Bahnschrift SemiBold" panose="020B0502040204020203" pitchFamily="34" charset="0"/>
              </a:rPr>
              <a:t>12</a:t>
            </a:r>
          </a:p>
          <a:p>
            <a:r>
              <a:rPr lang="en-US" sz="1540" u="sng" dirty="0">
                <a:uFill>
                  <a:solidFill>
                    <a:schemeClr val="bg1"/>
                  </a:solidFill>
                </a:uFill>
                <a:latin typeface="Bahnschrift SemiBold Condensed" panose="020B0502040204020203" pitchFamily="34" charset="0"/>
              </a:rPr>
              <a:t>		</a:t>
            </a:r>
            <a:r>
              <a:rPr lang="en-US" sz="1200" u="sng" dirty="0">
                <a:uFill>
                  <a:solidFill>
                    <a:schemeClr val="bg1"/>
                  </a:solidFill>
                </a:uFill>
                <a:latin typeface="Bahnschrift SemiLight SemiConde" panose="020B0502040204020203" pitchFamily="34" charset="0"/>
              </a:rPr>
              <a:t>queen snakes </a:t>
            </a:r>
            <a:r>
              <a:rPr lang="en-US" sz="1540" u="sng" dirty="0">
                <a:uFill>
                  <a:solidFill>
                    <a:schemeClr val="bg1"/>
                  </a:solidFill>
                </a:uFill>
                <a:latin typeface="Bahnschrift SemiBold Condensed" panose="020B0502040204020203" pitchFamily="34" charset="0"/>
              </a:rPr>
              <a:t>			 	</a:t>
            </a:r>
            <a:r>
              <a:rPr lang="en-US" sz="1760" u="sng" dirty="0">
                <a:uFill>
                  <a:solidFill>
                    <a:schemeClr val="bg1"/>
                  </a:solidFill>
                </a:uFill>
                <a:latin typeface="Bahnschrift SemiBold" panose="020B0502040204020203" pitchFamily="34" charset="0"/>
              </a:rPr>
              <a:t>13-14</a:t>
            </a:r>
          </a:p>
          <a:p>
            <a:endParaRPr lang="en-US" sz="80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Breeding Bird Survey</a:t>
            </a:r>
          </a:p>
          <a:p>
            <a:r>
              <a:rPr lang="en-US" sz="1320" u="sng" dirty="0">
                <a:uFill>
                  <a:solidFill>
                    <a:schemeClr val="bg1"/>
                  </a:solidFill>
                </a:uFill>
                <a:latin typeface="Elephant" panose="02020904090505020303" pitchFamily="18" charset="0"/>
              </a:rPr>
              <a:t>		</a:t>
            </a:r>
            <a:r>
              <a:rPr lang="en-US" sz="1200" u="sng" dirty="0">
                <a:uFill>
                  <a:solidFill>
                    <a:schemeClr val="bg1"/>
                  </a:solidFill>
                </a:uFill>
                <a:latin typeface="Bahnschrift SemiLight SemiConde" panose="020B0502040204020203" pitchFamily="34" charset="0"/>
              </a:rPr>
              <a:t>by the numbers </a:t>
            </a:r>
            <a:r>
              <a:rPr lang="en-US" sz="1540" u="sng" dirty="0">
                <a:uFill>
                  <a:solidFill>
                    <a:schemeClr val="bg1"/>
                  </a:solidFill>
                </a:uFill>
                <a:latin typeface="Bahnschrift SemiBold Condensed" panose="020B0502040204020203" pitchFamily="34" charset="0"/>
              </a:rPr>
              <a:t>			</a:t>
            </a:r>
            <a:r>
              <a:rPr lang="en-US" sz="1760" u="sng" dirty="0">
                <a:uFill>
                  <a:solidFill>
                    <a:schemeClr val="bg1"/>
                  </a:solidFill>
                </a:uFill>
                <a:latin typeface="Bahnschrift SemiBold" panose="020B0502040204020203" pitchFamily="34" charset="0"/>
              </a:rPr>
              <a:t>15</a:t>
            </a:r>
          </a:p>
          <a:p>
            <a:r>
              <a:rPr lang="en-US" sz="1540" u="sng" dirty="0">
                <a:uFill>
                  <a:solidFill>
                    <a:schemeClr val="bg1"/>
                  </a:solidFill>
                </a:uFill>
                <a:latin typeface="Bahnschrift SemiBold Condensed" panose="020B0502040204020203" pitchFamily="34" charset="0"/>
              </a:rPr>
              <a:t>		</a:t>
            </a:r>
            <a:r>
              <a:rPr lang="en-US" sz="1200" u="sng" dirty="0">
                <a:uFill>
                  <a:solidFill>
                    <a:schemeClr val="bg1"/>
                  </a:solidFill>
                </a:uFill>
                <a:latin typeface="Bahnschrift SemiLight SemiConde" panose="020B0502040204020203" pitchFamily="34" charset="0"/>
              </a:rPr>
              <a:t>Motus tower installation</a:t>
            </a:r>
            <a:r>
              <a:rPr lang="en-US" sz="1540" u="sng" dirty="0">
                <a:uFill>
                  <a:solidFill>
                    <a:schemeClr val="bg1"/>
                  </a:solidFill>
                </a:uFill>
                <a:latin typeface="Bahnschrift SemiBold Condensed" panose="020B0502040204020203" pitchFamily="34" charset="0"/>
              </a:rPr>
              <a:t>		</a:t>
            </a:r>
            <a:r>
              <a:rPr lang="en-US" sz="1760" u="sng" dirty="0">
                <a:uFill>
                  <a:solidFill>
                    <a:schemeClr val="bg1"/>
                  </a:solidFill>
                </a:uFill>
                <a:latin typeface="Bahnschrift SemiBold" panose="020B0502040204020203" pitchFamily="34" charset="0"/>
              </a:rPr>
              <a:t>16</a:t>
            </a:r>
          </a:p>
          <a:p>
            <a:r>
              <a:rPr lang="en-US" sz="1320" u="sng" dirty="0">
                <a:uFill>
                  <a:solidFill>
                    <a:schemeClr val="bg1"/>
                  </a:solidFill>
                </a:uFill>
                <a:latin typeface="Elephant" panose="02020904090505020303" pitchFamily="18" charset="0"/>
              </a:rPr>
              <a:t>	</a:t>
            </a:r>
            <a:endParaRPr lang="en-US" sz="800" u="sng" dirty="0">
              <a:uFill>
                <a:solidFill>
                  <a:schemeClr val="bg1"/>
                </a:solidFill>
              </a:uFill>
              <a:latin typeface="Elephant" panose="02020904090505020303" pitchFamily="18" charset="0"/>
            </a:endParaRPr>
          </a:p>
          <a:p>
            <a:endParaRPr lang="en-US" sz="1320" u="sng" dirty="0">
              <a:uFill>
                <a:solidFill>
                  <a:schemeClr val="bg1"/>
                </a:solidFill>
              </a:uFill>
              <a:latin typeface="Elephant" panose="02020904090505020303" pitchFamily="18" charset="0"/>
            </a:endParaRPr>
          </a:p>
          <a:p>
            <a:endParaRPr lang="en-US" sz="1320" u="sng" dirty="0">
              <a:uFill>
                <a:solidFill>
                  <a:schemeClr val="bg1"/>
                </a:solidFill>
              </a:uFill>
              <a:latin typeface="Elephant" panose="02020904090505020303" pitchFamily="18" charset="0"/>
            </a:endParaRPr>
          </a:p>
          <a:p>
            <a:endParaRPr lang="en-US" sz="1320" u="sng" dirty="0">
              <a:uFill>
                <a:solidFill>
                  <a:schemeClr val="bg1"/>
                </a:solidFill>
              </a:uFill>
              <a:latin typeface="Elephant" panose="02020904090505020303" pitchFamily="18" charset="0"/>
            </a:endParaRPr>
          </a:p>
          <a:p>
            <a:endParaRPr lang="en-US" sz="132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Photo Monitoring 					</a:t>
            </a:r>
            <a:r>
              <a:rPr lang="en-US" sz="1760" u="sng" dirty="0">
                <a:uFill>
                  <a:solidFill>
                    <a:schemeClr val="bg1"/>
                  </a:solidFill>
                </a:uFill>
                <a:latin typeface="Bahnschrift SemiBold" panose="020B0502040204020203" pitchFamily="34" charset="0"/>
              </a:rPr>
              <a:t>17</a:t>
            </a:r>
          </a:p>
          <a:p>
            <a:endParaRPr lang="en-US" sz="800" dirty="0">
              <a:uFill>
                <a:solidFill>
                  <a:srgbClr val="E2AA00"/>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Butterfly Survey 					</a:t>
            </a:r>
            <a:r>
              <a:rPr lang="en-US" sz="1760" u="sng" dirty="0">
                <a:uFill>
                  <a:solidFill>
                    <a:schemeClr val="bg1"/>
                  </a:solidFill>
                </a:uFill>
                <a:latin typeface="Bahnschrift SemiBold" panose="020B0502040204020203" pitchFamily="34" charset="0"/>
              </a:rPr>
              <a:t>18</a:t>
            </a:r>
          </a:p>
          <a:p>
            <a:endParaRPr lang="en-US" sz="80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Environmental Ed. and Engagement</a:t>
            </a:r>
          </a:p>
          <a:p>
            <a:r>
              <a:rPr lang="en-US" sz="1600" u="sng" dirty="0">
                <a:uFill>
                  <a:solidFill>
                    <a:schemeClr val="bg1"/>
                  </a:solidFill>
                </a:uFill>
                <a:latin typeface="Elephant" panose="02020904090505020303" pitchFamily="18" charset="0"/>
              </a:rPr>
              <a:t>		</a:t>
            </a:r>
            <a:r>
              <a:rPr lang="en-US" sz="1200" u="sng" dirty="0">
                <a:uFill>
                  <a:solidFill>
                    <a:schemeClr val="bg1"/>
                  </a:solidFill>
                </a:uFill>
                <a:latin typeface="Bahnschrift SemiLight SemiConde" panose="020B0502040204020203" pitchFamily="34" charset="0"/>
              </a:rPr>
              <a:t>youth nature programs</a:t>
            </a:r>
            <a:r>
              <a:rPr lang="en-US" u="sng" dirty="0">
                <a:uFill>
                  <a:solidFill>
                    <a:schemeClr val="bg1"/>
                  </a:solidFill>
                </a:uFill>
                <a:latin typeface="Bahnschrift SemiLight SemiConde" panose="020B0502040204020203" pitchFamily="34" charset="0"/>
              </a:rPr>
              <a:t>				</a:t>
            </a:r>
            <a:r>
              <a:rPr lang="en-US" sz="1760" u="sng" dirty="0">
                <a:uFill>
                  <a:solidFill>
                    <a:schemeClr val="bg1"/>
                  </a:solidFill>
                </a:uFill>
                <a:latin typeface="Bahnschrift SemiBold" panose="020B0502040204020203" pitchFamily="34" charset="0"/>
              </a:rPr>
              <a:t>19</a:t>
            </a:r>
          </a:p>
          <a:p>
            <a:r>
              <a:rPr lang="en-US" sz="2000" u="sng" dirty="0">
                <a:uFill>
                  <a:solidFill>
                    <a:schemeClr val="bg1"/>
                  </a:solidFill>
                </a:uFill>
                <a:latin typeface="Bahnschrift SemiBold Condensed" panose="020B0502040204020203" pitchFamily="34" charset="0"/>
              </a:rPr>
              <a:t>		</a:t>
            </a:r>
            <a:r>
              <a:rPr lang="en-US" sz="1200" u="sng" dirty="0">
                <a:uFill>
                  <a:solidFill>
                    <a:schemeClr val="bg1"/>
                  </a:solidFill>
                </a:uFill>
                <a:latin typeface="Bahnschrift SemiLight SemiConde" panose="020B0502040204020203" pitchFamily="34" charset="0"/>
              </a:rPr>
              <a:t>nature art at the senior center</a:t>
            </a:r>
            <a:r>
              <a:rPr lang="en-US" sz="2000" u="sng" dirty="0">
                <a:uFill>
                  <a:solidFill>
                    <a:schemeClr val="bg1"/>
                  </a:solidFill>
                </a:uFill>
                <a:latin typeface="Bahnschrift SemiBold Condensed" panose="020B0502040204020203" pitchFamily="34" charset="0"/>
              </a:rPr>
              <a:t>			</a:t>
            </a:r>
            <a:r>
              <a:rPr lang="en-US" sz="1760" u="sng" dirty="0">
                <a:uFill>
                  <a:solidFill>
                    <a:schemeClr val="bg1"/>
                  </a:solidFill>
                </a:uFill>
                <a:latin typeface="Bahnschrift SemiBold" panose="020B0502040204020203" pitchFamily="34" charset="0"/>
              </a:rPr>
              <a:t>20</a:t>
            </a:r>
          </a:p>
          <a:p>
            <a:endParaRPr lang="en-US" sz="132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Greenbelt And Parkland Acquisition</a:t>
            </a:r>
          </a:p>
          <a:p>
            <a:r>
              <a:rPr lang="en-US" sz="1320" u="sng" dirty="0">
                <a:uFill>
                  <a:solidFill>
                    <a:schemeClr val="bg1"/>
                  </a:solidFill>
                </a:uFill>
                <a:latin typeface="Elephant" panose="02020904090505020303" pitchFamily="18" charset="0"/>
              </a:rPr>
              <a:t>		</a:t>
            </a:r>
            <a:r>
              <a:rPr lang="en-US" sz="1200" u="sng" dirty="0">
                <a:uFill>
                  <a:solidFill>
                    <a:schemeClr val="bg1"/>
                  </a:solidFill>
                </a:uFill>
                <a:latin typeface="Bahnschrift SemiLight SemiConde" panose="020B0502040204020203" pitchFamily="34" charset="0"/>
              </a:rPr>
              <a:t>buy-protect-sell			</a:t>
            </a:r>
            <a:r>
              <a:rPr lang="en-US" sz="1540" u="sng" dirty="0">
                <a:uFill>
                  <a:solidFill>
                    <a:schemeClr val="bg1"/>
                  </a:solidFill>
                </a:uFill>
                <a:latin typeface="Bahnschrift SemiLight SemiConde" panose="020B0502040204020203" pitchFamily="34" charset="0"/>
              </a:rPr>
              <a:t>	</a:t>
            </a:r>
            <a:r>
              <a:rPr lang="en-US" sz="1760" u="sng" dirty="0">
                <a:uFill>
                  <a:solidFill>
                    <a:schemeClr val="bg1"/>
                  </a:solidFill>
                </a:uFill>
                <a:latin typeface="Bahnschrift SemiBold" panose="020B0502040204020203" pitchFamily="34" charset="0"/>
              </a:rPr>
              <a:t>21</a:t>
            </a:r>
          </a:p>
          <a:p>
            <a:r>
              <a:rPr lang="en-US" sz="1760" u="sng" dirty="0">
                <a:uFill>
                  <a:solidFill>
                    <a:schemeClr val="bg1"/>
                  </a:solidFill>
                </a:uFill>
                <a:latin typeface="Bahnschrift SemiBold Condensed" panose="020B0502040204020203" pitchFamily="34" charset="0"/>
              </a:rPr>
              <a:t>		</a:t>
            </a:r>
            <a:endParaRPr lang="en-US" sz="80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Stewardship Workday Feedback			</a:t>
            </a:r>
            <a:r>
              <a:rPr lang="en-US" sz="1760" u="sng" dirty="0">
                <a:uFill>
                  <a:solidFill>
                    <a:schemeClr val="bg1"/>
                  </a:solidFill>
                </a:uFill>
                <a:latin typeface="Bahnschrift SemiBold" panose="020B0502040204020203" pitchFamily="34" charset="0"/>
              </a:rPr>
              <a:t>22</a:t>
            </a:r>
          </a:p>
          <a:p>
            <a:endParaRPr lang="en-US" sz="80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Stewardship Workdays</a:t>
            </a:r>
          </a:p>
          <a:p>
            <a:r>
              <a:rPr lang="en-US" sz="1320" u="sng" dirty="0">
                <a:uFill>
                  <a:solidFill>
                    <a:schemeClr val="bg1"/>
                  </a:solidFill>
                </a:uFill>
                <a:latin typeface="Elephant" panose="02020904090505020303" pitchFamily="18" charset="0"/>
              </a:rPr>
              <a:t>		</a:t>
            </a:r>
            <a:r>
              <a:rPr lang="en-US" sz="1200" u="sng" dirty="0">
                <a:uFill>
                  <a:solidFill>
                    <a:schemeClr val="bg1"/>
                  </a:solidFill>
                </a:uFill>
                <a:latin typeface="Bahnschrift SemiLight SemiConde" panose="020B0502040204020203" pitchFamily="34" charset="0"/>
              </a:rPr>
              <a:t>by the numbers </a:t>
            </a:r>
            <a:r>
              <a:rPr lang="en-US" sz="1540" u="sng" dirty="0">
                <a:uFill>
                  <a:solidFill>
                    <a:schemeClr val="bg1"/>
                  </a:solidFill>
                </a:uFill>
                <a:latin typeface="Bahnschrift SemiBold Condensed" panose="020B0502040204020203" pitchFamily="34" charset="0"/>
              </a:rPr>
              <a:t>				</a:t>
            </a:r>
            <a:r>
              <a:rPr lang="en-US" sz="1760" u="sng" dirty="0">
                <a:uFill>
                  <a:solidFill>
                    <a:schemeClr val="bg1"/>
                  </a:solidFill>
                </a:uFill>
                <a:latin typeface="Bahnschrift SemiBold" panose="020B0502040204020203" pitchFamily="34" charset="0"/>
              </a:rPr>
              <a:t>23</a:t>
            </a:r>
          </a:p>
          <a:p>
            <a:r>
              <a:rPr lang="en-US" sz="1540" u="sng" dirty="0">
                <a:uFill>
                  <a:solidFill>
                    <a:schemeClr val="bg1"/>
                  </a:solidFill>
                </a:uFill>
                <a:latin typeface="Bahnschrift SemiBold Condensed" panose="020B0502040204020203" pitchFamily="34" charset="0"/>
              </a:rPr>
              <a:t>		</a:t>
            </a:r>
            <a:r>
              <a:rPr lang="en-US" sz="1200" u="sng" dirty="0">
                <a:uFill>
                  <a:solidFill>
                    <a:schemeClr val="bg1"/>
                  </a:solidFill>
                </a:uFill>
                <a:latin typeface="Bahnschrift SemiLight SemiConde" panose="020B0502040204020203" pitchFamily="34" charset="0"/>
              </a:rPr>
              <a:t>private group volunteering </a:t>
            </a:r>
            <a:r>
              <a:rPr lang="en-US" sz="1540" u="sng" dirty="0">
                <a:uFill>
                  <a:solidFill>
                    <a:schemeClr val="bg1"/>
                  </a:solidFill>
                </a:uFill>
                <a:latin typeface="Bahnschrift SemiBold Condensed" panose="020B0502040204020203" pitchFamily="34" charset="0"/>
              </a:rPr>
              <a:t>			</a:t>
            </a:r>
            <a:r>
              <a:rPr lang="en-US" sz="1760" u="sng" dirty="0">
                <a:uFill>
                  <a:solidFill>
                    <a:schemeClr val="bg1"/>
                  </a:solidFill>
                </a:uFill>
                <a:latin typeface="Bahnschrift SemiBold" panose="020B0502040204020203" pitchFamily="34" charset="0"/>
              </a:rPr>
              <a:t>24</a:t>
            </a:r>
          </a:p>
          <a:p>
            <a:endParaRPr lang="en-US" sz="80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Links and Sources		 			</a:t>
            </a:r>
            <a:r>
              <a:rPr lang="en-US" sz="1760" u="sng" dirty="0">
                <a:uFill>
                  <a:solidFill>
                    <a:schemeClr val="bg1"/>
                  </a:solidFill>
                </a:uFill>
                <a:latin typeface="Bahnschrift SemiBold" panose="020B0502040204020203" pitchFamily="34" charset="0"/>
              </a:rPr>
              <a:t>25</a:t>
            </a:r>
          </a:p>
          <a:p>
            <a:endParaRPr lang="en-US" sz="800" u="sng" dirty="0">
              <a:uFill>
                <a:solidFill>
                  <a:schemeClr val="bg1"/>
                </a:solidFill>
              </a:uFill>
              <a:latin typeface="Elephant" panose="02020904090505020303" pitchFamily="18" charset="0"/>
            </a:endParaRPr>
          </a:p>
          <a:p>
            <a:r>
              <a:rPr lang="en-US" sz="1320" u="sng" dirty="0">
                <a:uFill>
                  <a:solidFill>
                    <a:schemeClr val="bg1"/>
                  </a:solidFill>
                </a:uFill>
                <a:latin typeface="Elephant" panose="02020904090505020303" pitchFamily="18" charset="0"/>
              </a:rPr>
              <a:t>Photo Credits			 			</a:t>
            </a:r>
            <a:r>
              <a:rPr lang="en-US" sz="1760" u="sng" dirty="0">
                <a:uFill>
                  <a:solidFill>
                    <a:schemeClr val="bg1"/>
                  </a:solidFill>
                </a:uFill>
                <a:latin typeface="Bahnschrift SemiBold" panose="020B0502040204020203" pitchFamily="34" charset="0"/>
              </a:rPr>
              <a:t>26</a:t>
            </a:r>
          </a:p>
          <a:p>
            <a:endParaRPr lang="en-US" sz="1320" dirty="0">
              <a:latin typeface="Elephant" panose="02020904090505020303" pitchFamily="18" charset="0"/>
            </a:endParaRPr>
          </a:p>
        </p:txBody>
      </p:sp>
      <p:cxnSp>
        <p:nvCxnSpPr>
          <p:cNvPr id="8" name="Straight Connector 7">
            <a:extLst>
              <a:ext uri="{FF2B5EF4-FFF2-40B4-BE49-F238E27FC236}">
                <a16:creationId xmlns:a16="http://schemas.microsoft.com/office/drawing/2014/main" id="{162FAB01-ECCC-4AE7-B440-C1597092D01E}"/>
              </a:ext>
              <a:ext uri="{C183D7F6-B498-43B3-948B-1728B52AA6E4}">
                <adec:decorative xmlns:adec="http://schemas.microsoft.com/office/drawing/2017/decorative" val="1"/>
              </a:ext>
            </a:extLst>
          </p:cNvPr>
          <p:cNvCxnSpPr/>
          <p:nvPr/>
        </p:nvCxnSpPr>
        <p:spPr>
          <a:xfrm>
            <a:off x="5050155" y="1637392"/>
            <a:ext cx="0" cy="5230368"/>
          </a:xfrm>
          <a:prstGeom prst="line">
            <a:avLst/>
          </a:prstGeom>
          <a:ln w="22225">
            <a:solidFill>
              <a:srgbClr val="E2AA00">
                <a:alpha val="48000"/>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DD9F4BBD-71C3-4273-8905-6C6CF9F46A22}"/>
              </a:ext>
              <a:ext uri="{C183D7F6-B498-43B3-948B-1728B52AA6E4}">
                <adec:decorative xmlns:adec="http://schemas.microsoft.com/office/drawing/2017/decorative" val="1"/>
              </a:ext>
            </a:extLst>
          </p:cNvPr>
          <p:cNvCxnSpPr/>
          <p:nvPr/>
        </p:nvCxnSpPr>
        <p:spPr>
          <a:xfrm>
            <a:off x="366410" y="1637392"/>
            <a:ext cx="0" cy="5230368"/>
          </a:xfrm>
          <a:prstGeom prst="line">
            <a:avLst/>
          </a:prstGeom>
          <a:ln w="22225">
            <a:solidFill>
              <a:srgbClr val="E2AA00">
                <a:alpha val="48000"/>
              </a:srgb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59667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732E5-D708-4C14-9D33-7D4ED762E533}"/>
              </a:ext>
            </a:extLst>
          </p:cNvPr>
          <p:cNvSpPr>
            <a:spLocks noGrp="1"/>
          </p:cNvSpPr>
          <p:nvPr>
            <p:ph type="title" idx="4294967295"/>
          </p:nvPr>
        </p:nvSpPr>
        <p:spPr>
          <a:xfrm>
            <a:off x="256495" y="705319"/>
            <a:ext cx="5804093" cy="579839"/>
          </a:xfrm>
          <a:noFill/>
        </p:spPr>
        <p:txBody>
          <a:bodyPr wrap="square" rtlCol="0">
            <a:spAutoFit/>
          </a:bodyPr>
          <a:lstStyle/>
          <a:p>
            <a:pPr defTabSz="457200"/>
            <a:r>
              <a:rPr lang="en-US" sz="3520" dirty="0">
                <a:solidFill>
                  <a:srgbClr val="E2AA00"/>
                </a:solidFill>
                <a:latin typeface="Bahnschrift SemiLight Condensed" panose="020B0502040204020203" pitchFamily="34" charset="0"/>
                <a:ea typeface="+mn-ea"/>
                <a:cs typeface="+mn-cs"/>
              </a:rPr>
              <a:t>CONSERVATION OPERATIONS 2023</a:t>
            </a:r>
          </a:p>
        </p:txBody>
      </p:sp>
      <p:cxnSp>
        <p:nvCxnSpPr>
          <p:cNvPr id="197" name="Straight Connector 196">
            <a:extLst>
              <a:ext uri="{FF2B5EF4-FFF2-40B4-BE49-F238E27FC236}">
                <a16:creationId xmlns:a16="http://schemas.microsoft.com/office/drawing/2014/main" id="{821892C6-C29D-4C32-BF5F-0A1655920017}"/>
              </a:ext>
              <a:ext uri="{C183D7F6-B498-43B3-948B-1728B52AA6E4}">
                <adec:decorative xmlns:adec="http://schemas.microsoft.com/office/drawing/2017/decorative" val="1"/>
              </a:ext>
            </a:extLst>
          </p:cNvPr>
          <p:cNvCxnSpPr>
            <a:cxnSpLocks/>
          </p:cNvCxnSpPr>
          <p:nvPr/>
        </p:nvCxnSpPr>
        <p:spPr>
          <a:xfrm>
            <a:off x="366411" y="1240349"/>
            <a:ext cx="5029200" cy="0"/>
          </a:xfrm>
          <a:prstGeom prst="line">
            <a:avLst/>
          </a:prstGeom>
          <a:solidFill>
            <a:schemeClr val="accent1">
              <a:lumMod val="75000"/>
            </a:schemeClr>
          </a:solid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id="{475D69B3-DDED-4040-960F-26B641DE6BCA}"/>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3</a:t>
            </a:r>
          </a:p>
        </p:txBody>
      </p:sp>
      <p:cxnSp>
        <p:nvCxnSpPr>
          <p:cNvPr id="5" name="Straight Connector 4">
            <a:extLst>
              <a:ext uri="{FF2B5EF4-FFF2-40B4-BE49-F238E27FC236}">
                <a16:creationId xmlns:a16="http://schemas.microsoft.com/office/drawing/2014/main" id="{234D615A-B680-4F98-B651-64974A571A6A}"/>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B10A319B-C91A-4AD5-8559-85248A663170}"/>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65" name="TextBox 64">
            <a:extLst>
              <a:ext uri="{FF2B5EF4-FFF2-40B4-BE49-F238E27FC236}">
                <a16:creationId xmlns:a16="http://schemas.microsoft.com/office/drawing/2014/main" id="{578F4367-F172-498E-9AA8-F52612F4FC46}"/>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63" name="Picture 62">
            <a:extLst>
              <a:ext uri="{FF2B5EF4-FFF2-40B4-BE49-F238E27FC236}">
                <a16:creationId xmlns:a16="http://schemas.microsoft.com/office/drawing/2014/main" id="{213F3D69-033A-497F-BB86-16BD9F9F01FB}"/>
              </a:ext>
              <a:ext uri="{C183D7F6-B498-43B3-948B-1728B52AA6E4}">
                <adec:decorative xmlns:adec="http://schemas.microsoft.com/office/drawing/2017/decorative" val="1"/>
              </a:ext>
            </a:extLst>
          </p:cNvPr>
          <p:cNvPicPr>
            <a:picLocks noChangeAspect="1"/>
          </p:cNvPicPr>
          <p:nvPr/>
        </p:nvPicPr>
        <p:blipFill>
          <a:blip r:embed="rId3"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grpSp>
        <p:nvGrpSpPr>
          <p:cNvPr id="7" name="Group 6" descr="Photos of staff with names and titles: Becky Hand, Stewardship Specialist; Brady Friss, Crew Leader; Chloe Hernandez Conservation Crew; Dana Novak, Workday Coordinator; Eleva Potter, Environmental Ed and Engagement Coordinator">
            <a:extLst>
              <a:ext uri="{FF2B5EF4-FFF2-40B4-BE49-F238E27FC236}">
                <a16:creationId xmlns:a16="http://schemas.microsoft.com/office/drawing/2014/main" id="{82C57355-2D6C-6EB3-04AB-CE4041349F68}"/>
              </a:ext>
            </a:extLst>
          </p:cNvPr>
          <p:cNvGrpSpPr/>
          <p:nvPr/>
        </p:nvGrpSpPr>
        <p:grpSpPr>
          <a:xfrm>
            <a:off x="530692" y="1475414"/>
            <a:ext cx="2460169" cy="5366248"/>
            <a:chOff x="530692" y="1475414"/>
            <a:chExt cx="2460169" cy="5366248"/>
          </a:xfrm>
        </p:grpSpPr>
        <p:sp>
          <p:nvSpPr>
            <p:cNvPr id="115" name="TextBox 114">
              <a:extLst>
                <a:ext uri="{FF2B5EF4-FFF2-40B4-BE49-F238E27FC236}">
                  <a16:creationId xmlns:a16="http://schemas.microsoft.com/office/drawing/2014/main" id="{D80092DF-08F8-43CE-9DC8-DDEA936C7404}"/>
                </a:ext>
              </a:extLst>
            </p:cNvPr>
            <p:cNvSpPr txBox="1"/>
            <p:nvPr/>
          </p:nvSpPr>
          <p:spPr>
            <a:xfrm>
              <a:off x="1485543" y="1475414"/>
              <a:ext cx="1475158" cy="862544"/>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Becky</a:t>
              </a:r>
            </a:p>
            <a:p>
              <a:r>
                <a:rPr lang="en-US" sz="1155" dirty="0">
                  <a:effectLst>
                    <a:outerShdw blurRad="50800" dist="38100" dir="10800000" algn="r" rotWithShape="0">
                      <a:schemeClr val="bg1">
                        <a:alpha val="10000"/>
                      </a:schemeClr>
                    </a:outerShdw>
                  </a:effectLst>
                  <a:latin typeface="Elephant" panose="02020904090505020303" pitchFamily="18" charset="0"/>
                </a:rPr>
                <a:t>Hand</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Stewardship </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Supervisor</a:t>
              </a:r>
            </a:p>
          </p:txBody>
        </p:sp>
        <p:sp>
          <p:nvSpPr>
            <p:cNvPr id="149" name="TextBox 148">
              <a:extLst>
                <a:ext uri="{FF2B5EF4-FFF2-40B4-BE49-F238E27FC236}">
                  <a16:creationId xmlns:a16="http://schemas.microsoft.com/office/drawing/2014/main" id="{D61A38B6-A8C3-45B5-A1FD-25AA0F260D43}"/>
                </a:ext>
              </a:extLst>
            </p:cNvPr>
            <p:cNvSpPr txBox="1"/>
            <p:nvPr/>
          </p:nvSpPr>
          <p:spPr>
            <a:xfrm>
              <a:off x="1485543" y="2552773"/>
              <a:ext cx="1475158" cy="862544"/>
            </a:xfrm>
            <a:prstGeom prst="rect">
              <a:avLst/>
            </a:prstGeom>
            <a:noFill/>
          </p:spPr>
          <p:txBody>
            <a:bodyPr wrap="square" rtlCol="0">
              <a:spAutoFit/>
            </a:bodyPr>
            <a:lstStyle/>
            <a:p>
              <a:r>
                <a:rPr lang="en-US" sz="1540" dirty="0">
                  <a:solidFill>
                    <a:schemeClr val="bg1">
                      <a:lumMod val="65000"/>
                    </a:schemeClr>
                  </a:solidFill>
                  <a:effectLst>
                    <a:outerShdw blurRad="50800" dist="38100" dir="10800000" algn="r" rotWithShape="0">
                      <a:schemeClr val="bg1">
                        <a:alpha val="10000"/>
                      </a:schemeClr>
                    </a:outerShdw>
                  </a:effectLst>
                  <a:latin typeface="Elephant" panose="02020904090505020303" pitchFamily="18" charset="0"/>
                </a:rPr>
                <a:t>Brady</a:t>
              </a:r>
            </a:p>
            <a:p>
              <a:r>
                <a:rPr lang="en-US" sz="1155" dirty="0">
                  <a:solidFill>
                    <a:schemeClr val="bg1">
                      <a:lumMod val="65000"/>
                    </a:schemeClr>
                  </a:solidFill>
                  <a:effectLst>
                    <a:outerShdw blurRad="50800" dist="38100" dir="10800000" algn="r" rotWithShape="0">
                      <a:schemeClr val="bg1">
                        <a:alpha val="10000"/>
                      </a:schemeClr>
                    </a:outerShdw>
                  </a:effectLst>
                  <a:latin typeface="Elephant" panose="02020904090505020303" pitchFamily="18" charset="0"/>
                </a:rPr>
                <a:t>Friss</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Crew Leader</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*left NAP in 2023</a:t>
              </a:r>
            </a:p>
          </p:txBody>
        </p:sp>
        <p:sp>
          <p:nvSpPr>
            <p:cNvPr id="150" name="TextBox 149">
              <a:extLst>
                <a:ext uri="{FF2B5EF4-FFF2-40B4-BE49-F238E27FC236}">
                  <a16:creationId xmlns:a16="http://schemas.microsoft.com/office/drawing/2014/main" id="{BDB1C84A-CD07-4A6E-B5FF-10C8804E3FF3}"/>
                </a:ext>
              </a:extLst>
            </p:cNvPr>
            <p:cNvSpPr txBox="1"/>
            <p:nvPr/>
          </p:nvSpPr>
          <p:spPr>
            <a:xfrm>
              <a:off x="1485543" y="3631789"/>
              <a:ext cx="1475158" cy="837152"/>
            </a:xfrm>
            <a:prstGeom prst="rect">
              <a:avLst/>
            </a:prstGeom>
            <a:noFill/>
          </p:spPr>
          <p:txBody>
            <a:bodyPr wrap="square" rtlCol="0">
              <a:spAutoFit/>
            </a:bodyPr>
            <a:lstStyle/>
            <a:p>
              <a:r>
                <a:rPr lang="en-US" sz="1540" dirty="0">
                  <a:solidFill>
                    <a:schemeClr val="bg1">
                      <a:lumMod val="65000"/>
                    </a:schemeClr>
                  </a:solidFill>
                  <a:effectLst>
                    <a:outerShdw blurRad="50800" dist="38100" dir="10800000" algn="r" rotWithShape="0">
                      <a:schemeClr val="bg1">
                        <a:alpha val="10000"/>
                      </a:schemeClr>
                    </a:outerShdw>
                  </a:effectLst>
                  <a:latin typeface="Elephant" panose="02020904090505020303" pitchFamily="18" charset="0"/>
                </a:rPr>
                <a:t>Chloe</a:t>
              </a:r>
            </a:p>
            <a:p>
              <a:r>
                <a:rPr lang="en-US" sz="990" dirty="0">
                  <a:solidFill>
                    <a:schemeClr val="bg1">
                      <a:lumMod val="65000"/>
                    </a:schemeClr>
                  </a:solidFill>
                  <a:effectLst>
                    <a:outerShdw blurRad="50800" dist="38100" dir="10800000" algn="r" rotWithShape="0">
                      <a:schemeClr val="bg1">
                        <a:alpha val="10000"/>
                      </a:schemeClr>
                    </a:outerShdw>
                  </a:effectLst>
                  <a:latin typeface="Elephant" panose="02020904090505020303" pitchFamily="18" charset="0"/>
                </a:rPr>
                <a:t>Hernandez</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Conservation Crew</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*left NAP in 2023</a:t>
              </a:r>
            </a:p>
          </p:txBody>
        </p:sp>
        <p:sp>
          <p:nvSpPr>
            <p:cNvPr id="151" name="TextBox 150">
              <a:extLst>
                <a:ext uri="{FF2B5EF4-FFF2-40B4-BE49-F238E27FC236}">
                  <a16:creationId xmlns:a16="http://schemas.microsoft.com/office/drawing/2014/main" id="{3548D23A-8FC0-443E-BAD6-40973C10C277}"/>
                </a:ext>
              </a:extLst>
            </p:cNvPr>
            <p:cNvSpPr txBox="1"/>
            <p:nvPr/>
          </p:nvSpPr>
          <p:spPr>
            <a:xfrm>
              <a:off x="1485543" y="4721831"/>
              <a:ext cx="1505318" cy="684803"/>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Dana</a:t>
              </a:r>
            </a:p>
            <a:p>
              <a:r>
                <a:rPr lang="en-US" sz="1155" dirty="0">
                  <a:effectLst>
                    <a:outerShdw blurRad="50800" dist="38100" dir="10800000" algn="r" rotWithShape="0">
                      <a:schemeClr val="bg1">
                        <a:alpha val="10000"/>
                      </a:schemeClr>
                    </a:outerShdw>
                  </a:effectLst>
                  <a:latin typeface="Elephant" panose="02020904090505020303" pitchFamily="18" charset="0"/>
                </a:rPr>
                <a:t>Novak</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Workday Coordinator</a:t>
              </a:r>
              <a:endParaRPr lang="en-US" sz="1760" dirty="0">
                <a:effectLst>
                  <a:outerShdw blurRad="50800" dist="38100" dir="10800000" algn="r" rotWithShape="0">
                    <a:schemeClr val="bg1">
                      <a:alpha val="10000"/>
                    </a:schemeClr>
                  </a:outerShdw>
                </a:effectLst>
                <a:latin typeface="Bahnschrift SemiLight Condensed" panose="020B0502040204020203" pitchFamily="34" charset="0"/>
              </a:endParaRPr>
            </a:p>
          </p:txBody>
        </p:sp>
        <p:sp>
          <p:nvSpPr>
            <p:cNvPr id="6" name="TextBox 5">
              <a:extLst>
                <a:ext uri="{FF2B5EF4-FFF2-40B4-BE49-F238E27FC236}">
                  <a16:creationId xmlns:a16="http://schemas.microsoft.com/office/drawing/2014/main" id="{83846A14-CF32-493C-C904-393A904BDC4F}"/>
                </a:ext>
              </a:extLst>
            </p:cNvPr>
            <p:cNvSpPr txBox="1"/>
            <p:nvPr/>
          </p:nvSpPr>
          <p:spPr>
            <a:xfrm>
              <a:off x="1485543" y="5801377"/>
              <a:ext cx="1505318" cy="1040285"/>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Eleva</a:t>
              </a:r>
            </a:p>
            <a:p>
              <a:r>
                <a:rPr lang="en-US" sz="1155" dirty="0">
                  <a:effectLst>
                    <a:outerShdw blurRad="50800" dist="38100" dir="10800000" algn="r" rotWithShape="0">
                      <a:schemeClr val="bg1">
                        <a:alpha val="10000"/>
                      </a:schemeClr>
                    </a:outerShdw>
                  </a:effectLst>
                  <a:latin typeface="Elephant" panose="02020904090505020303" pitchFamily="18" charset="0"/>
                </a:rPr>
                <a:t>Potter</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Environmental Ed. </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&amp; Engagement</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 Coordinator</a:t>
              </a:r>
              <a:endParaRPr lang="en-US" sz="1760" dirty="0">
                <a:effectLst>
                  <a:outerShdw blurRad="50800" dist="38100" dir="10800000" algn="r" rotWithShape="0">
                    <a:schemeClr val="bg1">
                      <a:alpha val="10000"/>
                    </a:schemeClr>
                  </a:outerShdw>
                </a:effectLst>
                <a:latin typeface="Bahnschrift SemiLight Condensed" panose="020B0502040204020203" pitchFamily="34" charset="0"/>
              </a:endParaRPr>
            </a:p>
          </p:txBody>
        </p:sp>
        <p:pic>
          <p:nvPicPr>
            <p:cNvPr id="2126" name="Picture 78">
              <a:extLst>
                <a:ext uri="{FF2B5EF4-FFF2-40B4-BE49-F238E27FC236}">
                  <a16:creationId xmlns:a16="http://schemas.microsoft.com/office/drawing/2014/main" id="{8E21112B-5CE4-4874-AA01-EF2EE32413D8}"/>
                </a:ext>
                <a:ext uri="{C183D7F6-B498-43B3-948B-1728B52AA6E4}">
                  <adec:decorative xmlns:adec="http://schemas.microsoft.com/office/drawing/2017/decorative" val="1"/>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530692" y="4721831"/>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81" name="Picture 33">
              <a:extLst>
                <a:ext uri="{FF2B5EF4-FFF2-40B4-BE49-F238E27FC236}">
                  <a16:creationId xmlns:a16="http://schemas.microsoft.com/office/drawing/2014/main" id="{27E839DC-818A-4BF1-90ED-2646B647F989}"/>
                </a:ext>
                <a:ext uri="{C183D7F6-B498-43B3-948B-1728B52AA6E4}">
                  <adec:decorative xmlns:adec="http://schemas.microsoft.com/office/drawing/2017/decorative" val="1"/>
                </a:ext>
              </a:extLst>
            </p:cNvPr>
            <p:cNvPicPr>
              <a:picLocks noChangeAspect="1" noChangeArrowheads="1"/>
            </p:cNvPicPr>
            <p:nvPr/>
          </p:nvPicPr>
          <p:blipFill rotWithShape="1">
            <a:blip r:embed="rId5" cstate="screen">
              <a:grayscl/>
              <a:extLst>
                <a:ext uri="{28A0092B-C50C-407E-A947-70E740481C1C}">
                  <a14:useLocalDpi xmlns:a14="http://schemas.microsoft.com/office/drawing/2010/main"/>
                </a:ext>
              </a:extLst>
            </a:blip>
            <a:srcRect/>
            <a:stretch/>
          </p:blipFill>
          <p:spPr bwMode="auto">
            <a:xfrm>
              <a:off x="530692" y="3631789"/>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87" name="Picture 39">
              <a:extLst>
                <a:ext uri="{FF2B5EF4-FFF2-40B4-BE49-F238E27FC236}">
                  <a16:creationId xmlns:a16="http://schemas.microsoft.com/office/drawing/2014/main" id="{A4519467-C6FA-4534-9761-4A6E19C61DBB}"/>
                </a:ext>
                <a:ext uri="{C183D7F6-B498-43B3-948B-1728B52AA6E4}">
                  <adec:decorative xmlns:adec="http://schemas.microsoft.com/office/drawing/2017/decorative" val="1"/>
                </a:ext>
              </a:extLst>
            </p:cNvPr>
            <p:cNvPicPr>
              <a:picLocks noChangeAspect="1" noChangeArrowheads="1"/>
            </p:cNvPicPr>
            <p:nvPr/>
          </p:nvPicPr>
          <p:blipFill rotWithShape="1">
            <a:blip r:embed="rId6" cstate="screen">
              <a:grayscl/>
              <a:extLst>
                <a:ext uri="{28A0092B-C50C-407E-A947-70E740481C1C}">
                  <a14:useLocalDpi xmlns:a14="http://schemas.microsoft.com/office/drawing/2010/main"/>
                </a:ext>
              </a:extLst>
            </a:blip>
            <a:srcRect/>
            <a:stretch/>
          </p:blipFill>
          <p:spPr bwMode="auto">
            <a:xfrm rot="5400000">
              <a:off x="531087" y="2553168"/>
              <a:ext cx="914400" cy="9136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121" name="Picture 73">
              <a:extLst>
                <a:ext uri="{FF2B5EF4-FFF2-40B4-BE49-F238E27FC236}">
                  <a16:creationId xmlns:a16="http://schemas.microsoft.com/office/drawing/2014/main" id="{39AD892D-D781-416B-80EE-C9CB4F0BA752}"/>
                </a:ext>
                <a:ext uri="{C183D7F6-B498-43B3-948B-1728B52AA6E4}">
                  <adec:decorative xmlns:adec="http://schemas.microsoft.com/office/drawing/2017/decorative" val="1"/>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530692" y="1475414"/>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4" name="Picture 3">
              <a:extLst>
                <a:ext uri="{FF2B5EF4-FFF2-40B4-BE49-F238E27FC236}">
                  <a16:creationId xmlns:a16="http://schemas.microsoft.com/office/drawing/2014/main" id="{DBA97DF1-5AD3-2572-EBE6-C07C3DD154EB}"/>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30692" y="5801377"/>
              <a:ext cx="914400" cy="915200"/>
            </a:xfrm>
            <a:prstGeom prst="rect">
              <a:avLst/>
            </a:prstGeom>
          </p:spPr>
        </p:pic>
      </p:grpSp>
      <p:grpSp>
        <p:nvGrpSpPr>
          <p:cNvPr id="20" name="Group 19" descr="Staff photos and titles: Em Livingston, Conservation Crew; Gabby DeMott, Conservation Crew; George Hammond, Field Biologist; Jess Einck, Crew Leader; Josh Doyle, Conservation Crew">
            <a:extLst>
              <a:ext uri="{FF2B5EF4-FFF2-40B4-BE49-F238E27FC236}">
                <a16:creationId xmlns:a16="http://schemas.microsoft.com/office/drawing/2014/main" id="{55059D53-593E-1BA0-9728-C7410FF8896D}"/>
              </a:ext>
            </a:extLst>
          </p:cNvPr>
          <p:cNvGrpSpPr/>
          <p:nvPr/>
        </p:nvGrpSpPr>
        <p:grpSpPr>
          <a:xfrm>
            <a:off x="2754252" y="1475414"/>
            <a:ext cx="2463143" cy="5238176"/>
            <a:chOff x="2754252" y="1475414"/>
            <a:chExt cx="2463143" cy="5238176"/>
          </a:xfrm>
        </p:grpSpPr>
        <p:sp>
          <p:nvSpPr>
            <p:cNvPr id="9" name="TextBox 8">
              <a:extLst>
                <a:ext uri="{FF2B5EF4-FFF2-40B4-BE49-F238E27FC236}">
                  <a16:creationId xmlns:a16="http://schemas.microsoft.com/office/drawing/2014/main" id="{B4AF8EC2-9F9D-6FD5-D300-2533D4BD789E}"/>
                </a:ext>
              </a:extLst>
            </p:cNvPr>
            <p:cNvSpPr txBox="1"/>
            <p:nvPr/>
          </p:nvSpPr>
          <p:spPr>
            <a:xfrm>
              <a:off x="3742237" y="2634837"/>
              <a:ext cx="1461469" cy="684803"/>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Gabby</a:t>
              </a:r>
            </a:p>
            <a:p>
              <a:r>
                <a:rPr lang="en-US" sz="1155" dirty="0">
                  <a:effectLst>
                    <a:outerShdw blurRad="50800" dist="38100" dir="10800000" algn="r" rotWithShape="0">
                      <a:schemeClr val="bg1">
                        <a:alpha val="10000"/>
                      </a:schemeClr>
                    </a:outerShdw>
                  </a:effectLst>
                  <a:latin typeface="Elephant" panose="02020904090505020303" pitchFamily="18" charset="0"/>
                </a:rPr>
                <a:t>DeMott</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Conservation Crew</a:t>
              </a:r>
              <a:endParaRPr lang="en-US" sz="1760" dirty="0">
                <a:effectLst>
                  <a:outerShdw blurRad="50800" dist="38100" dir="10800000" algn="r" rotWithShape="0">
                    <a:schemeClr val="bg1">
                      <a:alpha val="10000"/>
                    </a:schemeClr>
                  </a:outerShdw>
                </a:effectLst>
                <a:latin typeface="Bahnschrift SemiLight Condensed" panose="020B0502040204020203" pitchFamily="34" charset="0"/>
              </a:endParaRPr>
            </a:p>
          </p:txBody>
        </p:sp>
        <p:sp>
          <p:nvSpPr>
            <p:cNvPr id="177" name="TextBox 176">
              <a:extLst>
                <a:ext uri="{FF2B5EF4-FFF2-40B4-BE49-F238E27FC236}">
                  <a16:creationId xmlns:a16="http://schemas.microsoft.com/office/drawing/2014/main" id="{6B6141CB-4D57-4EC6-A256-4306809C812C}"/>
                </a:ext>
              </a:extLst>
            </p:cNvPr>
            <p:cNvSpPr txBox="1"/>
            <p:nvPr/>
          </p:nvSpPr>
          <p:spPr>
            <a:xfrm>
              <a:off x="3742237" y="3630132"/>
              <a:ext cx="1461469" cy="684803"/>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George</a:t>
              </a:r>
            </a:p>
            <a:p>
              <a:r>
                <a:rPr lang="en-US" sz="1155" dirty="0">
                  <a:effectLst>
                    <a:outerShdw blurRad="50800" dist="38100" dir="10800000" algn="r" rotWithShape="0">
                      <a:schemeClr val="bg1">
                        <a:alpha val="10000"/>
                      </a:schemeClr>
                    </a:outerShdw>
                  </a:effectLst>
                  <a:latin typeface="Elephant" panose="02020904090505020303" pitchFamily="18" charset="0"/>
                </a:rPr>
                <a:t>Hammond</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Field Biologist</a:t>
              </a:r>
              <a:endParaRPr lang="en-US" sz="1760" dirty="0">
                <a:effectLst>
                  <a:outerShdw blurRad="50800" dist="38100" dir="10800000" algn="r" rotWithShape="0">
                    <a:schemeClr val="bg1">
                      <a:alpha val="10000"/>
                    </a:schemeClr>
                  </a:outerShdw>
                </a:effectLst>
                <a:latin typeface="Bahnschrift SemiLight Condensed" panose="020B0502040204020203" pitchFamily="34" charset="0"/>
              </a:endParaRPr>
            </a:p>
          </p:txBody>
        </p:sp>
        <p:sp>
          <p:nvSpPr>
            <p:cNvPr id="178" name="TextBox 177">
              <a:extLst>
                <a:ext uri="{FF2B5EF4-FFF2-40B4-BE49-F238E27FC236}">
                  <a16:creationId xmlns:a16="http://schemas.microsoft.com/office/drawing/2014/main" id="{DDDB238A-394E-44B7-9DB9-41EE4A7E1D50}"/>
                </a:ext>
              </a:extLst>
            </p:cNvPr>
            <p:cNvSpPr txBox="1"/>
            <p:nvPr/>
          </p:nvSpPr>
          <p:spPr>
            <a:xfrm>
              <a:off x="3742237" y="4709148"/>
              <a:ext cx="1475158" cy="684803"/>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Jess</a:t>
              </a:r>
            </a:p>
            <a:p>
              <a:r>
                <a:rPr lang="en-US" sz="1155" dirty="0">
                  <a:effectLst>
                    <a:outerShdw blurRad="50800" dist="38100" dir="10800000" algn="r" rotWithShape="0">
                      <a:schemeClr val="bg1">
                        <a:alpha val="10000"/>
                      </a:schemeClr>
                    </a:outerShdw>
                  </a:effectLst>
                  <a:latin typeface="Elephant" panose="02020904090505020303" pitchFamily="18" charset="0"/>
                </a:rPr>
                <a:t>Einck</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Crew Leader</a:t>
              </a:r>
            </a:p>
          </p:txBody>
        </p:sp>
        <p:sp>
          <p:nvSpPr>
            <p:cNvPr id="12" name="TextBox 11">
              <a:extLst>
                <a:ext uri="{FF2B5EF4-FFF2-40B4-BE49-F238E27FC236}">
                  <a16:creationId xmlns:a16="http://schemas.microsoft.com/office/drawing/2014/main" id="{A0756D04-94DD-C2CF-8315-38F03333716B}"/>
                </a:ext>
              </a:extLst>
            </p:cNvPr>
            <p:cNvSpPr txBox="1"/>
            <p:nvPr/>
          </p:nvSpPr>
          <p:spPr>
            <a:xfrm>
              <a:off x="3742237" y="5799190"/>
              <a:ext cx="1475158" cy="684803"/>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Josh</a:t>
              </a:r>
            </a:p>
            <a:p>
              <a:r>
                <a:rPr lang="en-US" sz="1155" dirty="0">
                  <a:effectLst>
                    <a:outerShdw blurRad="50800" dist="38100" dir="10800000" algn="r" rotWithShape="0">
                      <a:schemeClr val="bg1">
                        <a:alpha val="10000"/>
                      </a:schemeClr>
                    </a:outerShdw>
                  </a:effectLst>
                  <a:latin typeface="Elephant" panose="02020904090505020303" pitchFamily="18" charset="0"/>
                </a:rPr>
                <a:t>Doyle</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Conservation Crew</a:t>
              </a:r>
            </a:p>
          </p:txBody>
        </p:sp>
        <p:pic>
          <p:nvPicPr>
            <p:cNvPr id="2090" name="Picture 42">
              <a:extLst>
                <a:ext uri="{FF2B5EF4-FFF2-40B4-BE49-F238E27FC236}">
                  <a16:creationId xmlns:a16="http://schemas.microsoft.com/office/drawing/2014/main" id="{581DE846-AF74-42BE-9739-11EDE4B1E336}"/>
                </a:ext>
                <a:ext uri="{C183D7F6-B498-43B3-948B-1728B52AA6E4}">
                  <adec:decorative xmlns:adec="http://schemas.microsoft.com/office/drawing/2017/decorative" val="1"/>
                </a:ext>
              </a:extLst>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2754252" y="4709149"/>
              <a:ext cx="914400" cy="9240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122" name="Picture 74">
              <a:extLst>
                <a:ext uri="{FF2B5EF4-FFF2-40B4-BE49-F238E27FC236}">
                  <a16:creationId xmlns:a16="http://schemas.microsoft.com/office/drawing/2014/main" id="{B9C38A2F-21DE-4EA6-9D21-0DD919048AEE}"/>
                </a:ext>
                <a:ext uri="{C183D7F6-B498-43B3-948B-1728B52AA6E4}">
                  <adec:decorative xmlns:adec="http://schemas.microsoft.com/office/drawing/2017/decorative" val="1"/>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a:stretch/>
          </p:blipFill>
          <p:spPr bwMode="auto">
            <a:xfrm>
              <a:off x="2754252" y="3630132"/>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8" name="Picture 7">
              <a:extLst>
                <a:ext uri="{FF2B5EF4-FFF2-40B4-BE49-F238E27FC236}">
                  <a16:creationId xmlns:a16="http://schemas.microsoft.com/office/drawing/2014/main" id="{4BDA865B-46B7-6110-25FB-24E285FC9236}"/>
                </a:ext>
                <a:ext uri="{C183D7F6-B498-43B3-948B-1728B52AA6E4}">
                  <adec:decorative xmlns:adec="http://schemas.microsoft.com/office/drawing/2017/decorative" val="1"/>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754252" y="2551121"/>
              <a:ext cx="914400" cy="914050"/>
            </a:xfrm>
            <a:prstGeom prst="rect">
              <a:avLst/>
            </a:prstGeom>
          </p:spPr>
        </p:pic>
        <p:pic>
          <p:nvPicPr>
            <p:cNvPr id="11" name="Picture 10">
              <a:extLst>
                <a:ext uri="{FF2B5EF4-FFF2-40B4-BE49-F238E27FC236}">
                  <a16:creationId xmlns:a16="http://schemas.microsoft.com/office/drawing/2014/main" id="{5BA830E3-CF6E-9272-34E7-7329C447134F}"/>
                </a:ext>
                <a:ext uri="{C183D7F6-B498-43B3-948B-1728B52AA6E4}">
                  <adec:decorative xmlns:adec="http://schemas.microsoft.com/office/drawing/2017/decorative" val="1"/>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2754252" y="5799190"/>
              <a:ext cx="914400" cy="914400"/>
            </a:xfrm>
            <a:prstGeom prst="rect">
              <a:avLst/>
            </a:prstGeom>
          </p:spPr>
        </p:pic>
        <p:sp>
          <p:nvSpPr>
            <p:cNvPr id="186" name="TextBox 185">
              <a:extLst>
                <a:ext uri="{FF2B5EF4-FFF2-40B4-BE49-F238E27FC236}">
                  <a16:creationId xmlns:a16="http://schemas.microsoft.com/office/drawing/2014/main" id="{9FDC9DB2-EF9C-4370-9A08-8C4251FBE412}"/>
                </a:ext>
              </a:extLst>
            </p:cNvPr>
            <p:cNvSpPr txBox="1"/>
            <p:nvPr/>
          </p:nvSpPr>
          <p:spPr>
            <a:xfrm>
              <a:off x="3715749" y="1475414"/>
              <a:ext cx="1475158" cy="684803"/>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Em</a:t>
              </a:r>
            </a:p>
            <a:p>
              <a:r>
                <a:rPr lang="en-US" sz="1155" dirty="0">
                  <a:effectLst>
                    <a:outerShdw blurRad="50800" dist="38100" dir="10800000" algn="r" rotWithShape="0">
                      <a:schemeClr val="bg1">
                        <a:alpha val="10000"/>
                      </a:schemeClr>
                    </a:outerShdw>
                  </a:effectLst>
                  <a:latin typeface="Elephant" panose="02020904090505020303" pitchFamily="18" charset="0"/>
                </a:rPr>
                <a:t>Livingston</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Conservation Crew</a:t>
              </a:r>
            </a:p>
          </p:txBody>
        </p:sp>
        <p:pic>
          <p:nvPicPr>
            <p:cNvPr id="19" name="Picture 18">
              <a:extLst>
                <a:ext uri="{FF2B5EF4-FFF2-40B4-BE49-F238E27FC236}">
                  <a16:creationId xmlns:a16="http://schemas.microsoft.com/office/drawing/2014/main" id="{D817F1F6-7D3C-8E89-B93E-B11A14B2BEEC}"/>
                </a:ext>
                <a:ext uri="{C183D7F6-B498-43B3-948B-1728B52AA6E4}">
                  <adec:decorative xmlns:adec="http://schemas.microsoft.com/office/drawing/2017/decorative" val="1"/>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rot="5400000">
              <a:off x="2755555" y="1475414"/>
              <a:ext cx="914400" cy="914400"/>
            </a:xfrm>
            <a:prstGeom prst="rect">
              <a:avLst/>
            </a:prstGeom>
          </p:spPr>
        </p:pic>
      </p:grpSp>
      <p:grpSp>
        <p:nvGrpSpPr>
          <p:cNvPr id="21" name="Group 20" descr="Staff photos and titles: Juliet Berger, Field Biologist; Kirstin Palumbo, Conservation Crew; Leah Jones, Outreach Assistant; Matthew Spoor, Park Steward Coordinator; Mike Hahn, Stewardship Specialist">
            <a:extLst>
              <a:ext uri="{FF2B5EF4-FFF2-40B4-BE49-F238E27FC236}">
                <a16:creationId xmlns:a16="http://schemas.microsoft.com/office/drawing/2014/main" id="{A9B25492-15E3-F8EA-43B3-668E8DC3A39E}"/>
              </a:ext>
            </a:extLst>
          </p:cNvPr>
          <p:cNvGrpSpPr/>
          <p:nvPr/>
        </p:nvGrpSpPr>
        <p:grpSpPr>
          <a:xfrm>
            <a:off x="5028296" y="1480629"/>
            <a:ext cx="2508066" cy="5335641"/>
            <a:chOff x="5028296" y="1480629"/>
            <a:chExt cx="2508066" cy="5335641"/>
          </a:xfrm>
        </p:grpSpPr>
        <p:sp>
          <p:nvSpPr>
            <p:cNvPr id="179" name="TextBox 178">
              <a:extLst>
                <a:ext uri="{FF2B5EF4-FFF2-40B4-BE49-F238E27FC236}">
                  <a16:creationId xmlns:a16="http://schemas.microsoft.com/office/drawing/2014/main" id="{72A6CE3E-B777-444C-B720-06A1D7333258}"/>
                </a:ext>
              </a:extLst>
            </p:cNvPr>
            <p:cNvSpPr txBox="1"/>
            <p:nvPr/>
          </p:nvSpPr>
          <p:spPr>
            <a:xfrm>
              <a:off x="6001966" y="1480629"/>
              <a:ext cx="1475158" cy="659411"/>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Juliet</a:t>
              </a:r>
            </a:p>
            <a:p>
              <a:r>
                <a:rPr lang="en-US" sz="990" dirty="0">
                  <a:effectLst>
                    <a:outerShdw blurRad="50800" dist="38100" dir="10800000" algn="r" rotWithShape="0">
                      <a:schemeClr val="bg1">
                        <a:alpha val="10000"/>
                      </a:schemeClr>
                    </a:outerShdw>
                  </a:effectLst>
                  <a:latin typeface="Elephant" panose="02020904090505020303" pitchFamily="18" charset="0"/>
                </a:rPr>
                <a:t>Berger</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Ornithologist</a:t>
              </a:r>
            </a:p>
          </p:txBody>
        </p:sp>
        <p:pic>
          <p:nvPicPr>
            <p:cNvPr id="2123" name="Picture 75">
              <a:extLst>
                <a:ext uri="{FF2B5EF4-FFF2-40B4-BE49-F238E27FC236}">
                  <a16:creationId xmlns:a16="http://schemas.microsoft.com/office/drawing/2014/main" id="{BDE7D833-7ACF-4712-AC96-749266E8A91D}"/>
                </a:ext>
                <a:ext uri="{C183D7F6-B498-43B3-948B-1728B52AA6E4}">
                  <adec:decorative xmlns:adec="http://schemas.microsoft.com/office/drawing/2017/decorative" val="1"/>
                </a:ext>
              </a:extLst>
            </p:cNvPr>
            <p:cNvPicPr>
              <a:picLocks noChangeAspect="1" noChangeArrowheads="1"/>
            </p:cNvPicPr>
            <p:nvPr/>
          </p:nvPicPr>
          <p:blipFill rotWithShape="1">
            <a:blip r:embed="rId14">
              <a:extLst>
                <a:ext uri="{28A0092B-C50C-407E-A947-70E740481C1C}">
                  <a14:useLocalDpi xmlns:a14="http://schemas.microsoft.com/office/drawing/2010/main"/>
                </a:ext>
              </a:extLst>
            </a:blip>
            <a:srcRect/>
            <a:stretch/>
          </p:blipFill>
          <p:spPr bwMode="auto">
            <a:xfrm>
              <a:off x="5039223" y="1480629"/>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81" name="TextBox 180">
              <a:extLst>
                <a:ext uri="{FF2B5EF4-FFF2-40B4-BE49-F238E27FC236}">
                  <a16:creationId xmlns:a16="http://schemas.microsoft.com/office/drawing/2014/main" id="{9CD649DC-0E51-4C13-ACB0-86DBA8760F9A}"/>
                </a:ext>
              </a:extLst>
            </p:cNvPr>
            <p:cNvSpPr txBox="1"/>
            <p:nvPr/>
          </p:nvSpPr>
          <p:spPr>
            <a:xfrm>
              <a:off x="6001966" y="2651982"/>
              <a:ext cx="1505318" cy="862544"/>
            </a:xfrm>
            <a:prstGeom prst="rect">
              <a:avLst/>
            </a:prstGeom>
            <a:noFill/>
          </p:spPr>
          <p:txBody>
            <a:bodyPr wrap="square" rtlCol="0">
              <a:spAutoFit/>
            </a:bodyPr>
            <a:lstStyle/>
            <a:p>
              <a:r>
                <a:rPr lang="en-US" sz="1540" dirty="0">
                  <a:solidFill>
                    <a:schemeClr val="bg1">
                      <a:lumMod val="65000"/>
                    </a:schemeClr>
                  </a:solidFill>
                  <a:effectLst>
                    <a:outerShdw blurRad="50800" dist="38100" dir="10800000" algn="r" rotWithShape="0">
                      <a:schemeClr val="bg1">
                        <a:alpha val="10000"/>
                      </a:schemeClr>
                    </a:outerShdw>
                  </a:effectLst>
                  <a:latin typeface="Elephant" panose="02020904090505020303" pitchFamily="18" charset="0"/>
                </a:rPr>
                <a:t>Kirstin</a:t>
              </a:r>
            </a:p>
            <a:p>
              <a:r>
                <a:rPr lang="en-US" sz="1155" dirty="0">
                  <a:solidFill>
                    <a:schemeClr val="bg1">
                      <a:lumMod val="65000"/>
                    </a:schemeClr>
                  </a:solidFill>
                  <a:effectLst>
                    <a:outerShdw blurRad="50800" dist="38100" dir="10800000" algn="r" rotWithShape="0">
                      <a:schemeClr val="bg1">
                        <a:alpha val="10000"/>
                      </a:schemeClr>
                    </a:outerShdw>
                  </a:effectLst>
                  <a:latin typeface="Elephant" panose="02020904090505020303" pitchFamily="18" charset="0"/>
                </a:rPr>
                <a:t>Palumbo</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Conservation Crew</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*left NAP in 2023</a:t>
              </a:r>
              <a:endParaRPr lang="en-US" sz="1760"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endParaRPr>
            </a:p>
          </p:txBody>
        </p:sp>
        <p:sp>
          <p:nvSpPr>
            <p:cNvPr id="184" name="TextBox 183">
              <a:extLst>
                <a:ext uri="{FF2B5EF4-FFF2-40B4-BE49-F238E27FC236}">
                  <a16:creationId xmlns:a16="http://schemas.microsoft.com/office/drawing/2014/main" id="{FE016E34-D1A1-4416-B1C1-1444335F24B5}"/>
                </a:ext>
              </a:extLst>
            </p:cNvPr>
            <p:cNvSpPr txBox="1"/>
            <p:nvPr/>
          </p:nvSpPr>
          <p:spPr>
            <a:xfrm>
              <a:off x="6001966" y="3639067"/>
              <a:ext cx="1475158" cy="684803"/>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Leah</a:t>
              </a:r>
            </a:p>
            <a:p>
              <a:r>
                <a:rPr lang="en-US" sz="1155" dirty="0">
                  <a:effectLst>
                    <a:outerShdw blurRad="50800" dist="38100" dir="10800000" algn="r" rotWithShape="0">
                      <a:schemeClr val="bg1">
                        <a:alpha val="10000"/>
                      </a:schemeClr>
                    </a:outerShdw>
                  </a:effectLst>
                  <a:latin typeface="Elephant" panose="02020904090505020303" pitchFamily="18" charset="0"/>
                </a:rPr>
                <a:t>Jones</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Outreach Assistant</a:t>
              </a:r>
            </a:p>
          </p:txBody>
        </p:sp>
        <p:sp>
          <p:nvSpPr>
            <p:cNvPr id="185" name="TextBox 184">
              <a:extLst>
                <a:ext uri="{FF2B5EF4-FFF2-40B4-BE49-F238E27FC236}">
                  <a16:creationId xmlns:a16="http://schemas.microsoft.com/office/drawing/2014/main" id="{A3494109-55C1-440B-96A9-6E3FD4645441}"/>
                </a:ext>
              </a:extLst>
            </p:cNvPr>
            <p:cNvSpPr txBox="1"/>
            <p:nvPr/>
          </p:nvSpPr>
          <p:spPr>
            <a:xfrm>
              <a:off x="5991059" y="4718083"/>
              <a:ext cx="1461469" cy="828688"/>
            </a:xfrm>
            <a:prstGeom prst="rect">
              <a:avLst/>
            </a:prstGeom>
            <a:noFill/>
          </p:spPr>
          <p:txBody>
            <a:bodyPr wrap="square" rtlCol="0">
              <a:spAutoFit/>
            </a:bodyPr>
            <a:lstStyle/>
            <a:p>
              <a:r>
                <a:rPr lang="en-US" sz="1320" dirty="0">
                  <a:effectLst>
                    <a:outerShdw blurRad="50800" dist="38100" dir="10800000" algn="r" rotWithShape="0">
                      <a:schemeClr val="bg1">
                        <a:alpha val="10000"/>
                      </a:schemeClr>
                    </a:outerShdw>
                  </a:effectLst>
                  <a:latin typeface="Elephant" panose="02020904090505020303" pitchFamily="18" charset="0"/>
                </a:rPr>
                <a:t>Matthew</a:t>
              </a:r>
            </a:p>
            <a:p>
              <a:r>
                <a:rPr lang="en-US" sz="1155" dirty="0">
                  <a:effectLst>
                    <a:outerShdw blurRad="50800" dist="38100" dir="10800000" algn="r" rotWithShape="0">
                      <a:schemeClr val="bg1">
                        <a:alpha val="10000"/>
                      </a:schemeClr>
                    </a:outerShdw>
                  </a:effectLst>
                  <a:latin typeface="Elephant" panose="02020904090505020303" pitchFamily="18" charset="0"/>
                </a:rPr>
                <a:t>Spoor</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Park Steward </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Coordinator</a:t>
              </a:r>
              <a:endParaRPr lang="en-US" sz="1760" dirty="0">
                <a:effectLst>
                  <a:outerShdw blurRad="50800" dist="38100" dir="10800000" algn="r" rotWithShape="0">
                    <a:schemeClr val="bg1">
                      <a:alpha val="10000"/>
                    </a:schemeClr>
                  </a:outerShdw>
                </a:effectLst>
                <a:latin typeface="Bahnschrift SemiLight Condensed" panose="020B0502040204020203" pitchFamily="34" charset="0"/>
              </a:endParaRPr>
            </a:p>
          </p:txBody>
        </p:sp>
        <p:sp>
          <p:nvSpPr>
            <p:cNvPr id="187" name="TextBox 186">
              <a:extLst>
                <a:ext uri="{FF2B5EF4-FFF2-40B4-BE49-F238E27FC236}">
                  <a16:creationId xmlns:a16="http://schemas.microsoft.com/office/drawing/2014/main" id="{42BE8B0C-FFE8-4A0D-9909-C52DFEED0F87}"/>
                </a:ext>
              </a:extLst>
            </p:cNvPr>
            <p:cNvSpPr txBox="1"/>
            <p:nvPr/>
          </p:nvSpPr>
          <p:spPr>
            <a:xfrm>
              <a:off x="6013968" y="5801377"/>
              <a:ext cx="1522394" cy="1014893"/>
            </a:xfrm>
            <a:prstGeom prst="rect">
              <a:avLst/>
            </a:prstGeom>
            <a:noFill/>
          </p:spPr>
          <p:txBody>
            <a:bodyPr wrap="square" rtlCol="0">
              <a:spAutoFit/>
            </a:bodyPr>
            <a:lstStyle/>
            <a:p>
              <a:r>
                <a:rPr lang="en-US" sz="1540" dirty="0">
                  <a:solidFill>
                    <a:schemeClr val="bg1">
                      <a:lumMod val="65000"/>
                    </a:schemeClr>
                  </a:solidFill>
                  <a:effectLst>
                    <a:outerShdw blurRad="50800" dist="38100" dir="10800000" algn="r" rotWithShape="0">
                      <a:schemeClr val="bg1">
                        <a:alpha val="10000"/>
                      </a:schemeClr>
                    </a:outerShdw>
                  </a:effectLst>
                  <a:latin typeface="Elephant" panose="02020904090505020303" pitchFamily="18" charset="0"/>
                </a:rPr>
                <a:t>Mike</a:t>
              </a:r>
            </a:p>
            <a:p>
              <a:r>
                <a:rPr lang="en-US" sz="990" dirty="0">
                  <a:solidFill>
                    <a:schemeClr val="bg1">
                      <a:lumMod val="65000"/>
                    </a:schemeClr>
                  </a:solidFill>
                  <a:effectLst>
                    <a:outerShdw blurRad="50800" dist="38100" dir="10800000" algn="r" rotWithShape="0">
                      <a:schemeClr val="bg1">
                        <a:alpha val="10000"/>
                      </a:schemeClr>
                    </a:outerShdw>
                  </a:effectLst>
                  <a:latin typeface="Elephant" panose="02020904090505020303" pitchFamily="18" charset="0"/>
                </a:rPr>
                <a:t>Hahn</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Stewardship </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Specialist</a:t>
              </a:r>
            </a:p>
            <a:p>
              <a:r>
                <a:rPr lang="en-US" sz="1155" dirty="0">
                  <a:solidFill>
                    <a:schemeClr val="bg1">
                      <a:lumMod val="65000"/>
                    </a:schemeClr>
                  </a:solidFill>
                  <a:effectLst>
                    <a:outerShdw blurRad="50800" dist="38100" dir="10800000" algn="r" rotWithShape="0">
                      <a:schemeClr val="bg1">
                        <a:alpha val="10000"/>
                      </a:schemeClr>
                    </a:outerShdw>
                  </a:effectLst>
                  <a:latin typeface="Bahnschrift SemiLight Condensed" panose="020B0502040204020203" pitchFamily="34" charset="0"/>
                </a:rPr>
                <a:t>*left NAP in 2023</a:t>
              </a:r>
            </a:p>
          </p:txBody>
        </p:sp>
        <p:pic>
          <p:nvPicPr>
            <p:cNvPr id="2120" name="Picture 72">
              <a:extLst>
                <a:ext uri="{FF2B5EF4-FFF2-40B4-BE49-F238E27FC236}">
                  <a16:creationId xmlns:a16="http://schemas.microsoft.com/office/drawing/2014/main" id="{19FC7B5B-9F3C-4747-A8B2-97885C3AD9BC}"/>
                </a:ext>
                <a:ext uri="{C183D7F6-B498-43B3-948B-1728B52AA6E4}">
                  <adec:decorative xmlns:adec="http://schemas.microsoft.com/office/drawing/2017/decorative" val="1"/>
                </a:ext>
              </a:extLst>
            </p:cNvPr>
            <p:cNvPicPr>
              <a:picLocks noChangeAspect="1" noChangeArrowheads="1"/>
            </p:cNvPicPr>
            <p:nvPr/>
          </p:nvPicPr>
          <p:blipFill rotWithShape="1">
            <a:blip r:embed="rId15" cstate="screen">
              <a:extLst>
                <a:ext uri="{28A0092B-C50C-407E-A947-70E740481C1C}">
                  <a14:useLocalDpi xmlns:a14="http://schemas.microsoft.com/office/drawing/2010/main"/>
                </a:ext>
              </a:extLst>
            </a:blip>
            <a:srcRect/>
            <a:stretch/>
          </p:blipFill>
          <p:spPr bwMode="auto">
            <a:xfrm>
              <a:off x="5028296" y="5801377"/>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127" name="Picture 79">
              <a:extLst>
                <a:ext uri="{FF2B5EF4-FFF2-40B4-BE49-F238E27FC236}">
                  <a16:creationId xmlns:a16="http://schemas.microsoft.com/office/drawing/2014/main" id="{1524888B-CEB6-4099-B714-A4E73C9A6233}"/>
                </a:ext>
                <a:ext uri="{C183D7F6-B498-43B3-948B-1728B52AA6E4}">
                  <adec:decorative xmlns:adec="http://schemas.microsoft.com/office/drawing/2017/decorative" val="1"/>
                </a:ext>
              </a:extLst>
            </p:cNvPr>
            <p:cNvPicPr>
              <a:picLocks noChangeAspect="1" noChangeArrowheads="1"/>
            </p:cNvPicPr>
            <p:nvPr/>
          </p:nvPicPr>
          <p:blipFill rotWithShape="1">
            <a:blip r:embed="rId16" cstate="screen">
              <a:extLst>
                <a:ext uri="{28A0092B-C50C-407E-A947-70E740481C1C}">
                  <a14:useLocalDpi xmlns:a14="http://schemas.microsoft.com/office/drawing/2010/main"/>
                </a:ext>
              </a:extLst>
            </a:blip>
            <a:srcRect/>
            <a:stretch/>
          </p:blipFill>
          <p:spPr bwMode="auto">
            <a:xfrm>
              <a:off x="5041772" y="4718083"/>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130" name="Picture 82">
              <a:extLst>
                <a:ext uri="{FF2B5EF4-FFF2-40B4-BE49-F238E27FC236}">
                  <a16:creationId xmlns:a16="http://schemas.microsoft.com/office/drawing/2014/main" id="{946EBB6A-A316-4B3D-B802-3E4B25320A10}"/>
                </a:ext>
                <a:ext uri="{C183D7F6-B498-43B3-948B-1728B52AA6E4}">
                  <adec:decorative xmlns:adec="http://schemas.microsoft.com/office/drawing/2017/decorative" val="1"/>
                </a:ext>
              </a:extLst>
            </p:cNvPr>
            <p:cNvPicPr>
              <a:picLocks noChangeAspect="1" noChangeArrowheads="1"/>
            </p:cNvPicPr>
            <p:nvPr/>
          </p:nvPicPr>
          <p:blipFill rotWithShape="1">
            <a:blip r:embed="rId17" cstate="screen">
              <a:extLst>
                <a:ext uri="{28A0092B-C50C-407E-A947-70E740481C1C}">
                  <a14:useLocalDpi xmlns:a14="http://schemas.microsoft.com/office/drawing/2010/main"/>
                </a:ext>
              </a:extLst>
            </a:blip>
            <a:srcRect/>
            <a:stretch/>
          </p:blipFill>
          <p:spPr bwMode="auto">
            <a:xfrm>
              <a:off x="5041772" y="3639067"/>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112" name="Picture 64">
              <a:extLst>
                <a:ext uri="{FF2B5EF4-FFF2-40B4-BE49-F238E27FC236}">
                  <a16:creationId xmlns:a16="http://schemas.microsoft.com/office/drawing/2014/main" id="{90850816-AED2-4334-A94E-29BDD6676D24}"/>
                </a:ext>
                <a:ext uri="{C183D7F6-B498-43B3-948B-1728B52AA6E4}">
                  <adec:decorative xmlns:adec="http://schemas.microsoft.com/office/drawing/2017/decorative" val="1"/>
                </a:ext>
              </a:extLst>
            </p:cNvPr>
            <p:cNvPicPr>
              <a:picLocks noChangeAspect="1" noChangeArrowheads="1"/>
            </p:cNvPicPr>
            <p:nvPr/>
          </p:nvPicPr>
          <p:blipFill rotWithShape="1">
            <a:blip r:embed="rId18" cstate="screen">
              <a:extLst>
                <a:ext uri="{28A0092B-C50C-407E-A947-70E740481C1C}">
                  <a14:useLocalDpi xmlns:a14="http://schemas.microsoft.com/office/drawing/2010/main"/>
                </a:ext>
              </a:extLst>
            </a:blip>
            <a:srcRect/>
            <a:stretch/>
          </p:blipFill>
          <p:spPr bwMode="auto">
            <a:xfrm>
              <a:off x="5041772" y="2564898"/>
              <a:ext cx="914400" cy="9248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6" name="Group 15" descr="Staff photos and titles: Rachel Maranto, Stewardship Specialist; Remy Long, Deputy Manager, NAP and Land Acquisition; Renee Hytinen, PR and Special Events, Rosie Pahl Donaldson, Land Acquisition Supervisor; Tina Stephens, Volunteer &amp; Outreach Coordinator">
            <a:extLst>
              <a:ext uri="{FF2B5EF4-FFF2-40B4-BE49-F238E27FC236}">
                <a16:creationId xmlns:a16="http://schemas.microsoft.com/office/drawing/2014/main" id="{1E9DAF6A-D632-98CA-5E5D-6000D50831A4}"/>
              </a:ext>
            </a:extLst>
          </p:cNvPr>
          <p:cNvGrpSpPr/>
          <p:nvPr/>
        </p:nvGrpSpPr>
        <p:grpSpPr>
          <a:xfrm>
            <a:off x="7277097" y="1483195"/>
            <a:ext cx="2514879" cy="5232582"/>
            <a:chOff x="7277097" y="1483195"/>
            <a:chExt cx="2514879" cy="5232582"/>
          </a:xfrm>
        </p:grpSpPr>
        <p:sp>
          <p:nvSpPr>
            <p:cNvPr id="15" name="TextBox 14">
              <a:extLst>
                <a:ext uri="{FF2B5EF4-FFF2-40B4-BE49-F238E27FC236}">
                  <a16:creationId xmlns:a16="http://schemas.microsoft.com/office/drawing/2014/main" id="{28859032-AB10-CDB2-CD68-BCBF809AE8AB}"/>
                </a:ext>
              </a:extLst>
            </p:cNvPr>
            <p:cNvSpPr txBox="1"/>
            <p:nvPr/>
          </p:nvSpPr>
          <p:spPr>
            <a:xfrm>
              <a:off x="8270141" y="1562320"/>
              <a:ext cx="1475158" cy="862544"/>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Rachel</a:t>
              </a:r>
            </a:p>
            <a:p>
              <a:r>
                <a:rPr lang="en-US" sz="1155" dirty="0">
                  <a:effectLst>
                    <a:outerShdw blurRad="50800" dist="38100" dir="10800000" algn="r" rotWithShape="0">
                      <a:schemeClr val="bg1">
                        <a:alpha val="10000"/>
                      </a:schemeClr>
                    </a:outerShdw>
                  </a:effectLst>
                  <a:latin typeface="Elephant" panose="02020904090505020303" pitchFamily="18" charset="0"/>
                </a:rPr>
                <a:t>Maranto</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Stewardship </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Supervisor</a:t>
              </a:r>
            </a:p>
          </p:txBody>
        </p:sp>
        <p:sp>
          <p:nvSpPr>
            <p:cNvPr id="191" name="TextBox 190">
              <a:extLst>
                <a:ext uri="{FF2B5EF4-FFF2-40B4-BE49-F238E27FC236}">
                  <a16:creationId xmlns:a16="http://schemas.microsoft.com/office/drawing/2014/main" id="{1F28F56B-ACE0-4C3B-A871-1A2AF0235D32}"/>
                </a:ext>
              </a:extLst>
            </p:cNvPr>
            <p:cNvSpPr txBox="1"/>
            <p:nvPr/>
          </p:nvSpPr>
          <p:spPr>
            <a:xfrm>
              <a:off x="8270141" y="2552773"/>
              <a:ext cx="1475158" cy="862544"/>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Remy</a:t>
              </a:r>
            </a:p>
            <a:p>
              <a:r>
                <a:rPr lang="en-US" sz="1155" dirty="0">
                  <a:effectLst>
                    <a:outerShdw blurRad="50800" dist="38100" dir="10800000" algn="r" rotWithShape="0">
                      <a:schemeClr val="bg1">
                        <a:alpha val="10000"/>
                      </a:schemeClr>
                    </a:outerShdw>
                  </a:effectLst>
                  <a:latin typeface="Elephant" panose="02020904090505020303" pitchFamily="18" charset="0"/>
                </a:rPr>
                <a:t>Long</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Deputy Manager, NAP </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and Land Acquisition</a:t>
              </a:r>
            </a:p>
          </p:txBody>
        </p:sp>
        <p:sp>
          <p:nvSpPr>
            <p:cNvPr id="192" name="TextBox 191">
              <a:extLst>
                <a:ext uri="{FF2B5EF4-FFF2-40B4-BE49-F238E27FC236}">
                  <a16:creationId xmlns:a16="http://schemas.microsoft.com/office/drawing/2014/main" id="{95287A43-4EDD-4DDA-AF7E-94CB11FBADCC}"/>
                </a:ext>
              </a:extLst>
            </p:cNvPr>
            <p:cNvSpPr txBox="1"/>
            <p:nvPr/>
          </p:nvSpPr>
          <p:spPr>
            <a:xfrm>
              <a:off x="8270141" y="3631789"/>
              <a:ext cx="1461469" cy="684803"/>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Renée </a:t>
              </a:r>
            </a:p>
            <a:p>
              <a:r>
                <a:rPr lang="en-US" sz="1155" dirty="0">
                  <a:effectLst>
                    <a:outerShdw blurRad="50800" dist="38100" dir="10800000" algn="r" rotWithShape="0">
                      <a:schemeClr val="bg1">
                        <a:alpha val="10000"/>
                      </a:schemeClr>
                    </a:outerShdw>
                  </a:effectLst>
                  <a:latin typeface="Elephant" panose="02020904090505020303" pitchFamily="18" charset="0"/>
                </a:rPr>
                <a:t>Hytinen</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PR &amp; Special Events</a:t>
              </a:r>
              <a:endParaRPr lang="en-US" sz="1760" dirty="0">
                <a:effectLst>
                  <a:outerShdw blurRad="50800" dist="38100" dir="10800000" algn="r" rotWithShape="0">
                    <a:schemeClr val="bg1">
                      <a:alpha val="10000"/>
                    </a:schemeClr>
                  </a:outerShdw>
                </a:effectLst>
                <a:latin typeface="Bahnschrift SemiLight Condensed" panose="020B0502040204020203" pitchFamily="34" charset="0"/>
              </a:endParaRPr>
            </a:p>
          </p:txBody>
        </p:sp>
        <p:sp>
          <p:nvSpPr>
            <p:cNvPr id="193" name="TextBox 192">
              <a:extLst>
                <a:ext uri="{FF2B5EF4-FFF2-40B4-BE49-F238E27FC236}">
                  <a16:creationId xmlns:a16="http://schemas.microsoft.com/office/drawing/2014/main" id="{8F5F6D55-6165-45D0-9BB2-38ABE5407654}"/>
                </a:ext>
              </a:extLst>
            </p:cNvPr>
            <p:cNvSpPr txBox="1"/>
            <p:nvPr/>
          </p:nvSpPr>
          <p:spPr>
            <a:xfrm>
              <a:off x="8270141" y="4721831"/>
              <a:ext cx="1521835" cy="854080"/>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Rosie</a:t>
              </a:r>
            </a:p>
            <a:p>
              <a:r>
                <a:rPr lang="en-US" sz="1100" dirty="0">
                  <a:effectLst>
                    <a:outerShdw blurRad="50800" dist="38100" dir="10800000" algn="r" rotWithShape="0">
                      <a:schemeClr val="bg1">
                        <a:alpha val="10000"/>
                      </a:schemeClr>
                    </a:outerShdw>
                  </a:effectLst>
                  <a:latin typeface="Elephant" panose="02020904090505020303" pitchFamily="18" charset="0"/>
                </a:rPr>
                <a:t>Pahl Donaldson</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Land Acquisition Supervisor</a:t>
              </a:r>
            </a:p>
          </p:txBody>
        </p:sp>
        <p:sp>
          <p:nvSpPr>
            <p:cNvPr id="194" name="TextBox 193">
              <a:extLst>
                <a:ext uri="{FF2B5EF4-FFF2-40B4-BE49-F238E27FC236}">
                  <a16:creationId xmlns:a16="http://schemas.microsoft.com/office/drawing/2014/main" id="{0A97794C-DD95-4AFF-9252-F34AB5447F6F}"/>
                </a:ext>
              </a:extLst>
            </p:cNvPr>
            <p:cNvSpPr txBox="1"/>
            <p:nvPr/>
          </p:nvSpPr>
          <p:spPr>
            <a:xfrm>
              <a:off x="8270141" y="5801377"/>
              <a:ext cx="1475158" cy="837152"/>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Tina</a:t>
              </a:r>
            </a:p>
            <a:p>
              <a:r>
                <a:rPr lang="en-US" sz="990" dirty="0">
                  <a:effectLst>
                    <a:outerShdw blurRad="50800" dist="38100" dir="10800000" algn="r" rotWithShape="0">
                      <a:schemeClr val="bg1">
                        <a:alpha val="10000"/>
                      </a:schemeClr>
                    </a:outerShdw>
                  </a:effectLst>
                  <a:latin typeface="Elephant" panose="02020904090505020303" pitchFamily="18" charset="0"/>
                </a:rPr>
                <a:t>Stephens</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Volunteer &amp; Outreach Coordinator</a:t>
              </a:r>
            </a:p>
          </p:txBody>
        </p:sp>
        <p:pic>
          <p:nvPicPr>
            <p:cNvPr id="2124" name="Picture 76">
              <a:extLst>
                <a:ext uri="{FF2B5EF4-FFF2-40B4-BE49-F238E27FC236}">
                  <a16:creationId xmlns:a16="http://schemas.microsoft.com/office/drawing/2014/main" id="{D4336618-9C6B-4F9E-B983-255F1EB4504E}"/>
                </a:ext>
                <a:ext uri="{C183D7F6-B498-43B3-948B-1728B52AA6E4}">
                  <adec:decorative xmlns:adec="http://schemas.microsoft.com/office/drawing/2017/decorative" val="1"/>
                </a:ext>
              </a:extLst>
            </p:cNvPr>
            <p:cNvPicPr>
              <a:picLocks noChangeAspect="1" noChangeArrowheads="1"/>
            </p:cNvPicPr>
            <p:nvPr/>
          </p:nvPicPr>
          <p:blipFill>
            <a:blip r:embed="rId19" cstate="screen">
              <a:extLst>
                <a:ext uri="{28A0092B-C50C-407E-A947-70E740481C1C}">
                  <a14:useLocalDpi xmlns:a14="http://schemas.microsoft.com/office/drawing/2010/main"/>
                </a:ext>
              </a:extLst>
            </a:blip>
            <a:srcRect/>
            <a:stretch>
              <a:fillRect/>
            </a:stretch>
          </p:blipFill>
          <p:spPr bwMode="auto">
            <a:xfrm>
              <a:off x="7277097" y="5801377"/>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131" name="Picture 83">
              <a:extLst>
                <a:ext uri="{FF2B5EF4-FFF2-40B4-BE49-F238E27FC236}">
                  <a16:creationId xmlns:a16="http://schemas.microsoft.com/office/drawing/2014/main" id="{E60AEE02-0629-4781-B78E-90A8BDA98BFC}"/>
                </a:ext>
                <a:ext uri="{C183D7F6-B498-43B3-948B-1728B52AA6E4}">
                  <adec:decorative xmlns:adec="http://schemas.microsoft.com/office/drawing/2017/decorative" val="1"/>
                </a:ext>
              </a:extLst>
            </p:cNvPr>
            <p:cNvPicPr>
              <a:picLocks noChangeAspect="1" noChangeArrowheads="1"/>
            </p:cNvPicPr>
            <p:nvPr/>
          </p:nvPicPr>
          <p:blipFill rotWithShape="1">
            <a:blip r:embed="rId20" cstate="screen">
              <a:extLst>
                <a:ext uri="{28A0092B-C50C-407E-A947-70E740481C1C}">
                  <a14:useLocalDpi xmlns:a14="http://schemas.microsoft.com/office/drawing/2010/main"/>
                </a:ext>
              </a:extLst>
            </a:blip>
            <a:srcRect/>
            <a:stretch/>
          </p:blipFill>
          <p:spPr bwMode="auto">
            <a:xfrm>
              <a:off x="7277097" y="4721831"/>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129" name="Picture 81">
              <a:extLst>
                <a:ext uri="{FF2B5EF4-FFF2-40B4-BE49-F238E27FC236}">
                  <a16:creationId xmlns:a16="http://schemas.microsoft.com/office/drawing/2014/main" id="{F312BB6B-70E1-4382-B5AA-758137F3CFCE}"/>
                </a:ext>
                <a:ext uri="{C183D7F6-B498-43B3-948B-1728B52AA6E4}">
                  <adec:decorative xmlns:adec="http://schemas.microsoft.com/office/drawing/2017/decorative" val="1"/>
                </a:ext>
              </a:extLst>
            </p:cNvPr>
            <p:cNvPicPr>
              <a:picLocks noChangeAspect="1" noChangeArrowheads="1"/>
            </p:cNvPicPr>
            <p:nvPr/>
          </p:nvPicPr>
          <p:blipFill rotWithShape="1">
            <a:blip r:embed="rId21" cstate="screen">
              <a:extLst>
                <a:ext uri="{28A0092B-C50C-407E-A947-70E740481C1C}">
                  <a14:useLocalDpi xmlns:a14="http://schemas.microsoft.com/office/drawing/2010/main"/>
                </a:ext>
              </a:extLst>
            </a:blip>
            <a:srcRect/>
            <a:stretch/>
          </p:blipFill>
          <p:spPr bwMode="auto">
            <a:xfrm>
              <a:off x="7277097" y="2552773"/>
              <a:ext cx="914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4" name="Picture 13">
              <a:extLst>
                <a:ext uri="{FF2B5EF4-FFF2-40B4-BE49-F238E27FC236}">
                  <a16:creationId xmlns:a16="http://schemas.microsoft.com/office/drawing/2014/main" id="{AF816643-FEF0-92FE-0F3A-2E0C2D75D0DA}"/>
                </a:ext>
                <a:ext uri="{C183D7F6-B498-43B3-948B-1728B52AA6E4}">
                  <adec:decorative xmlns:adec="http://schemas.microsoft.com/office/drawing/2017/decorative" val="1"/>
                </a:ext>
              </a:extLst>
            </p:cNvPr>
            <p:cNvPicPr>
              <a:picLocks noChangeAspect="1"/>
            </p:cNvPicPr>
            <p:nvPr/>
          </p:nvPicPr>
          <p:blipFill rotWithShape="1">
            <a:blip r:embed="rId22" cstate="screen">
              <a:extLst>
                <a:ext uri="{28A0092B-C50C-407E-A947-70E740481C1C}">
                  <a14:useLocalDpi xmlns:a14="http://schemas.microsoft.com/office/drawing/2010/main"/>
                </a:ext>
              </a:extLst>
            </a:blip>
            <a:srcRect/>
            <a:stretch/>
          </p:blipFill>
          <p:spPr>
            <a:xfrm>
              <a:off x="7277097" y="1483195"/>
              <a:ext cx="914400" cy="914400"/>
            </a:xfrm>
            <a:prstGeom prst="rect">
              <a:avLst/>
            </a:prstGeom>
          </p:spPr>
        </p:pic>
        <p:pic>
          <p:nvPicPr>
            <p:cNvPr id="17" name="Picture 16">
              <a:extLst>
                <a:ext uri="{FF2B5EF4-FFF2-40B4-BE49-F238E27FC236}">
                  <a16:creationId xmlns:a16="http://schemas.microsoft.com/office/drawing/2014/main" id="{D0647D4D-19F3-8EEF-2A20-0FA33C9C8FA5}"/>
                </a:ext>
                <a:ext uri="{C183D7F6-B498-43B3-948B-1728B52AA6E4}">
                  <adec:decorative xmlns:adec="http://schemas.microsoft.com/office/drawing/2017/decorative" val="1"/>
                </a:ext>
              </a:extLst>
            </p:cNvPr>
            <p:cNvPicPr>
              <a:picLocks noChangeAspect="1"/>
            </p:cNvPicPr>
            <p:nvPr/>
          </p:nvPicPr>
          <p:blipFill rotWithShape="1">
            <a:blip r:embed="rId23" cstate="screen">
              <a:extLst>
                <a:ext uri="{28A0092B-C50C-407E-A947-70E740481C1C}">
                  <a14:useLocalDpi xmlns:a14="http://schemas.microsoft.com/office/drawing/2010/main"/>
                </a:ext>
              </a:extLst>
            </a:blip>
            <a:srcRect/>
            <a:stretch/>
          </p:blipFill>
          <p:spPr>
            <a:xfrm>
              <a:off x="7277097" y="3631789"/>
              <a:ext cx="914400" cy="914400"/>
            </a:xfrm>
            <a:prstGeom prst="rect">
              <a:avLst/>
            </a:prstGeom>
          </p:spPr>
        </p:pic>
      </p:grpSp>
    </p:spTree>
    <p:extLst>
      <p:ext uri="{BB962C8B-B14F-4D97-AF65-F5344CB8AC3E}">
        <p14:creationId xmlns:p14="http://schemas.microsoft.com/office/powerpoint/2010/main" val="1538005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F8F8D-1995-4424-A858-91EFB79512E7}"/>
              </a:ext>
            </a:extLst>
          </p:cNvPr>
          <p:cNvSpPr>
            <a:spLocks noGrp="1"/>
          </p:cNvSpPr>
          <p:nvPr>
            <p:ph type="title" idx="4294967295"/>
          </p:nvPr>
        </p:nvSpPr>
        <p:spPr>
          <a:xfrm>
            <a:off x="137160" y="4458039"/>
            <a:ext cx="8081858" cy="1319528"/>
          </a:xfrm>
          <a:noFill/>
        </p:spPr>
        <p:txBody>
          <a:bodyPr wrap="square" rtlCol="0">
            <a:spAutoFit/>
          </a:bodyPr>
          <a:lstStyle/>
          <a:p>
            <a:pPr defTabSz="457200"/>
            <a:r>
              <a:rPr lang="en-US" sz="4400" i="1" dirty="0">
                <a:latin typeface="Elephant" panose="02020904090505020303" pitchFamily="18" charset="0"/>
                <a:ea typeface="+mn-ea"/>
                <a:cs typeface="+mn-cs"/>
              </a:rPr>
              <a:t>DECADES OF CONSERVATION</a:t>
            </a:r>
          </a:p>
        </p:txBody>
      </p:sp>
      <p:sp>
        <p:nvSpPr>
          <p:cNvPr id="27" name="Rectangle 26">
            <a:extLst>
              <a:ext uri="{FF2B5EF4-FFF2-40B4-BE49-F238E27FC236}">
                <a16:creationId xmlns:a16="http://schemas.microsoft.com/office/drawing/2014/main" id="{152B1F66-C6AA-42CB-9956-EB079FD19071}"/>
              </a:ext>
            </a:extLst>
          </p:cNvPr>
          <p:cNvSpPr/>
          <p:nvPr/>
        </p:nvSpPr>
        <p:spPr>
          <a:xfrm>
            <a:off x="408969" y="5682060"/>
            <a:ext cx="5413098" cy="1892826"/>
          </a:xfrm>
          <a:prstGeom prst="rect">
            <a:avLst/>
          </a:prstGeom>
        </p:spPr>
        <p:txBody>
          <a:bodyPr wrap="square">
            <a:spAutoFit/>
          </a:bodyPr>
          <a:lstStyle/>
          <a:p>
            <a:r>
              <a:rPr lang="en-US" dirty="0">
                <a:solidFill>
                  <a:schemeClr val="accent2">
                    <a:lumMod val="75000"/>
                  </a:schemeClr>
                </a:solidFill>
                <a:latin typeface="Bahnschrift SemiBold SemiConden" panose="020B0502040204020203" pitchFamily="34" charset="0"/>
              </a:rPr>
              <a:t>The City of Ann Arbor </a:t>
            </a:r>
            <a:r>
              <a:rPr lang="en-US" sz="1100" dirty="0">
                <a:latin typeface="Sitka Text" panose="02000505000000020004" pitchFamily="2" charset="0"/>
              </a:rPr>
              <a:t>is home to two exceptional conservation ventures: the Natural Area Preservation (NAP) division of Parks &amp; Recreation which stewards and restores our natural communities, and the pioneering Greenbelt program that permanently protects agricultural and natural lands surrounding Ann Arbor. The overlapping visions of these efforts were born of exceptional investments from a community deeply grounded in conservation. Both programs saw a future rooted in the stewardship and protection of our natural resources and understood these ventures offered solutions to the challenges we faced in the decades ahead. </a:t>
            </a:r>
          </a:p>
          <a:p>
            <a:endParaRPr lang="en-US" sz="1100" dirty="0">
              <a:latin typeface="Sitka Text" panose="02000505000000020004" pitchFamily="2" charset="0"/>
            </a:endParaRPr>
          </a:p>
        </p:txBody>
      </p:sp>
      <p:sp>
        <p:nvSpPr>
          <p:cNvPr id="28" name="TextBox 27">
            <a:extLst>
              <a:ext uri="{FF2B5EF4-FFF2-40B4-BE49-F238E27FC236}">
                <a16:creationId xmlns:a16="http://schemas.microsoft.com/office/drawing/2014/main" id="{7A0AB314-15B8-7380-A66A-430DA533FCCD}"/>
              </a:ext>
            </a:extLst>
          </p:cNvPr>
          <p:cNvSpPr txBox="1"/>
          <p:nvPr/>
        </p:nvSpPr>
        <p:spPr>
          <a:xfrm>
            <a:off x="6118579" y="5390588"/>
            <a:ext cx="3530853" cy="923330"/>
          </a:xfrm>
          <a:prstGeom prst="rect">
            <a:avLst/>
          </a:prstGeom>
          <a:noFill/>
        </p:spPr>
        <p:txBody>
          <a:bodyPr wrap="square">
            <a:spAutoFit/>
          </a:bodyPr>
          <a:lstStyle/>
          <a:p>
            <a:r>
              <a:rPr lang="en-US" sz="1800" i="1" dirty="0">
                <a:solidFill>
                  <a:schemeClr val="accent6">
                    <a:lumMod val="75000"/>
                  </a:schemeClr>
                </a:solidFill>
                <a:latin typeface="Elephant" panose="02020904090505020303" pitchFamily="18" charset="0"/>
              </a:rPr>
              <a:t>The programs, the staff, and the spirit are dynamic, evolving, and innovative. </a:t>
            </a:r>
            <a:endParaRPr lang="en-US" i="1" dirty="0">
              <a:solidFill>
                <a:schemeClr val="accent6">
                  <a:lumMod val="75000"/>
                </a:schemeClr>
              </a:solidFill>
              <a:latin typeface="Elephant" panose="02020904090505020303" pitchFamily="18" charset="0"/>
            </a:endParaRPr>
          </a:p>
        </p:txBody>
      </p:sp>
      <p:sp>
        <p:nvSpPr>
          <p:cNvPr id="25" name="TextBox 24">
            <a:extLst>
              <a:ext uri="{FF2B5EF4-FFF2-40B4-BE49-F238E27FC236}">
                <a16:creationId xmlns:a16="http://schemas.microsoft.com/office/drawing/2014/main" id="{47435E72-5D40-5890-D978-64EC282E9746}"/>
              </a:ext>
            </a:extLst>
          </p:cNvPr>
          <p:cNvSpPr txBox="1"/>
          <p:nvPr/>
        </p:nvSpPr>
        <p:spPr>
          <a:xfrm>
            <a:off x="6118579" y="6356393"/>
            <a:ext cx="3640694" cy="938719"/>
          </a:xfrm>
          <a:prstGeom prst="rect">
            <a:avLst/>
          </a:prstGeom>
          <a:noFill/>
        </p:spPr>
        <p:txBody>
          <a:bodyPr wrap="square">
            <a:spAutoFit/>
          </a:bodyPr>
          <a:lstStyle/>
          <a:p>
            <a:r>
              <a:rPr lang="en-US" sz="1100" dirty="0">
                <a:latin typeface="Sitka Text" panose="02000505000000020004" pitchFamily="2" charset="0"/>
              </a:rPr>
              <a:t>Each trailblazing for their time – with NAP’s inception in 1993, and the Greenbelt’s a decade later in 2003 – the programs have worked diligently and persistently for decades, growing into what are now exemplary pillars of conservation in our community. </a:t>
            </a:r>
          </a:p>
        </p:txBody>
      </p:sp>
      <p:grpSp>
        <p:nvGrpSpPr>
          <p:cNvPr id="4" name="Group 3">
            <a:extLst>
              <a:ext uri="{FF2B5EF4-FFF2-40B4-BE49-F238E27FC236}">
                <a16:creationId xmlns:a16="http://schemas.microsoft.com/office/drawing/2014/main" id="{83E1B442-7B37-D58F-D6AD-D1643E851860}"/>
              </a:ext>
              <a:ext uri="{C183D7F6-B498-43B3-948B-1728B52AA6E4}">
                <adec:decorative xmlns:adec="http://schemas.microsoft.com/office/drawing/2017/decorative" val="1"/>
              </a:ext>
            </a:extLst>
          </p:cNvPr>
          <p:cNvGrpSpPr/>
          <p:nvPr/>
        </p:nvGrpSpPr>
        <p:grpSpPr>
          <a:xfrm>
            <a:off x="-131812" y="197514"/>
            <a:ext cx="14806225" cy="7408020"/>
            <a:chOff x="-131812" y="197514"/>
            <a:chExt cx="14806225" cy="7408020"/>
          </a:xfrm>
        </p:grpSpPr>
        <p:grpSp>
          <p:nvGrpSpPr>
            <p:cNvPr id="16" name="Group 15">
              <a:extLst>
                <a:ext uri="{FF2B5EF4-FFF2-40B4-BE49-F238E27FC236}">
                  <a16:creationId xmlns:a16="http://schemas.microsoft.com/office/drawing/2014/main" id="{1954725D-6A13-03DC-82A4-B3E58BF33315}"/>
                </a:ext>
                <a:ext uri="{C183D7F6-B498-43B3-948B-1728B52AA6E4}">
                  <adec:decorative xmlns:adec="http://schemas.microsoft.com/office/drawing/2017/decorative" val="1"/>
                </a:ext>
              </a:extLst>
            </p:cNvPr>
            <p:cNvGrpSpPr/>
            <p:nvPr/>
          </p:nvGrpSpPr>
          <p:grpSpPr>
            <a:xfrm>
              <a:off x="-131812" y="239599"/>
              <a:ext cx="10322023" cy="4399920"/>
              <a:chOff x="-4080051" y="1084023"/>
              <a:chExt cx="15619140" cy="6657897"/>
            </a:xfrm>
          </p:grpSpPr>
          <p:pic>
            <p:nvPicPr>
              <p:cNvPr id="8" name="Picture 7" descr="A field of grass and trees&#10;&#10;Description automatically generated">
                <a:extLst>
                  <a:ext uri="{FF2B5EF4-FFF2-40B4-BE49-F238E27FC236}">
                    <a16:creationId xmlns:a16="http://schemas.microsoft.com/office/drawing/2014/main" id="{7FDCF0BC-5766-0C58-47CA-10E5C65B5C2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080051" y="1084023"/>
                <a:ext cx="3883877" cy="5228415"/>
              </a:xfrm>
              <a:prstGeom prst="rect">
                <a:avLst/>
              </a:prstGeom>
            </p:spPr>
          </p:pic>
          <p:pic>
            <p:nvPicPr>
              <p:cNvPr id="10" name="Picture 9" descr="A green field with trees and a body of water&#10;&#10;Description automatically generated">
                <a:extLst>
                  <a:ext uri="{FF2B5EF4-FFF2-40B4-BE49-F238E27FC236}">
                    <a16:creationId xmlns:a16="http://schemas.microsoft.com/office/drawing/2014/main" id="{4065B311-E35C-CA11-4DAF-C8D673F9502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62983" y="1459962"/>
                <a:ext cx="4341883" cy="5780044"/>
              </a:xfrm>
              <a:prstGeom prst="rect">
                <a:avLst/>
              </a:prstGeom>
            </p:spPr>
          </p:pic>
          <p:pic>
            <p:nvPicPr>
              <p:cNvPr id="12" name="Picture 11" descr="A field of green plants and trees&#10;&#10;Description automatically generated">
                <a:extLst>
                  <a:ext uri="{FF2B5EF4-FFF2-40B4-BE49-F238E27FC236}">
                    <a16:creationId xmlns:a16="http://schemas.microsoft.com/office/drawing/2014/main" id="{50E6634D-6C63-8EF7-690D-9FAF35120EC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667425" y="1443690"/>
                <a:ext cx="3685130" cy="6298230"/>
              </a:xfrm>
              <a:prstGeom prst="rect">
                <a:avLst/>
              </a:prstGeom>
            </p:spPr>
          </p:pic>
          <p:pic>
            <p:nvPicPr>
              <p:cNvPr id="15" name="Picture 14" descr="A field of green plants and trees&#10;&#10;Description automatically generated">
                <a:extLst>
                  <a:ext uri="{FF2B5EF4-FFF2-40B4-BE49-F238E27FC236}">
                    <a16:creationId xmlns:a16="http://schemas.microsoft.com/office/drawing/2014/main" id="{2B8BB884-4F68-845E-E853-815E8AC4F9A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r="-4"/>
              <a:stretch/>
            </p:blipFill>
            <p:spPr>
              <a:xfrm>
                <a:off x="7344468" y="1413210"/>
                <a:ext cx="4194621" cy="6069630"/>
              </a:xfrm>
              <a:prstGeom prst="rect">
                <a:avLst/>
              </a:prstGeom>
            </p:spPr>
          </p:pic>
        </p:grpSp>
        <p:sp>
          <p:nvSpPr>
            <p:cNvPr id="36" name="TextBox 35">
              <a:extLst>
                <a:ext uri="{FF2B5EF4-FFF2-40B4-BE49-F238E27FC236}">
                  <a16:creationId xmlns:a16="http://schemas.microsoft.com/office/drawing/2014/main" id="{9DCD2CCF-6F88-486D-B7E2-4D384A5F91EC}"/>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4</a:t>
              </a:r>
            </a:p>
          </p:txBody>
        </p:sp>
        <p:cxnSp>
          <p:nvCxnSpPr>
            <p:cNvPr id="37" name="Straight Connector 36">
              <a:extLst>
                <a:ext uri="{FF2B5EF4-FFF2-40B4-BE49-F238E27FC236}">
                  <a16:creationId xmlns:a16="http://schemas.microsoft.com/office/drawing/2014/main" id="{CC6D22D7-0A79-4005-984A-A57D35B45DB5}"/>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E9066263-8A56-47B8-ABC4-65B873893C4F}"/>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solidFill>
                    <a:schemeClr val="bg1"/>
                  </a:solidFill>
                  <a:latin typeface="Bahnschrift SemiCondensed" panose="020B0502040204020203" pitchFamily="34" charset="0"/>
                </a:rPr>
                <a:t>NAP YEAR END REPORT</a:t>
              </a:r>
            </a:p>
          </p:txBody>
        </p:sp>
        <p:sp>
          <p:nvSpPr>
            <p:cNvPr id="34" name="TextBox 33">
              <a:extLst>
                <a:ext uri="{FF2B5EF4-FFF2-40B4-BE49-F238E27FC236}">
                  <a16:creationId xmlns:a16="http://schemas.microsoft.com/office/drawing/2014/main" id="{931F8B0B-5417-47AF-8765-75522FA8E813}"/>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pic>
          <p:nvPicPr>
            <p:cNvPr id="38" name="Picture 37">
              <a:extLst>
                <a:ext uri="{FF2B5EF4-FFF2-40B4-BE49-F238E27FC236}">
                  <a16:creationId xmlns:a16="http://schemas.microsoft.com/office/drawing/2014/main" id="{12F726F2-4587-4664-86F3-AFA6462B942D}"/>
                </a:ext>
                <a:ext uri="{C183D7F6-B498-43B3-948B-1728B52AA6E4}">
                  <adec:decorative xmlns:adec="http://schemas.microsoft.com/office/drawing/2017/decorative" val="1"/>
                </a:ext>
              </a:extLst>
            </p:cNvPr>
            <p:cNvPicPr>
              <a:picLocks noChangeAspect="1"/>
            </p:cNvPicPr>
            <p:nvPr/>
          </p:nvPicPr>
          <p:blipFill>
            <a:blip r:embed="rId7" cstate="screen">
              <a:biLevel thresh="75000"/>
              <a:alphaModFix/>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sp>
          <p:nvSpPr>
            <p:cNvPr id="31" name="TextBox 30">
              <a:extLst>
                <a:ext uri="{FF2B5EF4-FFF2-40B4-BE49-F238E27FC236}">
                  <a16:creationId xmlns:a16="http://schemas.microsoft.com/office/drawing/2014/main" id="{C582278B-2400-366D-DCB9-3F7F3188651A}"/>
                </a:ext>
                <a:ext uri="{C183D7F6-B498-43B3-948B-1728B52AA6E4}">
                  <adec:decorative xmlns:adec="http://schemas.microsoft.com/office/drawing/2017/decorative" val="1"/>
                </a:ext>
              </a:extLst>
            </p:cNvPr>
            <p:cNvSpPr txBox="1"/>
            <p:nvPr/>
          </p:nvSpPr>
          <p:spPr>
            <a:xfrm>
              <a:off x="9517891" y="7236202"/>
              <a:ext cx="5156522" cy="369332"/>
            </a:xfrm>
            <a:prstGeom prst="rect">
              <a:avLst/>
            </a:prstGeom>
            <a:noFill/>
          </p:spPr>
          <p:txBody>
            <a:bodyPr wrap="square">
              <a:spAutoFit/>
            </a:bodyPr>
            <a:lstStyle/>
            <a:p>
              <a:r>
                <a:rPr lang="en-US" sz="1800" i="1" dirty="0">
                  <a:solidFill>
                    <a:schemeClr val="accent2"/>
                  </a:solidFill>
                  <a:latin typeface="Elephant" panose="02020904090505020303" pitchFamily="18" charset="0"/>
                </a:rPr>
                <a:t>...</a:t>
              </a:r>
              <a:endParaRPr lang="en-US" dirty="0"/>
            </a:p>
          </p:txBody>
        </p:sp>
        <p:sp>
          <p:nvSpPr>
            <p:cNvPr id="3" name="Rectangle 2">
              <a:extLst>
                <a:ext uri="{FF2B5EF4-FFF2-40B4-BE49-F238E27FC236}">
                  <a16:creationId xmlns:a16="http://schemas.microsoft.com/office/drawing/2014/main" id="{611ED03F-65A4-F9F7-CE2F-6E2A949EC425}"/>
                </a:ext>
              </a:extLst>
            </p:cNvPr>
            <p:cNvSpPr/>
            <p:nvPr/>
          </p:nvSpPr>
          <p:spPr>
            <a:xfrm>
              <a:off x="7332344" y="4517731"/>
              <a:ext cx="2726056" cy="215444"/>
            </a:xfrm>
            <a:prstGeom prst="rect">
              <a:avLst/>
            </a:prstGeom>
          </p:spPr>
          <p:txBody>
            <a:bodyPr wrap="square">
              <a:spAutoFit/>
            </a:bodyPr>
            <a:lstStyle/>
            <a:p>
              <a:pPr algn="r"/>
              <a:r>
                <a:rPr lang="en-US" sz="800" i="1" dirty="0">
                  <a:uFill>
                    <a:solidFill>
                      <a:srgbClr val="E2AA00"/>
                    </a:solidFill>
                  </a:uFill>
                  <a:latin typeface="Sitka Small" panose="02000505000000020004" pitchFamily="2" charset="0"/>
                </a:rPr>
                <a:t>Gallup Park sedge meadow through the seasons</a:t>
              </a:r>
            </a:p>
          </p:txBody>
        </p:sp>
      </p:grpSp>
    </p:spTree>
    <p:extLst>
      <p:ext uri="{BB962C8B-B14F-4D97-AF65-F5344CB8AC3E}">
        <p14:creationId xmlns:p14="http://schemas.microsoft.com/office/powerpoint/2010/main" val="3871504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D55F653-8663-CEB8-72F1-FA08C8EB9A08}"/>
              </a:ext>
            </a:extLst>
          </p:cNvPr>
          <p:cNvSpPr>
            <a:spLocks noGrp="1"/>
          </p:cNvSpPr>
          <p:nvPr>
            <p:ph type="title" idx="4294967295"/>
          </p:nvPr>
        </p:nvSpPr>
        <p:spPr>
          <a:xfrm>
            <a:off x="481011" y="459741"/>
            <a:ext cx="8675370" cy="1502305"/>
          </a:xfrm>
        </p:spPr>
        <p:txBody>
          <a:bodyPr anchor="t">
            <a:normAutofit/>
          </a:bodyPr>
          <a:lstStyle/>
          <a:p>
            <a:r>
              <a:rPr lang="en-US" sz="1100" dirty="0">
                <a:solidFill>
                  <a:schemeClr val="bg1"/>
                </a:solidFill>
              </a:rPr>
              <a:t>DECADES</a:t>
            </a:r>
            <a:r>
              <a:rPr lang="en-US" sz="1100" baseline="0" dirty="0">
                <a:solidFill>
                  <a:schemeClr val="bg1"/>
                </a:solidFill>
              </a:rPr>
              <a:t> OF CONSERVATION</a:t>
            </a:r>
            <a:r>
              <a:rPr lang="en-US" sz="1100" dirty="0">
                <a:solidFill>
                  <a:schemeClr val="bg1"/>
                </a:solidFill>
              </a:rPr>
              <a:t>, CONTINUED</a:t>
            </a:r>
          </a:p>
        </p:txBody>
      </p:sp>
      <p:sp>
        <p:nvSpPr>
          <p:cNvPr id="21" name="TextBox 20">
            <a:extLst>
              <a:ext uri="{FF2B5EF4-FFF2-40B4-BE49-F238E27FC236}">
                <a16:creationId xmlns:a16="http://schemas.microsoft.com/office/drawing/2014/main" id="{7835ACA4-5259-D9DA-044D-6677F38F7F32}"/>
              </a:ext>
            </a:extLst>
          </p:cNvPr>
          <p:cNvSpPr txBox="1"/>
          <p:nvPr/>
        </p:nvSpPr>
        <p:spPr>
          <a:xfrm>
            <a:off x="319356" y="426196"/>
            <a:ext cx="6918728" cy="5170646"/>
          </a:xfrm>
          <a:prstGeom prst="rect">
            <a:avLst/>
          </a:prstGeom>
          <a:noFill/>
        </p:spPr>
        <p:txBody>
          <a:bodyPr wrap="square">
            <a:spAutoFit/>
          </a:bodyPr>
          <a:lstStyle/>
          <a:p>
            <a:r>
              <a:rPr lang="en-US" sz="1100" dirty="0">
                <a:solidFill>
                  <a:schemeClr val="bg1"/>
                </a:solidFill>
              </a:rPr>
              <a:t>NAP, now thirty years on, and the Greenbelt at twenty years, are all but static undertakings. The programs, the staff, and the spirit are dynamic, evolving, and innovative. This past year serves as a potent example of these program’s dedication to their conservation missions and to progress. </a:t>
            </a:r>
          </a:p>
          <a:p>
            <a:endParaRPr lang="en-US" sz="1100" dirty="0">
              <a:solidFill>
                <a:schemeClr val="bg1"/>
              </a:solidFill>
            </a:endParaRPr>
          </a:p>
          <a:p>
            <a:r>
              <a:rPr lang="en-US" sz="1100" dirty="0">
                <a:solidFill>
                  <a:schemeClr val="bg1"/>
                </a:solidFill>
              </a:rPr>
              <a:t>The Greenbelt broke new ground in 2023.  Years in the making, the Greenbelt launched its first-ever buy-protect-sell (BPS) affordable farmland purchasing opportunity. BPS is a new acquisition framework that fulfills the Greenbelt’s primary objective of permanent land conservation, while also providing for secondary outcomes aimed at addressing farmland insecurity and local food system development in the Ann Arbor area. </a:t>
            </a:r>
          </a:p>
          <a:p>
            <a:endParaRPr lang="en-US" sz="1100" dirty="0">
              <a:solidFill>
                <a:schemeClr val="bg1"/>
              </a:solidFill>
            </a:endParaRPr>
          </a:p>
          <a:p>
            <a:r>
              <a:rPr lang="en-US" sz="1100" dirty="0">
                <a:solidFill>
                  <a:schemeClr val="bg1"/>
                </a:solidFill>
              </a:rPr>
              <a:t>The nature of BPS acquisitions results in greater risk and complexity for the Greenbelt to navigate, but – all the same – staff have carried out these innovations with grace and proficiency. At their last meeting of the calendar year, City Council approved the sale of the Greenbelt’s first two BPS properties, signaling the final City-approval needed to conclude this proof-of-concept project. </a:t>
            </a:r>
          </a:p>
          <a:p>
            <a:endParaRPr lang="en-US" sz="1100" dirty="0">
              <a:solidFill>
                <a:schemeClr val="bg1"/>
              </a:solidFill>
            </a:endParaRPr>
          </a:p>
          <a:p>
            <a:r>
              <a:rPr lang="en-US" sz="1100" dirty="0">
                <a:solidFill>
                  <a:schemeClr val="bg1"/>
                </a:solidFill>
              </a:rPr>
              <a:t>NAP underwent its first-ever strategic planning process; engaging partners, stakeholders, focus groups, and the public yielded crucial feedback that reinforced the values NAP has long embodied, and offered us new ideas to leverage as the mission adapts to shifting ecological and social conditions. This process came across several staffing transitions, testing the division’s ability to balance delivering consistent programming while also looking toward the future with openness and resolve. </a:t>
            </a:r>
          </a:p>
          <a:p>
            <a:endParaRPr lang="en-US" sz="1100" dirty="0">
              <a:solidFill>
                <a:schemeClr val="bg1"/>
              </a:solidFill>
            </a:endParaRPr>
          </a:p>
          <a:p>
            <a:r>
              <a:rPr lang="en-US" sz="1100" dirty="0">
                <a:solidFill>
                  <a:schemeClr val="bg1"/>
                </a:solidFill>
              </a:rPr>
              <a:t>I couldn’t be prouder to say that NAP struck that balance, showed unwavering commitment to growth, and is – at long last – operating at full capacity once again. My sincerest thanks for the staff and the public that took part in this necessary process to define NAP’s guiding start for the decades ahead. </a:t>
            </a:r>
          </a:p>
          <a:p>
            <a:endParaRPr lang="en-US" sz="1100" dirty="0">
              <a:solidFill>
                <a:schemeClr val="bg1"/>
              </a:solidFill>
            </a:endParaRPr>
          </a:p>
          <a:p>
            <a:r>
              <a:rPr lang="en-US" sz="1100" dirty="0">
                <a:solidFill>
                  <a:schemeClr val="bg1"/>
                </a:solidFill>
              </a:rPr>
              <a:t>All this is to say, new opportunities and developments are rising from the City’s conservation horizon. As pillars of our community’s conservation ethic, both NAP and the Greenbelt are unrelenting in their dedication to visioning, building out, and sustaining this community’s conservation success story. This year’s accomplishments exemplify that ardent work. </a:t>
            </a:r>
          </a:p>
          <a:p>
            <a:endParaRPr lang="en-US" sz="1100" dirty="0">
              <a:solidFill>
                <a:schemeClr val="bg1"/>
              </a:solidFill>
            </a:endParaRPr>
          </a:p>
          <a:p>
            <a:r>
              <a:rPr lang="en-US" sz="1100" dirty="0">
                <a:solidFill>
                  <a:schemeClr val="bg1"/>
                </a:solidFill>
              </a:rPr>
              <a:t> </a:t>
            </a:r>
          </a:p>
        </p:txBody>
      </p:sp>
      <p:pic>
        <p:nvPicPr>
          <p:cNvPr id="4" name="Picture 3" descr="A pond with trees in the background, the trees and blue sky with white clouds are being reflected in the pond.">
            <a:extLst>
              <a:ext uri="{FF2B5EF4-FFF2-40B4-BE49-F238E27FC236}">
                <a16:creationId xmlns:a16="http://schemas.microsoft.com/office/drawing/2014/main" id="{E05C0232-5D7D-87F7-1F60-2AF6B5F460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738339" y="-46303"/>
            <a:ext cx="2375244" cy="7812911"/>
          </a:xfrm>
          <a:prstGeom prst="rect">
            <a:avLst/>
          </a:prstGeom>
        </p:spPr>
      </p:pic>
      <p:grpSp>
        <p:nvGrpSpPr>
          <p:cNvPr id="14" name="Group 13">
            <a:extLst>
              <a:ext uri="{FF2B5EF4-FFF2-40B4-BE49-F238E27FC236}">
                <a16:creationId xmlns:a16="http://schemas.microsoft.com/office/drawing/2014/main" id="{58AF298A-FC24-1C82-370E-5F73A8F9C018}"/>
              </a:ext>
              <a:ext uri="{C183D7F6-B498-43B3-948B-1728B52AA6E4}">
                <adec:decorative xmlns:adec="http://schemas.microsoft.com/office/drawing/2017/decorative" val="1"/>
              </a:ext>
            </a:extLst>
          </p:cNvPr>
          <p:cNvGrpSpPr/>
          <p:nvPr/>
        </p:nvGrpSpPr>
        <p:grpSpPr>
          <a:xfrm>
            <a:off x="8166968" y="206169"/>
            <a:ext cx="1893088" cy="771299"/>
            <a:chOff x="8166968" y="206169"/>
            <a:chExt cx="1893088" cy="771299"/>
          </a:xfrm>
        </p:grpSpPr>
        <p:sp>
          <p:nvSpPr>
            <p:cNvPr id="30" name="TextBox 29">
              <a:extLst>
                <a:ext uri="{FF2B5EF4-FFF2-40B4-BE49-F238E27FC236}">
                  <a16:creationId xmlns:a16="http://schemas.microsoft.com/office/drawing/2014/main" id="{7ECE660B-285C-4E20-9B7A-FF0E2A3E70E0}"/>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5</a:t>
              </a:r>
            </a:p>
          </p:txBody>
        </p:sp>
        <p:cxnSp>
          <p:nvCxnSpPr>
            <p:cNvPr id="31" name="Straight Connector 30">
              <a:extLst>
                <a:ext uri="{FF2B5EF4-FFF2-40B4-BE49-F238E27FC236}">
                  <a16:creationId xmlns:a16="http://schemas.microsoft.com/office/drawing/2014/main" id="{E3583F90-8ADB-4FA3-BB4C-7E359F195991}"/>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A8E7C304-8BA7-4B49-B7BF-AA03BFDC5453}"/>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29" name="TextBox 28">
              <a:extLst>
                <a:ext uri="{FF2B5EF4-FFF2-40B4-BE49-F238E27FC236}">
                  <a16:creationId xmlns:a16="http://schemas.microsoft.com/office/drawing/2014/main" id="{76E0E158-047C-44B0-AFE8-A3D348375067}"/>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22" name="Picture 21">
              <a:extLst>
                <a:ext uri="{FF2B5EF4-FFF2-40B4-BE49-F238E27FC236}">
                  <a16:creationId xmlns:a16="http://schemas.microsoft.com/office/drawing/2014/main" id="{3AE80D55-23D3-4D97-88E7-193ED130B567}"/>
                </a:ext>
                <a:ext uri="{C183D7F6-B498-43B3-948B-1728B52AA6E4}">
                  <adec:decorative xmlns:adec="http://schemas.microsoft.com/office/drawing/2017/decorative" val="1"/>
                </a:ext>
              </a:extLst>
            </p:cNvPr>
            <p:cNvPicPr>
              <a:picLocks noChangeAspect="1"/>
            </p:cNvPicPr>
            <p:nvPr/>
          </p:nvPicPr>
          <p:blipFill>
            <a:blip r:embed="rId4"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grpSp>
      <p:grpSp>
        <p:nvGrpSpPr>
          <p:cNvPr id="25" name="Group 24">
            <a:extLst>
              <a:ext uri="{FF2B5EF4-FFF2-40B4-BE49-F238E27FC236}">
                <a16:creationId xmlns:a16="http://schemas.microsoft.com/office/drawing/2014/main" id="{AA6B4C6C-825D-E624-35C8-1D7727F2F360}"/>
              </a:ext>
              <a:ext uri="{C183D7F6-B498-43B3-948B-1728B52AA6E4}">
                <adec:decorative xmlns:adec="http://schemas.microsoft.com/office/drawing/2017/decorative" val="1"/>
              </a:ext>
            </a:extLst>
          </p:cNvPr>
          <p:cNvGrpSpPr/>
          <p:nvPr/>
        </p:nvGrpSpPr>
        <p:grpSpPr>
          <a:xfrm>
            <a:off x="481011" y="671451"/>
            <a:ext cx="7833947" cy="6791167"/>
            <a:chOff x="481011" y="671451"/>
            <a:chExt cx="7833947" cy="6791167"/>
          </a:xfrm>
        </p:grpSpPr>
        <p:sp>
          <p:nvSpPr>
            <p:cNvPr id="5" name="TextBox 4">
              <a:extLst>
                <a:ext uri="{FF2B5EF4-FFF2-40B4-BE49-F238E27FC236}">
                  <a16:creationId xmlns:a16="http://schemas.microsoft.com/office/drawing/2014/main" id="{58B274BA-77A4-82CB-7C59-B64BE0BC52A3}"/>
                </a:ext>
              </a:extLst>
            </p:cNvPr>
            <p:cNvSpPr txBox="1"/>
            <p:nvPr/>
          </p:nvSpPr>
          <p:spPr>
            <a:xfrm>
              <a:off x="481011" y="671451"/>
              <a:ext cx="6923959" cy="1384995"/>
            </a:xfrm>
            <a:prstGeom prst="rect">
              <a:avLst/>
            </a:prstGeom>
            <a:noFill/>
          </p:spPr>
          <p:txBody>
            <a:bodyPr wrap="square">
              <a:spAutoFit/>
            </a:bodyPr>
            <a:lstStyle>
              <a:defPPr>
                <a:defRPr lang="en-US"/>
              </a:defPPr>
              <a:lvl1pPr marR="0">
                <a:spcBef>
                  <a:spcPts val="0"/>
                </a:spcBef>
                <a:spcAft>
                  <a:spcPts val="0"/>
                </a:spcAft>
                <a:defRPr sz="1400">
                  <a:latin typeface="Bahnschrift SemiBold" panose="020B0502040204020203" pitchFamily="34" charset="0"/>
                  <a:cs typeface="Times New Roman" panose="02020603050405020304" pitchFamily="18" charset="0"/>
                </a:defRPr>
              </a:lvl1pPr>
            </a:lstStyle>
            <a:p>
              <a:r>
                <a:rPr lang="en-US" sz="1800" i="1" dirty="0">
                  <a:solidFill>
                    <a:schemeClr val="accent2"/>
                  </a:solidFill>
                  <a:latin typeface="Elephant" panose="02020904090505020303" pitchFamily="18" charset="0"/>
                </a:rPr>
                <a:t>NAP, now thirty years on, and the Greenbelt at twenty years, are all but static undertakings. </a:t>
              </a:r>
              <a:r>
                <a:rPr lang="en-US" sz="1600" dirty="0">
                  <a:latin typeface="Elephant" panose="02020904090505020303" pitchFamily="18" charset="0"/>
                </a:rPr>
                <a:t>The programs, the staff, and the spirit are dynamic, evolving, and innovative. This past year serves as a potent example of these program’s dedication to their conservation missions and to progress. </a:t>
              </a:r>
            </a:p>
          </p:txBody>
        </p:sp>
        <p:sp>
          <p:nvSpPr>
            <p:cNvPr id="19" name="TextBox 18">
              <a:extLst>
                <a:ext uri="{FF2B5EF4-FFF2-40B4-BE49-F238E27FC236}">
                  <a16:creationId xmlns:a16="http://schemas.microsoft.com/office/drawing/2014/main" id="{7F676355-8E0C-0FC2-2589-A112DF6BE593}"/>
                </a:ext>
              </a:extLst>
            </p:cNvPr>
            <p:cNvSpPr txBox="1"/>
            <p:nvPr/>
          </p:nvSpPr>
          <p:spPr>
            <a:xfrm>
              <a:off x="481012" y="2056445"/>
              <a:ext cx="3800061" cy="1554272"/>
            </a:xfrm>
            <a:prstGeom prst="rect">
              <a:avLst/>
            </a:prstGeom>
            <a:solidFill>
              <a:schemeClr val="bg1"/>
            </a:solidFill>
          </p:spPr>
          <p:txBody>
            <a:bodyPr wrap="square">
              <a:spAutoFit/>
            </a:bodyPr>
            <a:lstStyle/>
            <a:p>
              <a:r>
                <a:rPr lang="en-US" dirty="0">
                  <a:solidFill>
                    <a:schemeClr val="accent2">
                      <a:lumMod val="75000"/>
                    </a:schemeClr>
                  </a:solidFill>
                  <a:latin typeface="Bahnschrift SemiBold SemiConden" panose="020B0502040204020203" pitchFamily="34" charset="0"/>
                </a:rPr>
                <a:t>The Greenbelt </a:t>
              </a:r>
              <a:r>
                <a:rPr lang="en-US" sz="1100" dirty="0">
                  <a:latin typeface="Sitka Text" panose="02000505000000020004" pitchFamily="2" charset="0"/>
                </a:rPr>
                <a:t>broke new ground in 2023.  Years in the making, the Greenbelt launched its first-ever buy-protect-sell (BPS) affordable farmland purchasing opportunity. BPS is a new acquisition framework that fulfills the Greenbelt’s primary objective of permanent land conservation, while also providing for secondary outcomes aimed at addressing farmland insecurity and local food system development in the Ann Arbor area. </a:t>
              </a:r>
            </a:p>
          </p:txBody>
        </p:sp>
        <p:sp>
          <p:nvSpPr>
            <p:cNvPr id="24" name="TextBox 23">
              <a:extLst>
                <a:ext uri="{FF2B5EF4-FFF2-40B4-BE49-F238E27FC236}">
                  <a16:creationId xmlns:a16="http://schemas.microsoft.com/office/drawing/2014/main" id="{19B16608-BE0B-DAF4-A7DD-7D0D3D141D24}"/>
                </a:ext>
              </a:extLst>
            </p:cNvPr>
            <p:cNvSpPr txBox="1"/>
            <p:nvPr/>
          </p:nvSpPr>
          <p:spPr>
            <a:xfrm>
              <a:off x="481011" y="3731261"/>
              <a:ext cx="3800061" cy="1446550"/>
            </a:xfrm>
            <a:prstGeom prst="rect">
              <a:avLst/>
            </a:prstGeom>
            <a:solidFill>
              <a:schemeClr val="bg1"/>
            </a:solidFill>
          </p:spPr>
          <p:txBody>
            <a:bodyPr wrap="square">
              <a:spAutoFit/>
            </a:bodyPr>
            <a:lstStyle/>
            <a:p>
              <a:r>
                <a:rPr lang="en-US" sz="1100" dirty="0">
                  <a:latin typeface="Sitka Text" panose="02000505000000020004" pitchFamily="2" charset="0"/>
                </a:rPr>
                <a:t>The nature of BPS acquisitions results in greater risk and complexity for the Greenbelt to navigate, but – all the same – staff have carried out these innovations with grace and proficiency. At their last meeting of the calendar year, City Council approved the sale of the Greenbelt’s first two BPS properties, signaling the final City-approval needed to conclude this proof-of-concept project.</a:t>
              </a:r>
              <a:endParaRPr lang="en-US" sz="1100" dirty="0"/>
            </a:p>
          </p:txBody>
        </p:sp>
        <p:sp>
          <p:nvSpPr>
            <p:cNvPr id="9" name="TextBox 8">
              <a:extLst>
                <a:ext uri="{FF2B5EF4-FFF2-40B4-BE49-F238E27FC236}">
                  <a16:creationId xmlns:a16="http://schemas.microsoft.com/office/drawing/2014/main" id="{A72A879D-CB72-A290-C739-772A267C7226}"/>
                </a:ext>
              </a:extLst>
            </p:cNvPr>
            <p:cNvSpPr txBox="1"/>
            <p:nvPr/>
          </p:nvSpPr>
          <p:spPr>
            <a:xfrm>
              <a:off x="4484230" y="2066179"/>
              <a:ext cx="3830728" cy="1892826"/>
            </a:xfrm>
            <a:prstGeom prst="rect">
              <a:avLst/>
            </a:prstGeom>
            <a:solidFill>
              <a:schemeClr val="bg1"/>
            </a:solidFill>
          </p:spPr>
          <p:txBody>
            <a:bodyPr wrap="square">
              <a:spAutoFit/>
            </a:bodyPr>
            <a:lstStyle/>
            <a:p>
              <a:r>
                <a:rPr lang="en-US" dirty="0">
                  <a:solidFill>
                    <a:schemeClr val="accent2">
                      <a:lumMod val="75000"/>
                    </a:schemeClr>
                  </a:solidFill>
                  <a:latin typeface="Bahnschrift SemiBold SemiConden" panose="020B0502040204020203" pitchFamily="34" charset="0"/>
                </a:rPr>
                <a:t>NAP</a:t>
              </a:r>
              <a:r>
                <a:rPr lang="en-US" sz="1800" dirty="0">
                  <a:latin typeface="Sitka Text" panose="02000505000000020004" pitchFamily="2" charset="0"/>
                </a:rPr>
                <a:t> </a:t>
              </a:r>
              <a:r>
                <a:rPr lang="en-US" sz="1100" dirty="0">
                  <a:latin typeface="Sitka Text" panose="02000505000000020004" pitchFamily="2" charset="0"/>
                </a:rPr>
                <a:t>underwent its first-ever strategic planning process; engaging partners, stakeholders, focus groups, and the public yielded crucial feedback that reinforced the values NAP has long embodied, and offered us new ideas to leverage as the mission adapts to shifting ecological and social conditions. This process came across several staffing transitions, testing the division’s ability to balance delivering consistent programming while also looking toward the future with openness and resolve. </a:t>
              </a:r>
            </a:p>
          </p:txBody>
        </p:sp>
        <p:sp>
          <p:nvSpPr>
            <p:cNvPr id="10" name="TextBox 9">
              <a:extLst>
                <a:ext uri="{FF2B5EF4-FFF2-40B4-BE49-F238E27FC236}">
                  <a16:creationId xmlns:a16="http://schemas.microsoft.com/office/drawing/2014/main" id="{C6EB74EB-47E2-DC24-4BC4-2763539353BF}"/>
                </a:ext>
              </a:extLst>
            </p:cNvPr>
            <p:cNvSpPr txBox="1"/>
            <p:nvPr/>
          </p:nvSpPr>
          <p:spPr>
            <a:xfrm>
              <a:off x="4484230" y="4042451"/>
              <a:ext cx="3800062" cy="1107996"/>
            </a:xfrm>
            <a:prstGeom prst="rect">
              <a:avLst/>
            </a:prstGeom>
            <a:solidFill>
              <a:schemeClr val="bg1"/>
            </a:solidFill>
          </p:spPr>
          <p:txBody>
            <a:bodyPr wrap="square">
              <a:spAutoFit/>
            </a:bodyPr>
            <a:lstStyle>
              <a:defPPr>
                <a:defRPr lang="en-US"/>
              </a:defPPr>
              <a:lvl1pPr>
                <a:defRPr sz="1400">
                  <a:solidFill>
                    <a:schemeClr val="bg1"/>
                  </a:solidFill>
                  <a:latin typeface="Sitka Text" panose="02000505000000020004" pitchFamily="2" charset="0"/>
                </a:defRPr>
              </a:lvl1pPr>
            </a:lstStyle>
            <a:p>
              <a:r>
                <a:rPr lang="en-US" sz="1100" dirty="0">
                  <a:solidFill>
                    <a:schemeClr val="tx1"/>
                  </a:solidFill>
                </a:rPr>
                <a:t>I couldn’t be prouder to say that NAP struck that balance, showed unwavering commitment to growth, and is – at long last – operating at full capacity once again. My sincerest thanks for the staff and the public that took part in this necessary process to define NAP’s guiding start for the decades ahead. </a:t>
              </a:r>
            </a:p>
          </p:txBody>
        </p:sp>
        <p:sp>
          <p:nvSpPr>
            <p:cNvPr id="20" name="TextBox 19">
              <a:extLst>
                <a:ext uri="{FF2B5EF4-FFF2-40B4-BE49-F238E27FC236}">
                  <a16:creationId xmlns:a16="http://schemas.microsoft.com/office/drawing/2014/main" id="{A040F7CB-5945-F43E-9AF0-3C53748EE80A}"/>
                </a:ext>
              </a:extLst>
            </p:cNvPr>
            <p:cNvSpPr txBox="1"/>
            <p:nvPr/>
          </p:nvSpPr>
          <p:spPr>
            <a:xfrm>
              <a:off x="1099580" y="5238424"/>
              <a:ext cx="6305390" cy="1508105"/>
            </a:xfrm>
            <a:prstGeom prst="rect">
              <a:avLst/>
            </a:prstGeom>
            <a:solidFill>
              <a:schemeClr val="bg1"/>
            </a:solidFill>
          </p:spPr>
          <p:txBody>
            <a:bodyPr wrap="square">
              <a:spAutoFit/>
            </a:bodyPr>
            <a:lstStyle/>
            <a:p>
              <a:r>
                <a:rPr lang="en-US" dirty="0">
                  <a:solidFill>
                    <a:schemeClr val="accent2">
                      <a:lumMod val="75000"/>
                    </a:schemeClr>
                  </a:solidFill>
                  <a:latin typeface="Bahnschrift SemiBold SemiConden" panose="020B0502040204020203" pitchFamily="34" charset="0"/>
                </a:rPr>
                <a:t>All this is to say, </a:t>
              </a:r>
              <a:r>
                <a:rPr lang="en-US" sz="1400" dirty="0">
                  <a:latin typeface="Sitka Text" panose="02000505000000020004" pitchFamily="2" charset="0"/>
                </a:rPr>
                <a:t>new opportunities and developments are rising from the City’s conservation horizon. As pillars of our community’s conservation ethic, both NAP and the Greenbelt are unrelenting in their dedication to visioning, building out, and sustaining this community’s conservation success story</a:t>
              </a:r>
              <a:r>
                <a:rPr lang="en-US" sz="1400" dirty="0">
                  <a:latin typeface="Elephant" panose="02020904090505020303" pitchFamily="18" charset="0"/>
                </a:rPr>
                <a:t>. </a:t>
              </a:r>
              <a:r>
                <a:rPr lang="en-US" sz="1600" dirty="0">
                  <a:latin typeface="Elephant" panose="02020904090505020303" pitchFamily="18" charset="0"/>
                </a:rPr>
                <a:t>This year’s accomplishments exemplify that ardent work. </a:t>
              </a:r>
              <a:endParaRPr lang="en-US" sz="1400" dirty="0">
                <a:latin typeface="Elephant" panose="02020904090505020303" pitchFamily="18" charset="0"/>
              </a:endParaRPr>
            </a:p>
          </p:txBody>
        </p:sp>
        <p:grpSp>
          <p:nvGrpSpPr>
            <p:cNvPr id="13" name="Group 12" descr="Picture of Remy Long, Deputy Manager, NAP and Land Acquisition">
              <a:extLst>
                <a:ext uri="{FF2B5EF4-FFF2-40B4-BE49-F238E27FC236}">
                  <a16:creationId xmlns:a16="http://schemas.microsoft.com/office/drawing/2014/main" id="{231FD9A3-097F-5F03-32CD-3B11CB132995}"/>
                </a:ext>
              </a:extLst>
            </p:cNvPr>
            <p:cNvGrpSpPr/>
            <p:nvPr/>
          </p:nvGrpSpPr>
          <p:grpSpPr>
            <a:xfrm>
              <a:off x="5446406" y="6600074"/>
              <a:ext cx="2316647" cy="862544"/>
              <a:chOff x="5446406" y="6600074"/>
              <a:chExt cx="2316647" cy="862544"/>
            </a:xfrm>
          </p:grpSpPr>
          <p:pic>
            <p:nvPicPr>
              <p:cNvPr id="2" name="Picture 81" descr="Remy_Long">
                <a:extLst>
                  <a:ext uri="{FF2B5EF4-FFF2-40B4-BE49-F238E27FC236}">
                    <a16:creationId xmlns:a16="http://schemas.microsoft.com/office/drawing/2014/main" id="{BA7D36F4-0F47-67B2-2D37-1AC3FC040FAB}"/>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5446406" y="6616107"/>
                <a:ext cx="822960" cy="8229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TextBox 2">
                <a:extLst>
                  <a:ext uri="{FF2B5EF4-FFF2-40B4-BE49-F238E27FC236}">
                    <a16:creationId xmlns:a16="http://schemas.microsoft.com/office/drawing/2014/main" id="{174191DC-8AE7-FC23-F6AE-64E5F0C805D4}"/>
                  </a:ext>
                </a:extLst>
              </p:cNvPr>
              <p:cNvSpPr txBox="1"/>
              <p:nvPr/>
            </p:nvSpPr>
            <p:spPr>
              <a:xfrm>
                <a:off x="6287895" y="6600074"/>
                <a:ext cx="1475158" cy="862544"/>
              </a:xfrm>
              <a:prstGeom prst="rect">
                <a:avLst/>
              </a:prstGeom>
              <a:noFill/>
            </p:spPr>
            <p:txBody>
              <a:bodyPr wrap="square" rtlCol="0">
                <a:spAutoFit/>
              </a:bodyPr>
              <a:lstStyle/>
              <a:p>
                <a:r>
                  <a:rPr lang="en-US" sz="1540" dirty="0">
                    <a:effectLst>
                      <a:outerShdw blurRad="50800" dist="38100" dir="10800000" algn="r" rotWithShape="0">
                        <a:schemeClr val="bg1">
                          <a:alpha val="10000"/>
                        </a:schemeClr>
                      </a:outerShdw>
                    </a:effectLst>
                    <a:latin typeface="Elephant" panose="02020904090505020303" pitchFamily="18" charset="0"/>
                  </a:rPr>
                  <a:t>Remy</a:t>
                </a:r>
              </a:p>
              <a:p>
                <a:r>
                  <a:rPr lang="en-US" sz="1155" dirty="0">
                    <a:effectLst>
                      <a:outerShdw blurRad="50800" dist="38100" dir="10800000" algn="r" rotWithShape="0">
                        <a:schemeClr val="bg1">
                          <a:alpha val="10000"/>
                        </a:schemeClr>
                      </a:outerShdw>
                    </a:effectLst>
                    <a:latin typeface="Elephant" panose="02020904090505020303" pitchFamily="18" charset="0"/>
                  </a:rPr>
                  <a:t>Long</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Deputy Manager, NAP </a:t>
                </a:r>
              </a:p>
              <a:p>
                <a:r>
                  <a:rPr lang="en-US" sz="1155" dirty="0">
                    <a:effectLst>
                      <a:outerShdw blurRad="50800" dist="38100" dir="10800000" algn="r" rotWithShape="0">
                        <a:schemeClr val="bg1">
                          <a:alpha val="10000"/>
                        </a:schemeClr>
                      </a:outerShdw>
                    </a:effectLst>
                    <a:latin typeface="Bahnschrift SemiLight Condensed" panose="020B0502040204020203" pitchFamily="34" charset="0"/>
                  </a:rPr>
                  <a:t>and Land Acquisition</a:t>
                </a:r>
              </a:p>
            </p:txBody>
          </p:sp>
        </p:grpSp>
      </p:grpSp>
    </p:spTree>
    <p:extLst>
      <p:ext uri="{BB962C8B-B14F-4D97-AF65-F5344CB8AC3E}">
        <p14:creationId xmlns:p14="http://schemas.microsoft.com/office/powerpoint/2010/main" val="4106204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B44C1-71FA-47FC-A503-8F6047E33CBB}"/>
              </a:ext>
            </a:extLst>
          </p:cNvPr>
          <p:cNvSpPr>
            <a:spLocks noGrp="1"/>
          </p:cNvSpPr>
          <p:nvPr>
            <p:ph type="title" idx="4294967295"/>
          </p:nvPr>
        </p:nvSpPr>
        <p:spPr>
          <a:xfrm>
            <a:off x="256495" y="711685"/>
            <a:ext cx="3317305" cy="579839"/>
          </a:xfrm>
          <a:noFill/>
        </p:spPr>
        <p:txBody>
          <a:bodyPr wrap="square" rtlCol="0">
            <a:spAutoFit/>
          </a:bodyPr>
          <a:lstStyle/>
          <a:p>
            <a:pPr defTabSz="457200"/>
            <a:r>
              <a:rPr lang="en-US" sz="3520" dirty="0">
                <a:latin typeface="Bahnschrift SemiLight Condensed" panose="020B0502040204020203" pitchFamily="34" charset="0"/>
                <a:ea typeface="+mn-ea"/>
                <a:cs typeface="+mn-cs"/>
              </a:rPr>
              <a:t>CONSERVATION CREW </a:t>
            </a:r>
          </a:p>
        </p:txBody>
      </p:sp>
      <p:pic>
        <p:nvPicPr>
          <p:cNvPr id="20" name="Picture 19" descr="A controlled burn crew member">
            <a:extLst>
              <a:ext uri="{FF2B5EF4-FFF2-40B4-BE49-F238E27FC236}">
                <a16:creationId xmlns:a16="http://schemas.microsoft.com/office/drawing/2014/main" id="{7C77DDAD-6574-8AC2-A8F9-5FEAAEBF3A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240349"/>
            <a:ext cx="5437519" cy="1064006"/>
          </a:xfrm>
          <a:prstGeom prst="rect">
            <a:avLst/>
          </a:prstGeom>
        </p:spPr>
      </p:pic>
      <p:pic>
        <p:nvPicPr>
          <p:cNvPr id="18" name="Picture 17" descr="A seed pod full of seeds.">
            <a:extLst>
              <a:ext uri="{FF2B5EF4-FFF2-40B4-BE49-F238E27FC236}">
                <a16:creationId xmlns:a16="http://schemas.microsoft.com/office/drawing/2014/main" id="{58736814-C7C8-E3E1-2E6C-FF2E4541CDD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403"/>
          <a:stretch/>
        </p:blipFill>
        <p:spPr>
          <a:xfrm>
            <a:off x="0" y="2585882"/>
            <a:ext cx="3443084" cy="742153"/>
          </a:xfrm>
          <a:prstGeom prst="rect">
            <a:avLst/>
          </a:prstGeom>
        </p:spPr>
      </p:pic>
      <p:pic>
        <p:nvPicPr>
          <p:cNvPr id="12" name="Picture 11" descr="A person in an orange helmet uses a chainsaw to cut a fallen tree.">
            <a:extLst>
              <a:ext uri="{FF2B5EF4-FFF2-40B4-BE49-F238E27FC236}">
                <a16:creationId xmlns:a16="http://schemas.microsoft.com/office/drawing/2014/main" id="{33A148F6-3EF6-9D5C-2237-BF7ACCE991D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10" y="3710295"/>
            <a:ext cx="5437517" cy="4082414"/>
          </a:xfrm>
          <a:prstGeom prst="rect">
            <a:avLst/>
          </a:prstGeom>
        </p:spPr>
      </p:pic>
      <p:cxnSp>
        <p:nvCxnSpPr>
          <p:cNvPr id="21" name="Straight Connector 20">
            <a:extLst>
              <a:ext uri="{FF2B5EF4-FFF2-40B4-BE49-F238E27FC236}">
                <a16:creationId xmlns:a16="http://schemas.microsoft.com/office/drawing/2014/main" id="{6C07CF8F-54D0-470F-95BD-C1F5084D934B}"/>
              </a:ext>
              <a:ext uri="{C183D7F6-B498-43B3-948B-1728B52AA6E4}">
                <adec:decorative xmlns:adec="http://schemas.microsoft.com/office/drawing/2017/decorative" val="1"/>
              </a:ext>
            </a:extLst>
          </p:cNvPr>
          <p:cNvCxnSpPr>
            <a:cxnSpLocks/>
          </p:cNvCxnSpPr>
          <p:nvPr/>
        </p:nvCxnSpPr>
        <p:spPr>
          <a:xfrm>
            <a:off x="366411" y="1240349"/>
            <a:ext cx="5029200" cy="0"/>
          </a:xfrm>
          <a:prstGeom prst="line">
            <a:avLst/>
          </a:prstGeom>
          <a:solidFill>
            <a:schemeClr val="accent1">
              <a:lumMod val="75000"/>
            </a:schemeClr>
          </a:solidFill>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 name="pie chart" descr="A pie chart showing hours worked by the NAP Conservation Crew.&#10;&#10;Of 2,749 total hours worked in 2023, 70% were invasive species control, 17% were trail work (including 95 tree-over-trail blockages), 13% were controlled burns, and 1% were revegetation.">
            <a:extLst>
              <a:ext uri="{FF2B5EF4-FFF2-40B4-BE49-F238E27FC236}">
                <a16:creationId xmlns:a16="http://schemas.microsoft.com/office/drawing/2014/main" id="{CBBB8F83-EDE4-425E-887F-802ADBC30112}"/>
              </a:ext>
            </a:extLst>
          </p:cNvPr>
          <p:cNvGraphicFramePr/>
          <p:nvPr>
            <p:extLst>
              <p:ext uri="{D42A27DB-BD31-4B8C-83A1-F6EECF244321}">
                <p14:modId xmlns:p14="http://schemas.microsoft.com/office/powerpoint/2010/main" val="170406359"/>
              </p:ext>
            </p:extLst>
          </p:nvPr>
        </p:nvGraphicFramePr>
        <p:xfrm>
          <a:off x="1543285" y="171258"/>
          <a:ext cx="9099884" cy="7359841"/>
        </p:xfrm>
        <a:graphic>
          <a:graphicData uri="http://schemas.openxmlformats.org/drawingml/2006/chart">
            <c:chart xmlns:c="http://schemas.openxmlformats.org/drawingml/2006/chart" xmlns:r="http://schemas.openxmlformats.org/officeDocument/2006/relationships" r:id="rId6"/>
          </a:graphicData>
        </a:graphic>
      </p:graphicFrame>
      <p:sp>
        <p:nvSpPr>
          <p:cNvPr id="36" name="TextBox 35">
            <a:extLst>
              <a:ext uri="{FF2B5EF4-FFF2-40B4-BE49-F238E27FC236}">
                <a16:creationId xmlns:a16="http://schemas.microsoft.com/office/drawing/2014/main" id="{A1BA3CBD-A071-46B1-9EC3-1B9086FC2320}"/>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6</a:t>
            </a:r>
          </a:p>
        </p:txBody>
      </p:sp>
      <p:cxnSp>
        <p:nvCxnSpPr>
          <p:cNvPr id="37" name="Straight Connector 36">
            <a:extLst>
              <a:ext uri="{FF2B5EF4-FFF2-40B4-BE49-F238E27FC236}">
                <a16:creationId xmlns:a16="http://schemas.microsoft.com/office/drawing/2014/main" id="{13EC8FE0-2CE0-4AB2-AB43-606F9EC13671}"/>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84C071BC-4AAB-4D0C-804F-BBBBA72891F8}"/>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35" name="TextBox 34">
            <a:extLst>
              <a:ext uri="{FF2B5EF4-FFF2-40B4-BE49-F238E27FC236}">
                <a16:creationId xmlns:a16="http://schemas.microsoft.com/office/drawing/2014/main" id="{9D3B642F-CB84-4687-8D51-B9B823638F61}"/>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29" name="Picture 28">
            <a:extLst>
              <a:ext uri="{FF2B5EF4-FFF2-40B4-BE49-F238E27FC236}">
                <a16:creationId xmlns:a16="http://schemas.microsoft.com/office/drawing/2014/main" id="{C358191A-4C2B-4989-B505-17C6F1D806D1}"/>
              </a:ext>
              <a:ext uri="{C183D7F6-B498-43B3-948B-1728B52AA6E4}">
                <adec:decorative xmlns:adec="http://schemas.microsoft.com/office/drawing/2017/decorative" val="1"/>
              </a:ext>
            </a:extLst>
          </p:cNvPr>
          <p:cNvPicPr>
            <a:picLocks noChangeAspect="1"/>
          </p:cNvPicPr>
          <p:nvPr/>
        </p:nvPicPr>
        <p:blipFill>
          <a:blip r:embed="rId7"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grpSp>
        <p:nvGrpSpPr>
          <p:cNvPr id="4" name="Group 3">
            <a:extLst>
              <a:ext uri="{FF2B5EF4-FFF2-40B4-BE49-F238E27FC236}">
                <a16:creationId xmlns:a16="http://schemas.microsoft.com/office/drawing/2014/main" id="{80C93F4D-A878-F783-BE4D-B4644A84AF56}"/>
              </a:ext>
              <a:ext uri="{C183D7F6-B498-43B3-948B-1728B52AA6E4}">
                <adec:decorative xmlns:adec="http://schemas.microsoft.com/office/drawing/2017/decorative" val="1"/>
              </a:ext>
            </a:extLst>
          </p:cNvPr>
          <p:cNvGrpSpPr/>
          <p:nvPr/>
        </p:nvGrpSpPr>
        <p:grpSpPr>
          <a:xfrm>
            <a:off x="1353557" y="1748180"/>
            <a:ext cx="8995412" cy="5186983"/>
            <a:chOff x="1353557" y="1748180"/>
            <a:chExt cx="8995412" cy="5186983"/>
          </a:xfrm>
        </p:grpSpPr>
        <p:sp>
          <p:nvSpPr>
            <p:cNvPr id="41" name="TextBox 40">
              <a:extLst>
                <a:ext uri="{FF2B5EF4-FFF2-40B4-BE49-F238E27FC236}">
                  <a16:creationId xmlns:a16="http://schemas.microsoft.com/office/drawing/2014/main" id="{382DDEBC-3F97-06C4-FFBE-50AF60DF9E0C}"/>
                </a:ext>
                <a:ext uri="{C183D7F6-B498-43B3-948B-1728B52AA6E4}">
                  <adec:decorative xmlns:adec="http://schemas.microsoft.com/office/drawing/2017/decorative" val="0"/>
                </a:ext>
              </a:extLst>
            </p:cNvPr>
            <p:cNvSpPr txBox="1"/>
            <p:nvPr/>
          </p:nvSpPr>
          <p:spPr>
            <a:xfrm>
              <a:off x="3945032" y="2415676"/>
              <a:ext cx="6403937" cy="2215991"/>
            </a:xfrm>
            <a:prstGeom prst="rect">
              <a:avLst/>
            </a:prstGeom>
            <a:noFill/>
          </p:spPr>
          <p:txBody>
            <a:bodyPr wrap="square" rtlCol="0">
              <a:spAutoFit/>
            </a:bodyPr>
            <a:lstStyle/>
            <a:p>
              <a:pPr algn="ctr"/>
              <a:r>
                <a:rPr lang="en-US" sz="13800" b="1" dirty="0">
                  <a:latin typeface="Elephant" panose="02020904090505020303" pitchFamily="18" charset="0"/>
                </a:rPr>
                <a:t>2,749</a:t>
              </a:r>
              <a:endParaRPr lang="en-US" sz="13800" b="1" dirty="0"/>
            </a:p>
          </p:txBody>
        </p:sp>
        <p:sp>
          <p:nvSpPr>
            <p:cNvPr id="22" name="TextBox 21">
              <a:extLst>
                <a:ext uri="{FF2B5EF4-FFF2-40B4-BE49-F238E27FC236}">
                  <a16:creationId xmlns:a16="http://schemas.microsoft.com/office/drawing/2014/main" id="{454A6EB9-EDA3-4411-96DD-45763724908C}"/>
                </a:ext>
                <a:ext uri="{C183D7F6-B498-43B3-948B-1728B52AA6E4}">
                  <adec:decorative xmlns:adec="http://schemas.microsoft.com/office/drawing/2017/decorative" val="0"/>
                </a:ext>
              </a:extLst>
            </p:cNvPr>
            <p:cNvSpPr txBox="1"/>
            <p:nvPr/>
          </p:nvSpPr>
          <p:spPr>
            <a:xfrm>
              <a:off x="3887882" y="2339476"/>
              <a:ext cx="6403937" cy="2215991"/>
            </a:xfrm>
            <a:prstGeom prst="rect">
              <a:avLst/>
            </a:prstGeom>
            <a:noFill/>
          </p:spPr>
          <p:txBody>
            <a:bodyPr wrap="square" rtlCol="0">
              <a:spAutoFit/>
            </a:bodyPr>
            <a:lstStyle/>
            <a:p>
              <a:pPr algn="ctr"/>
              <a:r>
                <a:rPr lang="en-US" sz="13800" dirty="0">
                  <a:solidFill>
                    <a:schemeClr val="bg1"/>
                  </a:solidFill>
                  <a:latin typeface="Elephant" panose="02020904090505020303" pitchFamily="18" charset="0"/>
                </a:rPr>
                <a:t>2,749</a:t>
              </a:r>
              <a:endParaRPr lang="en-US" sz="13800" dirty="0">
                <a:solidFill>
                  <a:schemeClr val="bg1"/>
                </a:solidFill>
              </a:endParaRPr>
            </a:p>
          </p:txBody>
        </p:sp>
        <p:sp>
          <p:nvSpPr>
            <p:cNvPr id="26" name="TextBox 25">
              <a:extLst>
                <a:ext uri="{FF2B5EF4-FFF2-40B4-BE49-F238E27FC236}">
                  <a16:creationId xmlns:a16="http://schemas.microsoft.com/office/drawing/2014/main" id="{DCEB7C8B-0B85-47D1-9B96-B0B6DB5221D7}"/>
                </a:ext>
              </a:extLst>
            </p:cNvPr>
            <p:cNvSpPr txBox="1"/>
            <p:nvPr/>
          </p:nvSpPr>
          <p:spPr>
            <a:xfrm>
              <a:off x="7064806" y="4034950"/>
              <a:ext cx="2514043" cy="498598"/>
            </a:xfrm>
            <a:prstGeom prst="rect">
              <a:avLst/>
            </a:prstGeom>
            <a:noFill/>
          </p:spPr>
          <p:txBody>
            <a:bodyPr wrap="square" rtlCol="0">
              <a:spAutoFit/>
            </a:bodyPr>
            <a:lstStyle/>
            <a:p>
              <a:pPr algn="ctr"/>
              <a:r>
                <a:rPr lang="en-US" sz="2640" dirty="0">
                  <a:solidFill>
                    <a:schemeClr val="bg1"/>
                  </a:solidFill>
                  <a:latin typeface="Elephant" panose="02020904090505020303" pitchFamily="18" charset="0"/>
                </a:rPr>
                <a:t>hours worked</a:t>
              </a:r>
            </a:p>
          </p:txBody>
        </p:sp>
        <p:sp>
          <p:nvSpPr>
            <p:cNvPr id="76" name="invasive species">
              <a:extLst>
                <a:ext uri="{FF2B5EF4-FFF2-40B4-BE49-F238E27FC236}">
                  <a16:creationId xmlns:a16="http://schemas.microsoft.com/office/drawing/2014/main" id="{D47FB68E-27FF-4ECC-9976-DEF79E6A2AC1}"/>
                </a:ext>
              </a:extLst>
            </p:cNvPr>
            <p:cNvSpPr/>
            <p:nvPr/>
          </p:nvSpPr>
          <p:spPr>
            <a:xfrm flipH="1">
              <a:off x="7119971" y="5713797"/>
              <a:ext cx="2439828" cy="1221366"/>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40" dirty="0">
                  <a:solidFill>
                    <a:schemeClr val="bg1"/>
                  </a:solidFill>
                  <a:latin typeface="Bahnschrift SemiLight Condensed" panose="020B0502040204020203" pitchFamily="34" charset="0"/>
                </a:rPr>
                <a:t>invasive species control 70%</a:t>
              </a:r>
            </a:p>
          </p:txBody>
        </p:sp>
        <p:sp>
          <p:nvSpPr>
            <p:cNvPr id="95" name="revegetation">
              <a:extLst>
                <a:ext uri="{FF2B5EF4-FFF2-40B4-BE49-F238E27FC236}">
                  <a16:creationId xmlns:a16="http://schemas.microsoft.com/office/drawing/2014/main" id="{E40375E2-6222-49A8-9178-A5D979B38946}"/>
                </a:ext>
              </a:extLst>
            </p:cNvPr>
            <p:cNvSpPr/>
            <p:nvPr/>
          </p:nvSpPr>
          <p:spPr>
            <a:xfrm flipH="1">
              <a:off x="1353557" y="2585882"/>
              <a:ext cx="1836189" cy="556174"/>
            </a:xfrm>
            <a:prstGeom prst="callout2">
              <a:avLst>
                <a:gd name="adj1" fmla="val 49332"/>
                <a:gd name="adj2" fmla="val 143"/>
                <a:gd name="adj3" fmla="val 49332"/>
                <a:gd name="adj4" fmla="val -16822"/>
                <a:gd name="adj5" fmla="val 79442"/>
                <a:gd name="adj6" fmla="val -36633"/>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a:solidFill>
                    <a:schemeClr val="bg1"/>
                  </a:solidFill>
                  <a:latin typeface="Bahnschrift SemiLight Condensed" panose="020B0502040204020203" pitchFamily="34" charset="0"/>
                </a:rPr>
                <a:t>revegetation 1%</a:t>
              </a:r>
            </a:p>
          </p:txBody>
        </p:sp>
        <p:sp>
          <p:nvSpPr>
            <p:cNvPr id="75" name="controlled burns">
              <a:extLst>
                <a:ext uri="{FF2B5EF4-FFF2-40B4-BE49-F238E27FC236}">
                  <a16:creationId xmlns:a16="http://schemas.microsoft.com/office/drawing/2014/main" id="{A793490A-AFBC-4F21-A31C-68B0D874D8C4}"/>
                </a:ext>
              </a:extLst>
            </p:cNvPr>
            <p:cNvSpPr/>
            <p:nvPr/>
          </p:nvSpPr>
          <p:spPr>
            <a:xfrm flipH="1">
              <a:off x="1411175" y="1748180"/>
              <a:ext cx="2303180" cy="556175"/>
            </a:xfrm>
            <a:prstGeom prst="callout2">
              <a:avLst>
                <a:gd name="adj1" fmla="val 61402"/>
                <a:gd name="adj2" fmla="val 253"/>
                <a:gd name="adj3" fmla="val 61443"/>
                <a:gd name="adj4" fmla="val -11332"/>
                <a:gd name="adj5" fmla="val 87456"/>
                <a:gd name="adj6" fmla="val -20802"/>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a:solidFill>
                    <a:schemeClr val="bg1"/>
                  </a:solidFill>
                  <a:latin typeface="Bahnschrift SemiLight Condensed" panose="020B0502040204020203" pitchFamily="34" charset="0"/>
                </a:rPr>
                <a:t>controlled burns 13%</a:t>
              </a:r>
            </a:p>
          </p:txBody>
        </p:sp>
        <p:grpSp>
          <p:nvGrpSpPr>
            <p:cNvPr id="16" name="Group 15">
              <a:extLst>
                <a:ext uri="{FF2B5EF4-FFF2-40B4-BE49-F238E27FC236}">
                  <a16:creationId xmlns:a16="http://schemas.microsoft.com/office/drawing/2014/main" id="{27EFC491-E96E-1DAE-372F-B21EE236C337}"/>
                </a:ext>
                <a:ext uri="{C183D7F6-B498-43B3-948B-1728B52AA6E4}">
                  <adec:decorative xmlns:adec="http://schemas.microsoft.com/office/drawing/2017/decorative" val="1"/>
                </a:ext>
              </a:extLst>
            </p:cNvPr>
            <p:cNvGrpSpPr/>
            <p:nvPr/>
          </p:nvGrpSpPr>
          <p:grpSpPr>
            <a:xfrm>
              <a:off x="2258031" y="4266470"/>
              <a:ext cx="2769456" cy="1326504"/>
              <a:chOff x="1188256" y="3870411"/>
              <a:chExt cx="2769456" cy="1326504"/>
            </a:xfrm>
          </p:grpSpPr>
          <p:sp>
            <p:nvSpPr>
              <p:cNvPr id="77" name="Rectangle 76">
                <a:extLst>
                  <a:ext uri="{FF2B5EF4-FFF2-40B4-BE49-F238E27FC236}">
                    <a16:creationId xmlns:a16="http://schemas.microsoft.com/office/drawing/2014/main" id="{5C70269A-09B2-4330-BB50-A4150338AB89}"/>
                  </a:ext>
                  <a:ext uri="{C183D7F6-B498-43B3-948B-1728B52AA6E4}">
                    <adec:decorative xmlns:adec="http://schemas.microsoft.com/office/drawing/2017/decorative" val="1"/>
                  </a:ext>
                </a:extLst>
              </p:cNvPr>
              <p:cNvSpPr/>
              <p:nvPr/>
            </p:nvSpPr>
            <p:spPr>
              <a:xfrm>
                <a:off x="1188256" y="3870411"/>
                <a:ext cx="1860265" cy="132650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80" name="TOTs">
                <a:hlinkClick r:id="rId8"/>
                <a:extLst>
                  <a:ext uri="{FF2B5EF4-FFF2-40B4-BE49-F238E27FC236}">
                    <a16:creationId xmlns:a16="http://schemas.microsoft.com/office/drawing/2014/main" id="{5E60B7A3-77A8-4F37-B143-E2690F0E7B50}"/>
                  </a:ext>
                </a:extLst>
              </p:cNvPr>
              <p:cNvSpPr txBox="1"/>
              <p:nvPr/>
            </p:nvSpPr>
            <p:spPr>
              <a:xfrm>
                <a:off x="1238344" y="4033593"/>
                <a:ext cx="1810177" cy="1015663"/>
              </a:xfrm>
              <a:prstGeom prst="rect">
                <a:avLst/>
              </a:prstGeom>
              <a:noFill/>
            </p:spPr>
            <p:txBody>
              <a:bodyPr wrap="square" rtlCol="0">
                <a:spAutoFit/>
              </a:bodyPr>
              <a:lstStyle/>
              <a:p>
                <a:endParaRPr lang="en-US" sz="2000" dirty="0">
                  <a:latin typeface="Bahnschrift SemiLight Condensed" panose="020B0502040204020203" pitchFamily="34" charset="0"/>
                </a:endParaRPr>
              </a:p>
              <a:p>
                <a:r>
                  <a:rPr lang="en-US" sz="2000" dirty="0">
                    <a:latin typeface="Bahnschrift SemiLight Condensed" panose="020B0502040204020203" pitchFamily="34" charset="0"/>
                  </a:rPr>
                  <a:t>tree-over-trail </a:t>
                </a:r>
              </a:p>
              <a:p>
                <a:r>
                  <a:rPr lang="en-US" sz="2000" dirty="0">
                    <a:latin typeface="Bahnschrift SemiLight Condensed" panose="020B0502040204020203" pitchFamily="34" charset="0"/>
                  </a:rPr>
                  <a:t>blockages cleared</a:t>
                </a:r>
              </a:p>
            </p:txBody>
          </p:sp>
          <p:sp>
            <p:nvSpPr>
              <p:cNvPr id="13" name="TextBox 12">
                <a:extLst>
                  <a:ext uri="{FF2B5EF4-FFF2-40B4-BE49-F238E27FC236}">
                    <a16:creationId xmlns:a16="http://schemas.microsoft.com/office/drawing/2014/main" id="{D61AF8A4-F82E-0B30-A5C9-22EEB0A7BAEC}"/>
                  </a:ext>
                </a:extLst>
              </p:cNvPr>
              <p:cNvSpPr txBox="1"/>
              <p:nvPr/>
            </p:nvSpPr>
            <p:spPr>
              <a:xfrm>
                <a:off x="2000227" y="3895093"/>
                <a:ext cx="1957485" cy="646331"/>
              </a:xfrm>
              <a:prstGeom prst="rect">
                <a:avLst/>
              </a:prstGeom>
              <a:noFill/>
            </p:spPr>
            <p:txBody>
              <a:bodyPr wrap="square" rtlCol="0">
                <a:spAutoFit/>
              </a:bodyPr>
              <a:lstStyle/>
              <a:p>
                <a:r>
                  <a:rPr lang="en-US" sz="3600" dirty="0">
                    <a:latin typeface="Elephant" panose="02020904090505020303" pitchFamily="18" charset="0"/>
                  </a:rPr>
                  <a:t>95</a:t>
                </a:r>
              </a:p>
            </p:txBody>
          </p:sp>
          <p:sp>
            <p:nvSpPr>
              <p:cNvPr id="15" name="TextBox 14">
                <a:extLst>
                  <a:ext uri="{FF2B5EF4-FFF2-40B4-BE49-F238E27FC236}">
                    <a16:creationId xmlns:a16="http://schemas.microsoft.com/office/drawing/2014/main" id="{8B1B521A-3529-473C-0C66-CBEB24B679A5}"/>
                  </a:ext>
                </a:extLst>
              </p:cNvPr>
              <p:cNvSpPr txBox="1"/>
              <p:nvPr/>
            </p:nvSpPr>
            <p:spPr>
              <a:xfrm>
                <a:off x="1238344" y="4049719"/>
                <a:ext cx="904994" cy="400110"/>
              </a:xfrm>
              <a:prstGeom prst="rect">
                <a:avLst/>
              </a:prstGeom>
              <a:noFill/>
            </p:spPr>
            <p:txBody>
              <a:bodyPr wrap="square">
                <a:spAutoFit/>
              </a:bodyPr>
              <a:lstStyle/>
              <a:p>
                <a:r>
                  <a:rPr lang="en-US" sz="2000" dirty="0">
                    <a:latin typeface="Bahnschrift SemiLight Condensed" panose="020B0502040204020203" pitchFamily="34" charset="0"/>
                  </a:rPr>
                  <a:t>includes</a:t>
                </a:r>
                <a:endParaRPr lang="en-US" sz="2000" dirty="0"/>
              </a:p>
            </p:txBody>
          </p:sp>
        </p:grpSp>
        <p:sp>
          <p:nvSpPr>
            <p:cNvPr id="96" name="trail work">
              <a:extLst>
                <a:ext uri="{FF2B5EF4-FFF2-40B4-BE49-F238E27FC236}">
                  <a16:creationId xmlns:a16="http://schemas.microsoft.com/office/drawing/2014/main" id="{4FC4A3CE-9551-4A27-8CA2-859E2C513B0E}"/>
                </a:ext>
              </a:extLst>
            </p:cNvPr>
            <p:cNvSpPr/>
            <p:nvPr/>
          </p:nvSpPr>
          <p:spPr>
            <a:xfrm flipH="1">
              <a:off x="2258031" y="3710295"/>
              <a:ext cx="1608724" cy="556175"/>
            </a:xfrm>
            <a:prstGeom prst="callout2">
              <a:avLst>
                <a:gd name="adj1" fmla="val 48070"/>
                <a:gd name="adj2" fmla="val -517"/>
                <a:gd name="adj3" fmla="val 47255"/>
                <a:gd name="adj4" fmla="val -30983"/>
                <a:gd name="adj5" fmla="val 48847"/>
                <a:gd name="adj6" fmla="val -51785"/>
              </a:avLst>
            </a:prstGeom>
            <a:solidFill>
              <a:schemeClr val="tx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a:solidFill>
                    <a:schemeClr val="bg1"/>
                  </a:solidFill>
                  <a:latin typeface="Bahnschrift SemiLight Condensed" panose="020B0502040204020203" pitchFamily="34" charset="0"/>
                </a:rPr>
                <a:t>trail work 17%</a:t>
              </a:r>
            </a:p>
          </p:txBody>
        </p:sp>
      </p:grpSp>
    </p:spTree>
    <p:extLst>
      <p:ext uri="{BB962C8B-B14F-4D97-AF65-F5344CB8AC3E}">
        <p14:creationId xmlns:p14="http://schemas.microsoft.com/office/powerpoint/2010/main" val="2287100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5B8856C-9ECF-4E78-B124-6CB2E249F4A8}"/>
              </a:ext>
              <a:ext uri="{C183D7F6-B498-43B3-948B-1728B52AA6E4}">
                <adec:decorative xmlns:adec="http://schemas.microsoft.com/office/drawing/2017/decorative" val="1"/>
              </a:ext>
            </a:extLst>
          </p:cNvPr>
          <p:cNvSpPr/>
          <p:nvPr/>
        </p:nvSpPr>
        <p:spPr>
          <a:xfrm>
            <a:off x="318629" y="951563"/>
            <a:ext cx="4253727" cy="367758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E2AA00"/>
              </a:solidFill>
            </a:endParaRPr>
          </a:p>
        </p:txBody>
      </p:sp>
      <p:sp>
        <p:nvSpPr>
          <p:cNvPr id="2" name="Title 1">
            <a:extLst>
              <a:ext uri="{FF2B5EF4-FFF2-40B4-BE49-F238E27FC236}">
                <a16:creationId xmlns:a16="http://schemas.microsoft.com/office/drawing/2014/main" id="{97C308F2-2069-4DFE-84AC-C7A4779078A4}"/>
              </a:ext>
            </a:extLst>
          </p:cNvPr>
          <p:cNvSpPr>
            <a:spLocks noGrp="1"/>
          </p:cNvSpPr>
          <p:nvPr>
            <p:ph type="title" idx="4294967295"/>
          </p:nvPr>
        </p:nvSpPr>
        <p:spPr>
          <a:xfrm>
            <a:off x="273727" y="518914"/>
            <a:ext cx="2853812" cy="341632"/>
          </a:xfrm>
          <a:noFill/>
        </p:spPr>
        <p:txBody>
          <a:bodyPr wrap="square" rtlCol="0">
            <a:spAutoFit/>
          </a:bodyPr>
          <a:lstStyle/>
          <a:p>
            <a:pPr defTabSz="457200"/>
            <a:r>
              <a:rPr lang="en-US" sz="1800" dirty="0">
                <a:solidFill>
                  <a:schemeClr val="tx1">
                    <a:alpha val="76000"/>
                  </a:schemeClr>
                </a:solidFill>
                <a:latin typeface="Bahnschrift SemiLight Condensed" panose="020B0502040204020203" pitchFamily="34" charset="0"/>
                <a:ea typeface="+mn-ea"/>
                <a:cs typeface="+mn-cs"/>
              </a:rPr>
              <a:t>STEWARDSHIP WORKDAY FEEDBACK</a:t>
            </a:r>
          </a:p>
        </p:txBody>
      </p:sp>
      <p:sp>
        <p:nvSpPr>
          <p:cNvPr id="4" name="Rectangle 3">
            <a:extLst>
              <a:ext uri="{FF2B5EF4-FFF2-40B4-BE49-F238E27FC236}">
                <a16:creationId xmlns:a16="http://schemas.microsoft.com/office/drawing/2014/main" id="{1FA4B8F7-E2B3-4EFF-9F28-AA8D8B80F2D6}"/>
              </a:ext>
            </a:extLst>
          </p:cNvPr>
          <p:cNvSpPr/>
          <p:nvPr/>
        </p:nvSpPr>
        <p:spPr>
          <a:xfrm>
            <a:off x="560472" y="1161960"/>
            <a:ext cx="3593062" cy="2677656"/>
          </a:xfrm>
          <a:prstGeom prst="rect">
            <a:avLst/>
          </a:prstGeom>
          <a:effectLst/>
        </p:spPr>
        <p:txBody>
          <a:bodyPr wrap="square">
            <a:spAutoFit/>
          </a:bodyPr>
          <a:lstStyle/>
          <a:p>
            <a:r>
              <a:rPr lang="en-US" sz="2800" dirty="0">
                <a:solidFill>
                  <a:schemeClr val="accent6">
                    <a:lumMod val="20000"/>
                    <a:lumOff val="80000"/>
                  </a:schemeClr>
                </a:solidFill>
                <a:effectLst>
                  <a:outerShdw blurRad="50800" dist="38100" dir="8100000" algn="tr" rotWithShape="0">
                    <a:prstClr val="black">
                      <a:alpha val="10000"/>
                    </a:prstClr>
                  </a:outerShdw>
                </a:effectLst>
                <a:latin typeface="Elephant" panose="02020904090505020303" pitchFamily="18" charset="0"/>
              </a:rPr>
              <a:t>“</a:t>
            </a:r>
            <a:r>
              <a:rPr lang="en-US" sz="2800" dirty="0">
                <a:solidFill>
                  <a:schemeClr val="bg1"/>
                </a:solidFill>
                <a:effectLst>
                  <a:outerShdw blurRad="50800" dist="38100" dir="8100000" algn="tr" rotWithShape="0">
                    <a:prstClr val="black">
                      <a:alpha val="10000"/>
                    </a:prstClr>
                  </a:outerShdw>
                </a:effectLst>
                <a:latin typeface="Elephant" panose="02020904090505020303" pitchFamily="18" charset="0"/>
              </a:rPr>
              <a:t>We were well prepared by our guide to do good service and</a:t>
            </a:r>
            <a:r>
              <a:rPr lang="en-US" sz="2800" i="1" dirty="0">
                <a:solidFill>
                  <a:schemeClr val="bg1"/>
                </a:solidFill>
                <a:effectLst>
                  <a:outerShdw blurRad="50800" dist="38100" dir="8100000" algn="tr" rotWithShape="0">
                    <a:prstClr val="black">
                      <a:alpha val="10000"/>
                    </a:prstClr>
                  </a:outerShdw>
                </a:effectLst>
                <a:latin typeface="Elephant" panose="02020904090505020303" pitchFamily="18" charset="0"/>
              </a:rPr>
              <a:t> learned a lot along the way.”</a:t>
            </a:r>
          </a:p>
        </p:txBody>
      </p:sp>
      <p:pic>
        <p:nvPicPr>
          <p:cNvPr id="12" name="Picture 11" descr="A group of people holding tools in the woods">
            <a:extLst>
              <a:ext uri="{FF2B5EF4-FFF2-40B4-BE49-F238E27FC236}">
                <a16:creationId xmlns:a16="http://schemas.microsoft.com/office/drawing/2014/main" id="{4027E756-5D2E-98AD-DF56-30DEB6FE274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43609" y="962830"/>
            <a:ext cx="5414791" cy="2872505"/>
          </a:xfrm>
          <a:prstGeom prst="rect">
            <a:avLst/>
          </a:prstGeom>
        </p:spPr>
      </p:pic>
      <p:pic>
        <p:nvPicPr>
          <p:cNvPr id="19" name="Picture 18" descr="Two men squatting in the woods">
            <a:extLst>
              <a:ext uri="{FF2B5EF4-FFF2-40B4-BE49-F238E27FC236}">
                <a16:creationId xmlns:a16="http://schemas.microsoft.com/office/drawing/2014/main" id="{8F0FA371-719F-7489-A375-D6F58A6562A1}"/>
              </a:ext>
            </a:extLst>
          </p:cNvPr>
          <p:cNvPicPr>
            <a:picLocks noChangeAspect="1"/>
          </p:cNvPicPr>
          <p:nvPr/>
        </p:nvPicPr>
        <p:blipFill rotWithShape="1">
          <a:blip r:embed="rId4" cstate="screen">
            <a:duotone>
              <a:prstClr val="black"/>
              <a:schemeClr val="accent6">
                <a:lumMod val="40000"/>
                <a:lumOff val="60000"/>
                <a:tint val="45000"/>
                <a:satMod val="400000"/>
              </a:schemeClr>
            </a:duotone>
            <a:extLst>
              <a:ext uri="{28A0092B-C50C-407E-A947-70E740481C1C}">
                <a14:useLocalDpi xmlns:a14="http://schemas.microsoft.com/office/drawing/2010/main"/>
              </a:ext>
            </a:extLst>
          </a:blip>
          <a:srcRect/>
          <a:stretch/>
        </p:blipFill>
        <p:spPr>
          <a:xfrm>
            <a:off x="318626" y="4629149"/>
            <a:ext cx="3649843" cy="2706957"/>
          </a:xfrm>
          <a:prstGeom prst="rect">
            <a:avLst/>
          </a:prstGeom>
        </p:spPr>
      </p:pic>
      <p:sp>
        <p:nvSpPr>
          <p:cNvPr id="24" name="Rectangle 23">
            <a:extLst>
              <a:ext uri="{FF2B5EF4-FFF2-40B4-BE49-F238E27FC236}">
                <a16:creationId xmlns:a16="http://schemas.microsoft.com/office/drawing/2014/main" id="{743E9896-3A4B-46FF-8A8F-F65906116FCE}"/>
              </a:ext>
            </a:extLst>
          </p:cNvPr>
          <p:cNvSpPr/>
          <p:nvPr/>
        </p:nvSpPr>
        <p:spPr>
          <a:xfrm>
            <a:off x="4572356" y="4937323"/>
            <a:ext cx="2468118" cy="2246769"/>
          </a:xfrm>
          <a:prstGeom prst="rect">
            <a:avLst/>
          </a:prstGeom>
        </p:spPr>
        <p:txBody>
          <a:bodyPr wrap="square">
            <a:spAutoFit/>
          </a:bodyPr>
          <a:lstStyle/>
          <a:p>
            <a:r>
              <a:rPr lang="en-US" sz="1400" dirty="0">
                <a:solidFill>
                  <a:schemeClr val="accent2">
                    <a:lumMod val="75000"/>
                  </a:schemeClr>
                </a:solidFill>
                <a:latin typeface="Elephant" panose="02020904090505020303" pitchFamily="18" charset="0"/>
              </a:rPr>
              <a:t>“We very much appreciated how the staff were both professional and friendly. Their approach made the event purposeful and enjoyable. We love that this city has such programs and the people making it happen are wonderful. Thanks!” </a:t>
            </a:r>
          </a:p>
        </p:txBody>
      </p:sp>
      <p:sp>
        <p:nvSpPr>
          <p:cNvPr id="6" name="Rectangle 5">
            <a:extLst>
              <a:ext uri="{FF2B5EF4-FFF2-40B4-BE49-F238E27FC236}">
                <a16:creationId xmlns:a16="http://schemas.microsoft.com/office/drawing/2014/main" id="{423C3848-B681-4E13-AE40-DADD14A234D4}"/>
              </a:ext>
            </a:extLst>
          </p:cNvPr>
          <p:cNvSpPr/>
          <p:nvPr/>
        </p:nvSpPr>
        <p:spPr>
          <a:xfrm>
            <a:off x="7252744" y="4938493"/>
            <a:ext cx="2388787" cy="1569660"/>
          </a:xfrm>
          <a:prstGeom prst="rect">
            <a:avLst/>
          </a:prstGeom>
        </p:spPr>
        <p:txBody>
          <a:bodyPr wrap="square">
            <a:spAutoFit/>
          </a:bodyPr>
          <a:lstStyle/>
          <a:p>
            <a:r>
              <a:rPr lang="en-US" sz="1600" dirty="0">
                <a:solidFill>
                  <a:srgbClr val="BB5527"/>
                </a:solidFill>
                <a:latin typeface="Elephant" panose="02020904090505020303" pitchFamily="18" charset="0"/>
              </a:rPr>
              <a:t>“</a:t>
            </a:r>
            <a:r>
              <a:rPr lang="en-US" sz="1600" dirty="0">
                <a:latin typeface="Bahnschrift SemiLight Condensed" panose="020B0502040204020203" pitchFamily="34" charset="0"/>
              </a:rPr>
              <a:t>It was great, thank you!! Hopefully I will see you all soon! My arms and legs definitely have been hurting for the last two days but it was totally worth it :)</a:t>
            </a:r>
            <a:r>
              <a:rPr lang="en-US" sz="1600" dirty="0">
                <a:solidFill>
                  <a:srgbClr val="BB5527"/>
                </a:solidFill>
                <a:latin typeface="Elephant" panose="02020904090505020303" pitchFamily="18" charset="0"/>
              </a:rPr>
              <a:t>” </a:t>
            </a:r>
          </a:p>
        </p:txBody>
      </p:sp>
      <p:cxnSp>
        <p:nvCxnSpPr>
          <p:cNvPr id="23" name="Straight Connector 22">
            <a:extLst>
              <a:ext uri="{FF2B5EF4-FFF2-40B4-BE49-F238E27FC236}">
                <a16:creationId xmlns:a16="http://schemas.microsoft.com/office/drawing/2014/main" id="{79E70CB1-2D6D-42D0-B141-CE339BDCC756}"/>
              </a:ext>
              <a:ext uri="{C183D7F6-B498-43B3-948B-1728B52AA6E4}">
                <adec:decorative xmlns:adec="http://schemas.microsoft.com/office/drawing/2017/decorative" val="1"/>
              </a:ext>
            </a:extLst>
          </p:cNvPr>
          <p:cNvCxnSpPr/>
          <p:nvPr/>
        </p:nvCxnSpPr>
        <p:spPr>
          <a:xfrm>
            <a:off x="7252744" y="5024071"/>
            <a:ext cx="0" cy="2834640"/>
          </a:xfrm>
          <a:prstGeom prst="line">
            <a:avLst/>
          </a:prstGeom>
          <a:ln w="22225">
            <a:solidFill>
              <a:schemeClr val="accent6">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1C6CC03-5578-4ED6-A5DF-D3C06E41CF01}"/>
              </a:ext>
              <a:ext uri="{C183D7F6-B498-43B3-948B-1728B52AA6E4}">
                <adec:decorative xmlns:adec="http://schemas.microsoft.com/office/drawing/2017/decorative" val="1"/>
              </a:ext>
            </a:extLst>
          </p:cNvPr>
          <p:cNvCxnSpPr/>
          <p:nvPr/>
        </p:nvCxnSpPr>
        <p:spPr>
          <a:xfrm>
            <a:off x="4548000" y="5024071"/>
            <a:ext cx="0" cy="2834640"/>
          </a:xfrm>
          <a:prstGeom prst="line">
            <a:avLst/>
          </a:prstGeom>
          <a:ln w="22225">
            <a:solidFill>
              <a:schemeClr val="accent6">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7DE7BB0D-3DF6-4A58-B353-396473D9A8B2}"/>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7</a:t>
            </a:r>
          </a:p>
        </p:txBody>
      </p:sp>
      <p:cxnSp>
        <p:nvCxnSpPr>
          <p:cNvPr id="27" name="Straight Connector 26">
            <a:extLst>
              <a:ext uri="{FF2B5EF4-FFF2-40B4-BE49-F238E27FC236}">
                <a16:creationId xmlns:a16="http://schemas.microsoft.com/office/drawing/2014/main" id="{E8DA55D9-D5AC-4154-8910-6483522F8BCC}"/>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C61269DF-C5F9-478D-BC8E-1C6A7588B1B8}"/>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21" name="TextBox 20">
            <a:extLst>
              <a:ext uri="{FF2B5EF4-FFF2-40B4-BE49-F238E27FC236}">
                <a16:creationId xmlns:a16="http://schemas.microsoft.com/office/drawing/2014/main" id="{2873A18D-5623-4BE9-8E6B-91F866CA477F}"/>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28" name="Picture 27">
            <a:extLst>
              <a:ext uri="{FF2B5EF4-FFF2-40B4-BE49-F238E27FC236}">
                <a16:creationId xmlns:a16="http://schemas.microsoft.com/office/drawing/2014/main" id="{13465277-0364-4FF9-A371-C60EBF31BC68}"/>
              </a:ext>
              <a:ext uri="{C183D7F6-B498-43B3-948B-1728B52AA6E4}">
                <adec:decorative xmlns:adec="http://schemas.microsoft.com/office/drawing/2017/decorative" val="1"/>
              </a:ext>
            </a:extLst>
          </p:cNvPr>
          <p:cNvPicPr>
            <a:picLocks noChangeAspect="1"/>
          </p:cNvPicPr>
          <p:nvPr/>
        </p:nvPicPr>
        <p:blipFill>
          <a:blip r:embed="rId5" cstate="screen">
            <a:alphaModFix/>
            <a:biLevel thresh="75000"/>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spTree>
    <p:extLst>
      <p:ext uri="{BB962C8B-B14F-4D97-AF65-F5344CB8AC3E}">
        <p14:creationId xmlns:p14="http://schemas.microsoft.com/office/powerpoint/2010/main" val="32285973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forest with many trees">
            <a:extLst>
              <a:ext uri="{FF2B5EF4-FFF2-40B4-BE49-F238E27FC236}">
                <a16:creationId xmlns:a16="http://schemas.microsoft.com/office/drawing/2014/main" id="{1BE01F0C-D8D5-A8A1-0AA3-D561D1B040B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7"/>
          <a:stretch/>
        </p:blipFill>
        <p:spPr>
          <a:xfrm flipH="1">
            <a:off x="-1" y="2118"/>
            <a:ext cx="10058401" cy="7770281"/>
          </a:xfrm>
          <a:prstGeom prst="rect">
            <a:avLst/>
          </a:prstGeom>
        </p:spPr>
      </p:pic>
      <p:sp>
        <p:nvSpPr>
          <p:cNvPr id="9" name="Rectangle 8">
            <a:extLst>
              <a:ext uri="{FF2B5EF4-FFF2-40B4-BE49-F238E27FC236}">
                <a16:creationId xmlns:a16="http://schemas.microsoft.com/office/drawing/2014/main" id="{80917BBD-E4F1-E7FC-8150-E0B6C6CFDF53}"/>
              </a:ext>
              <a:ext uri="{C183D7F6-B498-43B3-948B-1728B52AA6E4}">
                <adec:decorative xmlns:adec="http://schemas.microsoft.com/office/drawing/2017/decorative" val="1"/>
              </a:ext>
            </a:extLst>
          </p:cNvPr>
          <p:cNvSpPr/>
          <p:nvPr/>
        </p:nvSpPr>
        <p:spPr>
          <a:xfrm>
            <a:off x="-1656" y="618102"/>
            <a:ext cx="3006108" cy="659540"/>
          </a:xfrm>
          <a:prstGeom prst="rect">
            <a:avLst/>
          </a:prstGeom>
          <a:solidFill>
            <a:schemeClr val="bg1"/>
          </a:solidFill>
          <a:ln>
            <a:no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sp>
        <p:nvSpPr>
          <p:cNvPr id="3" name="Title 2">
            <a:extLst>
              <a:ext uri="{FF2B5EF4-FFF2-40B4-BE49-F238E27FC236}">
                <a16:creationId xmlns:a16="http://schemas.microsoft.com/office/drawing/2014/main" id="{677C129F-FDF8-4A85-8EF5-5831B5D0CD37}"/>
              </a:ext>
            </a:extLst>
          </p:cNvPr>
          <p:cNvSpPr>
            <a:spLocks noGrp="1"/>
          </p:cNvSpPr>
          <p:nvPr>
            <p:ph type="title" idx="4294967295"/>
          </p:nvPr>
        </p:nvSpPr>
        <p:spPr>
          <a:xfrm>
            <a:off x="263774" y="697803"/>
            <a:ext cx="2616200" cy="579839"/>
          </a:xfrm>
          <a:noFill/>
        </p:spPr>
        <p:txBody>
          <a:bodyPr wrap="square" rtlCol="0">
            <a:spAutoFit/>
          </a:bodyPr>
          <a:lstStyle/>
          <a:p>
            <a:pPr defTabSz="457200"/>
            <a:r>
              <a:rPr lang="en-US" sz="3520" dirty="0">
                <a:latin typeface="Bahnschrift SemiLight Condensed" panose="020B0502040204020203" pitchFamily="34" charset="0"/>
                <a:ea typeface="+mn-ea"/>
                <a:cs typeface="+mn-cs"/>
              </a:rPr>
              <a:t>PARK STEWARDS</a:t>
            </a:r>
          </a:p>
        </p:txBody>
      </p:sp>
      <p:grpSp>
        <p:nvGrpSpPr>
          <p:cNvPr id="8" name="Group 7" descr="43 Park Stewards volunteered 3,672 hours in 19 parks.">
            <a:extLst>
              <a:ext uri="{FF2B5EF4-FFF2-40B4-BE49-F238E27FC236}">
                <a16:creationId xmlns:a16="http://schemas.microsoft.com/office/drawing/2014/main" id="{8D6ADC1C-1609-1DA4-B8FE-4D2BC79BB4EB}"/>
              </a:ext>
            </a:extLst>
          </p:cNvPr>
          <p:cNvGrpSpPr/>
          <p:nvPr/>
        </p:nvGrpSpPr>
        <p:grpSpPr>
          <a:xfrm>
            <a:off x="-397873" y="2943030"/>
            <a:ext cx="5133478" cy="4123875"/>
            <a:chOff x="-397873" y="2943030"/>
            <a:chExt cx="5133478" cy="4123875"/>
          </a:xfrm>
        </p:grpSpPr>
        <p:sp>
          <p:nvSpPr>
            <p:cNvPr id="56" name="TextBox 55">
              <a:extLst>
                <a:ext uri="{FF2B5EF4-FFF2-40B4-BE49-F238E27FC236}">
                  <a16:creationId xmlns:a16="http://schemas.microsoft.com/office/drawing/2014/main" id="{B9E52911-124F-46E7-B77A-C1FE72B217B0}"/>
                </a:ext>
              </a:extLst>
            </p:cNvPr>
            <p:cNvSpPr txBox="1"/>
            <p:nvPr/>
          </p:nvSpPr>
          <p:spPr>
            <a:xfrm>
              <a:off x="240993" y="6636018"/>
              <a:ext cx="1492701" cy="430887"/>
            </a:xfrm>
            <a:prstGeom prst="rect">
              <a:avLst/>
            </a:prstGeom>
            <a:noFill/>
          </p:spPr>
          <p:txBody>
            <a:bodyPr wrap="square" rtlCol="0">
              <a:spAutoFit/>
            </a:bodyPr>
            <a:lstStyle/>
            <a:p>
              <a:pPr algn="ctr"/>
              <a:r>
                <a:rPr lang="en-US" sz="2200" dirty="0">
                  <a:solidFill>
                    <a:schemeClr val="bg1"/>
                  </a:solidFill>
                  <a:effectLst>
                    <a:outerShdw blurRad="50800" dist="38100" dir="8100000" algn="tr" rotWithShape="0">
                      <a:prstClr val="black">
                        <a:alpha val="20000"/>
                      </a:prstClr>
                    </a:outerShdw>
                  </a:effectLst>
                  <a:latin typeface="Elephant" panose="02020904090505020303" pitchFamily="18" charset="0"/>
                </a:rPr>
                <a:t>parks</a:t>
              </a:r>
              <a:endParaRPr lang="en-US" sz="1760" dirty="0">
                <a:solidFill>
                  <a:schemeClr val="bg1"/>
                </a:solidFill>
                <a:effectLst>
                  <a:outerShdw blurRad="50800" dist="38100" dir="8100000" algn="tr" rotWithShape="0">
                    <a:prstClr val="black">
                      <a:alpha val="20000"/>
                    </a:prstClr>
                  </a:outerShdw>
                </a:effectLst>
              </a:endParaRPr>
            </a:p>
          </p:txBody>
        </p:sp>
        <p:sp>
          <p:nvSpPr>
            <p:cNvPr id="53" name="TextBox 52">
              <a:extLst>
                <a:ext uri="{FF2B5EF4-FFF2-40B4-BE49-F238E27FC236}">
                  <a16:creationId xmlns:a16="http://schemas.microsoft.com/office/drawing/2014/main" id="{9C855767-419B-4F17-B8C4-68DC19089B96}"/>
                </a:ext>
              </a:extLst>
            </p:cNvPr>
            <p:cNvSpPr txBox="1"/>
            <p:nvPr/>
          </p:nvSpPr>
          <p:spPr>
            <a:xfrm>
              <a:off x="257016" y="5867497"/>
              <a:ext cx="1476675" cy="1006429"/>
            </a:xfrm>
            <a:prstGeom prst="rect">
              <a:avLst/>
            </a:prstGeom>
            <a:noFill/>
          </p:spPr>
          <p:txBody>
            <a:bodyPr wrap="square" rtlCol="0">
              <a:spAutoFit/>
            </a:bodyPr>
            <a:lstStyle/>
            <a:p>
              <a:pPr algn="ctr"/>
              <a:r>
                <a:rPr lang="en-US" sz="5940" dirty="0">
                  <a:solidFill>
                    <a:schemeClr val="bg1"/>
                  </a:solidFill>
                  <a:effectLst>
                    <a:outerShdw blurRad="50800" dist="38100" dir="8100000" algn="tr" rotWithShape="0">
                      <a:prstClr val="black">
                        <a:alpha val="20000"/>
                      </a:prstClr>
                    </a:outerShdw>
                  </a:effectLst>
                  <a:latin typeface="Elephant" panose="02020904090505020303" pitchFamily="18" charset="0"/>
                </a:rPr>
                <a:t>27</a:t>
              </a:r>
              <a:endParaRPr lang="en-US" sz="5940" dirty="0">
                <a:solidFill>
                  <a:schemeClr val="bg1"/>
                </a:solidFill>
                <a:effectLst>
                  <a:outerShdw blurRad="50800" dist="38100" dir="8100000" algn="tr" rotWithShape="0">
                    <a:prstClr val="black">
                      <a:alpha val="20000"/>
                    </a:prstClr>
                  </a:outerShdw>
                </a:effectLst>
              </a:endParaRPr>
            </a:p>
          </p:txBody>
        </p:sp>
        <p:sp>
          <p:nvSpPr>
            <p:cNvPr id="70" name="TextBox 69">
              <a:extLst>
                <a:ext uri="{FF2B5EF4-FFF2-40B4-BE49-F238E27FC236}">
                  <a16:creationId xmlns:a16="http://schemas.microsoft.com/office/drawing/2014/main" id="{F3A57D88-1703-414A-92CA-981A94FDCAE4}"/>
                </a:ext>
              </a:extLst>
            </p:cNvPr>
            <p:cNvSpPr txBox="1"/>
            <p:nvPr/>
          </p:nvSpPr>
          <p:spPr>
            <a:xfrm>
              <a:off x="-172522" y="5359666"/>
              <a:ext cx="2587354" cy="430887"/>
            </a:xfrm>
            <a:prstGeom prst="rect">
              <a:avLst/>
            </a:prstGeom>
            <a:noFill/>
          </p:spPr>
          <p:txBody>
            <a:bodyPr wrap="square" rtlCol="0">
              <a:spAutoFit/>
            </a:bodyPr>
            <a:lstStyle/>
            <a:p>
              <a:pPr algn="ctr"/>
              <a:r>
                <a:rPr lang="en-US" sz="2200" dirty="0">
                  <a:solidFill>
                    <a:schemeClr val="bg1"/>
                  </a:solidFill>
                  <a:effectLst>
                    <a:outerShdw blurRad="50800" dist="38100" dir="8100000" algn="tr" rotWithShape="0">
                      <a:prstClr val="black">
                        <a:alpha val="20000"/>
                      </a:prstClr>
                    </a:outerShdw>
                  </a:effectLst>
                  <a:latin typeface="Elephant" panose="02020904090505020303" pitchFamily="18" charset="0"/>
                </a:rPr>
                <a:t>stewards</a:t>
              </a:r>
              <a:endParaRPr lang="en-US" sz="1760" dirty="0">
                <a:solidFill>
                  <a:schemeClr val="bg1"/>
                </a:solidFill>
                <a:effectLst>
                  <a:outerShdw blurRad="50800" dist="38100" dir="8100000" algn="tr" rotWithShape="0">
                    <a:prstClr val="black">
                      <a:alpha val="20000"/>
                    </a:prstClr>
                  </a:outerShdw>
                </a:effectLst>
              </a:endParaRPr>
            </a:p>
          </p:txBody>
        </p:sp>
        <p:sp>
          <p:nvSpPr>
            <p:cNvPr id="69" name="TextBox 68">
              <a:extLst>
                <a:ext uri="{FF2B5EF4-FFF2-40B4-BE49-F238E27FC236}">
                  <a16:creationId xmlns:a16="http://schemas.microsoft.com/office/drawing/2014/main" id="{745A968E-A9F0-4151-AD7A-9B5C92E292A8}"/>
                </a:ext>
              </a:extLst>
            </p:cNvPr>
            <p:cNvSpPr txBox="1"/>
            <p:nvPr/>
          </p:nvSpPr>
          <p:spPr>
            <a:xfrm>
              <a:off x="86233" y="4616408"/>
              <a:ext cx="1853512" cy="1006429"/>
            </a:xfrm>
            <a:prstGeom prst="rect">
              <a:avLst/>
            </a:prstGeom>
            <a:noFill/>
          </p:spPr>
          <p:txBody>
            <a:bodyPr wrap="square" rtlCol="0">
              <a:spAutoFit/>
            </a:bodyPr>
            <a:lstStyle/>
            <a:p>
              <a:pPr algn="ctr"/>
              <a:r>
                <a:rPr lang="en-US" sz="5940" dirty="0">
                  <a:solidFill>
                    <a:schemeClr val="bg1"/>
                  </a:solidFill>
                  <a:effectLst>
                    <a:outerShdw blurRad="50800" dist="38100" dir="8100000" algn="tr" rotWithShape="0">
                      <a:prstClr val="black">
                        <a:alpha val="20000"/>
                      </a:prstClr>
                    </a:outerShdw>
                  </a:effectLst>
                  <a:latin typeface="Elephant" panose="02020904090505020303" pitchFamily="18" charset="0"/>
                </a:rPr>
                <a:t>43</a:t>
              </a:r>
              <a:endParaRPr lang="en-US" sz="5940" dirty="0">
                <a:solidFill>
                  <a:schemeClr val="bg1"/>
                </a:solidFill>
                <a:effectLst>
                  <a:outerShdw blurRad="50800" dist="38100" dir="8100000" algn="tr" rotWithShape="0">
                    <a:prstClr val="black">
                      <a:alpha val="20000"/>
                    </a:prstClr>
                  </a:outerShdw>
                </a:effectLst>
              </a:endParaRPr>
            </a:p>
          </p:txBody>
        </p:sp>
        <p:sp>
          <p:nvSpPr>
            <p:cNvPr id="5" name="TextBox 4">
              <a:extLst>
                <a:ext uri="{FF2B5EF4-FFF2-40B4-BE49-F238E27FC236}">
                  <a16:creationId xmlns:a16="http://schemas.microsoft.com/office/drawing/2014/main" id="{ADE5E392-EA06-4D67-8C2C-94391C1D225E}"/>
                </a:ext>
              </a:extLst>
            </p:cNvPr>
            <p:cNvSpPr txBox="1"/>
            <p:nvPr/>
          </p:nvSpPr>
          <p:spPr>
            <a:xfrm>
              <a:off x="-262845" y="3965888"/>
              <a:ext cx="4998450" cy="589585"/>
            </a:xfrm>
            <a:prstGeom prst="rect">
              <a:avLst/>
            </a:prstGeom>
            <a:noFill/>
          </p:spPr>
          <p:txBody>
            <a:bodyPr wrap="square" rtlCol="0">
              <a:spAutoFit/>
            </a:bodyPr>
            <a:lstStyle/>
            <a:p>
              <a:pPr algn="ctr">
                <a:lnSpc>
                  <a:spcPts val="3960"/>
                </a:lnSpc>
              </a:pPr>
              <a:r>
                <a:rPr lang="en-US" sz="3080" dirty="0">
                  <a:solidFill>
                    <a:schemeClr val="bg1"/>
                  </a:solidFill>
                  <a:effectLst>
                    <a:outerShdw blurRad="50800" dist="38100" dir="8100000" algn="tr" rotWithShape="0">
                      <a:prstClr val="black">
                        <a:alpha val="20000"/>
                      </a:prstClr>
                    </a:outerShdw>
                  </a:effectLst>
                  <a:latin typeface="Elephant" panose="02020904090505020303" pitchFamily="18" charset="0"/>
                </a:rPr>
                <a:t>hours volunteered</a:t>
              </a:r>
              <a:endParaRPr lang="en-US" sz="3960" dirty="0">
                <a:solidFill>
                  <a:schemeClr val="bg1"/>
                </a:solidFill>
                <a:effectLst>
                  <a:outerShdw blurRad="50800" dist="38100" dir="8100000" algn="tr" rotWithShape="0">
                    <a:prstClr val="black">
                      <a:alpha val="20000"/>
                    </a:prstClr>
                  </a:outerShdw>
                </a:effectLst>
                <a:latin typeface="Elephant" panose="02020904090505020303" pitchFamily="18" charset="0"/>
              </a:endParaRPr>
            </a:p>
          </p:txBody>
        </p:sp>
        <p:sp>
          <p:nvSpPr>
            <p:cNvPr id="4" name="TextBox 3">
              <a:extLst>
                <a:ext uri="{FF2B5EF4-FFF2-40B4-BE49-F238E27FC236}">
                  <a16:creationId xmlns:a16="http://schemas.microsoft.com/office/drawing/2014/main" id="{3138F1FF-327A-48FD-9413-7D04BD7731C6}"/>
                </a:ext>
              </a:extLst>
            </p:cNvPr>
            <p:cNvSpPr txBox="1"/>
            <p:nvPr/>
          </p:nvSpPr>
          <p:spPr>
            <a:xfrm>
              <a:off x="-397873" y="2943030"/>
              <a:ext cx="5029200" cy="1311128"/>
            </a:xfrm>
            <a:prstGeom prst="rect">
              <a:avLst/>
            </a:prstGeom>
            <a:noFill/>
            <a:effectLst/>
          </p:spPr>
          <p:txBody>
            <a:bodyPr wrap="square" rtlCol="0">
              <a:spAutoFit/>
            </a:bodyPr>
            <a:lstStyle/>
            <a:p>
              <a:pPr algn="ctr"/>
              <a:r>
                <a:rPr lang="en-US" sz="7920" dirty="0">
                  <a:solidFill>
                    <a:schemeClr val="bg1"/>
                  </a:solidFill>
                  <a:effectLst>
                    <a:outerShdw blurRad="50800" dist="38100" dir="8100000" algn="tr" rotWithShape="0">
                      <a:prstClr val="black">
                        <a:alpha val="20000"/>
                      </a:prstClr>
                    </a:outerShdw>
                  </a:effectLst>
                  <a:latin typeface="Elephant" panose="02020904090505020303" pitchFamily="18" charset="0"/>
                </a:rPr>
                <a:t>3,704</a:t>
              </a:r>
            </a:p>
          </p:txBody>
        </p:sp>
      </p:grpSp>
      <p:sp>
        <p:nvSpPr>
          <p:cNvPr id="78" name="Rectangle 77">
            <a:extLst>
              <a:ext uri="{FF2B5EF4-FFF2-40B4-BE49-F238E27FC236}">
                <a16:creationId xmlns:a16="http://schemas.microsoft.com/office/drawing/2014/main" id="{70790FC7-E711-4783-8608-E65CE5897C54}"/>
              </a:ext>
              <a:ext uri="{C183D7F6-B498-43B3-948B-1728B52AA6E4}">
                <adec:decorative xmlns:adec="http://schemas.microsoft.com/office/drawing/2017/decorative" val="1"/>
              </a:ext>
            </a:extLst>
          </p:cNvPr>
          <p:cNvSpPr/>
          <p:nvPr/>
        </p:nvSpPr>
        <p:spPr>
          <a:xfrm>
            <a:off x="5206043" y="2787544"/>
            <a:ext cx="2286000" cy="4960924"/>
          </a:xfrm>
          <a:prstGeom prst="rect">
            <a:avLst/>
          </a:prstGeom>
          <a:solidFill>
            <a:schemeClr val="accent2">
              <a:lumMod val="40000"/>
              <a:lumOff val="60000"/>
            </a:schemeClr>
          </a:solidFill>
          <a:ln>
            <a:no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sp>
        <p:nvSpPr>
          <p:cNvPr id="2" name="TextBox 1">
            <a:extLst>
              <a:ext uri="{FF2B5EF4-FFF2-40B4-BE49-F238E27FC236}">
                <a16:creationId xmlns:a16="http://schemas.microsoft.com/office/drawing/2014/main" id="{E166EAF2-9F00-4874-A6DD-5DB0ACD49385}"/>
              </a:ext>
            </a:extLst>
          </p:cNvPr>
          <p:cNvSpPr txBox="1"/>
          <p:nvPr/>
        </p:nvSpPr>
        <p:spPr>
          <a:xfrm>
            <a:off x="5241872" y="2886198"/>
            <a:ext cx="3195537" cy="4832092"/>
          </a:xfrm>
          <a:prstGeom prst="rect">
            <a:avLst/>
          </a:prstGeom>
          <a:noFill/>
        </p:spPr>
        <p:txBody>
          <a:bodyPr wrap="square" rtlCol="0">
            <a:spAutoFit/>
          </a:bodyPr>
          <a:lstStyle/>
          <a:p>
            <a:r>
              <a:rPr lang="en-US" sz="1400" dirty="0">
                <a:latin typeface="Elephant" panose="02020904090505020303" pitchFamily="18" charset="0"/>
              </a:rPr>
              <a:t>Molly Brookshire</a:t>
            </a:r>
          </a:p>
          <a:p>
            <a:r>
              <a:rPr lang="en-US" sz="1400" dirty="0">
                <a:latin typeface="Elephant" panose="02020904090505020303" pitchFamily="18" charset="0"/>
              </a:rPr>
              <a:t>Mark Charles</a:t>
            </a:r>
          </a:p>
          <a:p>
            <a:r>
              <a:rPr lang="en-US" sz="1400" dirty="0">
                <a:latin typeface="Elephant" panose="02020904090505020303" pitchFamily="18" charset="0"/>
              </a:rPr>
              <a:t>David </a:t>
            </a:r>
            <a:r>
              <a:rPr lang="en-US" sz="1400" dirty="0" err="1">
                <a:latin typeface="Elephant" panose="02020904090505020303" pitchFamily="18" charset="0"/>
              </a:rPr>
              <a:t>Clipner</a:t>
            </a:r>
            <a:endParaRPr lang="en-US" sz="1400" dirty="0">
              <a:latin typeface="Elephant" panose="02020904090505020303" pitchFamily="18" charset="0"/>
            </a:endParaRPr>
          </a:p>
          <a:p>
            <a:r>
              <a:rPr lang="en-US" sz="1400" dirty="0">
                <a:latin typeface="Elephant" panose="02020904090505020303" pitchFamily="18" charset="0"/>
              </a:rPr>
              <a:t>Dave Crockett</a:t>
            </a:r>
          </a:p>
          <a:p>
            <a:r>
              <a:rPr lang="en-US" sz="1400" dirty="0">
                <a:latin typeface="Elephant" panose="02020904090505020303" pitchFamily="18" charset="0"/>
              </a:rPr>
              <a:t>Brooks Curtis</a:t>
            </a:r>
          </a:p>
          <a:p>
            <a:r>
              <a:rPr lang="en-US" sz="1400" dirty="0">
                <a:latin typeface="Elephant" panose="02020904090505020303" pitchFamily="18" charset="0"/>
              </a:rPr>
              <a:t>Robin Damschroder</a:t>
            </a:r>
          </a:p>
          <a:p>
            <a:r>
              <a:rPr lang="en-US" sz="1400" dirty="0">
                <a:latin typeface="Elephant" panose="02020904090505020303" pitchFamily="18" charset="0"/>
              </a:rPr>
              <a:t>Tim Damschroder</a:t>
            </a:r>
          </a:p>
          <a:p>
            <a:r>
              <a:rPr lang="en-US" sz="1400" dirty="0">
                <a:latin typeface="Elephant" panose="02020904090505020303" pitchFamily="18" charset="0"/>
              </a:rPr>
              <a:t>Libby Davenport</a:t>
            </a:r>
          </a:p>
          <a:p>
            <a:r>
              <a:rPr lang="en-US" sz="1400" dirty="0">
                <a:latin typeface="Elephant" panose="02020904090505020303" pitchFamily="18" charset="0"/>
              </a:rPr>
              <a:t>Rob Davenport</a:t>
            </a:r>
          </a:p>
          <a:p>
            <a:r>
              <a:rPr lang="en-US" sz="1400" dirty="0">
                <a:latin typeface="Elephant" panose="02020904090505020303" pitchFamily="18" charset="0"/>
              </a:rPr>
              <a:t>Mary Duff-Silverman</a:t>
            </a:r>
          </a:p>
          <a:p>
            <a:r>
              <a:rPr lang="en-US" sz="1400" dirty="0">
                <a:latin typeface="Elephant" panose="02020904090505020303" pitchFamily="18" charset="0"/>
              </a:rPr>
              <a:t>Ron </a:t>
            </a:r>
            <a:r>
              <a:rPr lang="en-US" sz="1400" dirty="0" err="1">
                <a:latin typeface="Elephant" panose="02020904090505020303" pitchFamily="18" charset="0"/>
              </a:rPr>
              <a:t>Emaus</a:t>
            </a:r>
            <a:endParaRPr lang="en-US" sz="1400" dirty="0">
              <a:latin typeface="Elephant" panose="02020904090505020303" pitchFamily="18" charset="0"/>
            </a:endParaRPr>
          </a:p>
          <a:p>
            <a:r>
              <a:rPr lang="en-US" sz="1400" dirty="0">
                <a:latin typeface="Elephant" panose="02020904090505020303" pitchFamily="18" charset="0"/>
              </a:rPr>
              <a:t>Jason Frenzel</a:t>
            </a:r>
          </a:p>
          <a:p>
            <a:r>
              <a:rPr lang="en-US" sz="1400" dirty="0">
                <a:latin typeface="Elephant" panose="02020904090505020303" pitchFamily="18" charset="0"/>
              </a:rPr>
              <a:t>Richard Geglio</a:t>
            </a:r>
          </a:p>
          <a:p>
            <a:r>
              <a:rPr lang="en-US" sz="1400" dirty="0">
                <a:latin typeface="Elephant" panose="02020904090505020303" pitchFamily="18" charset="0"/>
              </a:rPr>
              <a:t>Donald </a:t>
            </a:r>
            <a:r>
              <a:rPr lang="en-US" sz="1400" dirty="0" err="1">
                <a:latin typeface="Elephant" panose="02020904090505020303" pitchFamily="18" charset="0"/>
              </a:rPr>
              <a:t>Giacherio</a:t>
            </a:r>
            <a:endParaRPr lang="en-US" sz="1400" dirty="0">
              <a:latin typeface="Elephant" panose="02020904090505020303" pitchFamily="18" charset="0"/>
            </a:endParaRPr>
          </a:p>
          <a:p>
            <a:r>
              <a:rPr lang="en-US" sz="1400" dirty="0">
                <a:latin typeface="Elephant" panose="02020904090505020303" pitchFamily="18" charset="0"/>
              </a:rPr>
              <a:t>Liz </a:t>
            </a:r>
            <a:r>
              <a:rPr lang="en-US" sz="1400" dirty="0" err="1">
                <a:latin typeface="Elephant" panose="02020904090505020303" pitchFamily="18" charset="0"/>
              </a:rPr>
              <a:t>Giessner</a:t>
            </a:r>
            <a:endParaRPr lang="en-US" sz="1400" dirty="0">
              <a:latin typeface="Elephant" panose="02020904090505020303" pitchFamily="18" charset="0"/>
            </a:endParaRPr>
          </a:p>
          <a:p>
            <a:r>
              <a:rPr lang="en-US" sz="1400" dirty="0">
                <a:latin typeface="Elephant" panose="02020904090505020303" pitchFamily="18" charset="0"/>
              </a:rPr>
              <a:t>Brian Glass</a:t>
            </a:r>
          </a:p>
          <a:p>
            <a:r>
              <a:rPr lang="en-US" sz="1400" dirty="0">
                <a:latin typeface="Elephant" panose="02020904090505020303" pitchFamily="18" charset="0"/>
              </a:rPr>
              <a:t>Ted </a:t>
            </a:r>
            <a:r>
              <a:rPr lang="en-US" sz="1400" dirty="0" err="1">
                <a:latin typeface="Elephant" panose="02020904090505020303" pitchFamily="18" charset="0"/>
              </a:rPr>
              <a:t>Hejka</a:t>
            </a:r>
            <a:endParaRPr lang="en-US" sz="1400" dirty="0">
              <a:latin typeface="Elephant" panose="02020904090505020303" pitchFamily="18" charset="0"/>
            </a:endParaRPr>
          </a:p>
          <a:p>
            <a:r>
              <a:rPr lang="en-US" sz="1400" dirty="0">
                <a:latin typeface="Elephant" panose="02020904090505020303" pitchFamily="18" charset="0"/>
              </a:rPr>
              <a:t>Ann Hubbard</a:t>
            </a:r>
          </a:p>
          <a:p>
            <a:r>
              <a:rPr lang="en-US" sz="1400" dirty="0">
                <a:latin typeface="Elephant" panose="02020904090505020303" pitchFamily="18" charset="0"/>
              </a:rPr>
              <a:t>Ray Hunter</a:t>
            </a:r>
          </a:p>
          <a:p>
            <a:r>
              <a:rPr lang="en-US" sz="1400" dirty="0">
                <a:latin typeface="Elephant" panose="02020904090505020303" pitchFamily="18" charset="0"/>
              </a:rPr>
              <a:t>Stephanie Hunter</a:t>
            </a:r>
          </a:p>
          <a:p>
            <a:r>
              <a:rPr lang="en-US" sz="1400" dirty="0">
                <a:latin typeface="Elephant" panose="02020904090505020303" pitchFamily="18" charset="0"/>
              </a:rPr>
              <a:t>Lisa Johnson</a:t>
            </a:r>
          </a:p>
          <a:p>
            <a:endParaRPr lang="en-US" sz="1400" dirty="0">
              <a:latin typeface="Elephant" panose="02020904090505020303" pitchFamily="18" charset="0"/>
            </a:endParaRPr>
          </a:p>
        </p:txBody>
      </p:sp>
      <p:sp>
        <p:nvSpPr>
          <p:cNvPr id="6" name="Rectangle 5">
            <a:extLst>
              <a:ext uri="{FF2B5EF4-FFF2-40B4-BE49-F238E27FC236}">
                <a16:creationId xmlns:a16="http://schemas.microsoft.com/office/drawing/2014/main" id="{402A6719-E561-254A-8B60-6FD22236CA7D}"/>
              </a:ext>
              <a:ext uri="{C183D7F6-B498-43B3-948B-1728B52AA6E4}">
                <adec:decorative xmlns:adec="http://schemas.microsoft.com/office/drawing/2017/decorative" val="1"/>
              </a:ext>
            </a:extLst>
          </p:cNvPr>
          <p:cNvSpPr/>
          <p:nvPr/>
        </p:nvSpPr>
        <p:spPr>
          <a:xfrm>
            <a:off x="7639480" y="2787544"/>
            <a:ext cx="2286000" cy="4960924"/>
          </a:xfrm>
          <a:prstGeom prst="rect">
            <a:avLst/>
          </a:prstGeom>
          <a:solidFill>
            <a:schemeClr val="accent2">
              <a:lumMod val="40000"/>
              <a:lumOff val="60000"/>
            </a:schemeClr>
          </a:solidFill>
          <a:ln>
            <a:no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sp>
        <p:nvSpPr>
          <p:cNvPr id="14" name="TextBox 13">
            <a:extLst>
              <a:ext uri="{FF2B5EF4-FFF2-40B4-BE49-F238E27FC236}">
                <a16:creationId xmlns:a16="http://schemas.microsoft.com/office/drawing/2014/main" id="{87800260-2FC9-2211-7523-F142E6517CC1}"/>
              </a:ext>
            </a:extLst>
          </p:cNvPr>
          <p:cNvSpPr txBox="1"/>
          <p:nvPr/>
        </p:nvSpPr>
        <p:spPr>
          <a:xfrm>
            <a:off x="7700125" y="2818940"/>
            <a:ext cx="2137246" cy="4955203"/>
          </a:xfrm>
          <a:prstGeom prst="rect">
            <a:avLst/>
          </a:prstGeom>
          <a:noFill/>
        </p:spPr>
        <p:txBody>
          <a:bodyPr wrap="square" rtlCol="0">
            <a:spAutoFit/>
          </a:bodyPr>
          <a:lstStyle>
            <a:defPPr>
              <a:defRPr lang="en-US"/>
            </a:defPPr>
            <a:lvl1pPr>
              <a:defRPr sz="1400">
                <a:latin typeface="Elephant" panose="02020904090505020303" pitchFamily="18" charset="0"/>
              </a:defRPr>
            </a:lvl1pPr>
          </a:lstStyle>
          <a:p>
            <a:r>
              <a:rPr lang="en-US" dirty="0"/>
              <a:t>Margot Mehringer</a:t>
            </a:r>
          </a:p>
          <a:p>
            <a:r>
              <a:rPr lang="en-US" dirty="0"/>
              <a:t>Rita Mitchell</a:t>
            </a:r>
          </a:p>
          <a:p>
            <a:r>
              <a:rPr lang="en-US" dirty="0"/>
              <a:t>Karin </a:t>
            </a:r>
            <a:r>
              <a:rPr lang="en-US" dirty="0" err="1"/>
              <a:t>Monnett</a:t>
            </a:r>
            <a:endParaRPr lang="en-US" dirty="0"/>
          </a:p>
          <a:p>
            <a:r>
              <a:rPr lang="en-US" dirty="0"/>
              <a:t>Tiffany Ng</a:t>
            </a:r>
          </a:p>
          <a:p>
            <a:r>
              <a:rPr lang="en-US" dirty="0"/>
              <a:t>Jeannine Palms</a:t>
            </a:r>
          </a:p>
          <a:p>
            <a:r>
              <a:rPr lang="en-US" dirty="0"/>
              <a:t>Jonathan Parker</a:t>
            </a:r>
          </a:p>
          <a:p>
            <a:r>
              <a:rPr lang="en-US" dirty="0"/>
              <a:t>Walter Parry</a:t>
            </a:r>
          </a:p>
          <a:p>
            <a:r>
              <a:rPr lang="en-US" dirty="0"/>
              <a:t>Alyssa Pozniak</a:t>
            </a:r>
          </a:p>
          <a:p>
            <a:r>
              <a:rPr lang="en-US" dirty="0"/>
              <a:t>Catherine Riseng</a:t>
            </a:r>
          </a:p>
          <a:p>
            <a:r>
              <a:rPr lang="en-US" dirty="0"/>
              <a:t>Bill Rosen</a:t>
            </a:r>
          </a:p>
          <a:p>
            <a:r>
              <a:rPr lang="en-US" dirty="0"/>
              <a:t>Scott </a:t>
            </a:r>
            <a:r>
              <a:rPr lang="en-US" dirty="0" err="1"/>
              <a:t>Rosencrans</a:t>
            </a:r>
            <a:endParaRPr lang="en-US" dirty="0"/>
          </a:p>
          <a:p>
            <a:r>
              <a:rPr lang="en-US" dirty="0"/>
              <a:t>Eric Russell</a:t>
            </a:r>
          </a:p>
          <a:p>
            <a:r>
              <a:rPr lang="en-US" dirty="0"/>
              <a:t>Jennifer </a:t>
            </a:r>
            <a:r>
              <a:rPr lang="en-US" dirty="0" err="1"/>
              <a:t>Rutkiewicz</a:t>
            </a:r>
            <a:endParaRPr lang="en-US" dirty="0"/>
          </a:p>
          <a:p>
            <a:r>
              <a:rPr lang="en-US" dirty="0"/>
              <a:t>Judy Schmidt</a:t>
            </a:r>
          </a:p>
          <a:p>
            <a:r>
              <a:rPr lang="en-US" dirty="0"/>
              <a:t>Manfred Schmidt</a:t>
            </a:r>
          </a:p>
          <a:p>
            <a:r>
              <a:rPr lang="en-US" dirty="0"/>
              <a:t>Peter Smith</a:t>
            </a:r>
          </a:p>
          <a:p>
            <a:r>
              <a:rPr lang="en-US" dirty="0"/>
              <a:t>Deb </a:t>
            </a:r>
            <a:r>
              <a:rPr lang="en-US" dirty="0" err="1"/>
              <a:t>Vandenbroek</a:t>
            </a:r>
            <a:endParaRPr lang="en-US" dirty="0"/>
          </a:p>
          <a:p>
            <a:r>
              <a:rPr lang="en-US" dirty="0"/>
              <a:t>Curtis </a:t>
            </a:r>
            <a:r>
              <a:rPr lang="en-US" dirty="0" err="1"/>
              <a:t>Vincze</a:t>
            </a:r>
            <a:endParaRPr lang="en-US" dirty="0"/>
          </a:p>
          <a:p>
            <a:r>
              <a:rPr lang="en-US" dirty="0"/>
              <a:t>Jim </a:t>
            </a:r>
            <a:r>
              <a:rPr lang="en-US" dirty="0" err="1"/>
              <a:t>Vincze</a:t>
            </a:r>
            <a:endParaRPr lang="en-US" dirty="0"/>
          </a:p>
          <a:p>
            <a:r>
              <a:rPr lang="en-US" dirty="0"/>
              <a:t>Ellen Ward</a:t>
            </a:r>
          </a:p>
          <a:p>
            <a:r>
              <a:rPr lang="en-US" dirty="0"/>
              <a:t>Doug Wood</a:t>
            </a:r>
          </a:p>
          <a:p>
            <a:r>
              <a:rPr lang="en-US" dirty="0"/>
              <a:t>Jim Young</a:t>
            </a:r>
          </a:p>
        </p:txBody>
      </p:sp>
      <p:sp>
        <p:nvSpPr>
          <p:cNvPr id="27" name="TextBox 26">
            <a:extLst>
              <a:ext uri="{FF2B5EF4-FFF2-40B4-BE49-F238E27FC236}">
                <a16:creationId xmlns:a16="http://schemas.microsoft.com/office/drawing/2014/main" id="{499EC61E-156B-4788-B96E-4420BF329190}"/>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chemeClr val="bg1"/>
                </a:solidFill>
                <a:latin typeface="Bahnschrift SemiLight Condensed" panose="020B0502040204020203" pitchFamily="34" charset="0"/>
              </a:rPr>
              <a:t>2023</a:t>
            </a:r>
          </a:p>
        </p:txBody>
      </p:sp>
      <p:cxnSp>
        <p:nvCxnSpPr>
          <p:cNvPr id="30" name="Straight Connector 29">
            <a:extLst>
              <a:ext uri="{FF2B5EF4-FFF2-40B4-BE49-F238E27FC236}">
                <a16:creationId xmlns:a16="http://schemas.microsoft.com/office/drawing/2014/main" id="{BD80802D-E5E3-48B2-9A23-1BCBB7E966A5}"/>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900372-285E-4A3B-9756-E35E093EBE9F}"/>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8</a:t>
            </a:r>
          </a:p>
        </p:txBody>
      </p:sp>
      <p:sp>
        <p:nvSpPr>
          <p:cNvPr id="28" name="TextBox 27">
            <a:extLst>
              <a:ext uri="{FF2B5EF4-FFF2-40B4-BE49-F238E27FC236}">
                <a16:creationId xmlns:a16="http://schemas.microsoft.com/office/drawing/2014/main" id="{06C4F9C8-921E-457C-9911-D3DF5E4B2EF9}"/>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31" name="Picture 30">
            <a:extLst>
              <a:ext uri="{FF2B5EF4-FFF2-40B4-BE49-F238E27FC236}">
                <a16:creationId xmlns:a16="http://schemas.microsoft.com/office/drawing/2014/main" id="{39CCB30F-7AA8-4AFF-878B-6D0ABB946B64}"/>
              </a:ext>
              <a:ext uri="{C183D7F6-B498-43B3-948B-1728B52AA6E4}">
                <adec:decorative xmlns:adec="http://schemas.microsoft.com/office/drawing/2017/decorative" val="1"/>
              </a:ext>
            </a:extLst>
          </p:cNvPr>
          <p:cNvPicPr>
            <a:picLocks noChangeAspect="1"/>
          </p:cNvPicPr>
          <p:nvPr/>
        </p:nvPicPr>
        <p:blipFill>
          <a:blip r:embed="rId3" cstate="screen">
            <a:alphaModFix/>
            <a:biLevel thresh="75000"/>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cxnSp>
        <p:nvCxnSpPr>
          <p:cNvPr id="21" name="Straight Connector 20">
            <a:extLst>
              <a:ext uri="{FF2B5EF4-FFF2-40B4-BE49-F238E27FC236}">
                <a16:creationId xmlns:a16="http://schemas.microsoft.com/office/drawing/2014/main" id="{6C07CF8F-54D0-470F-95BD-C1F5084D934B}"/>
              </a:ext>
              <a:ext uri="{C183D7F6-B498-43B3-948B-1728B52AA6E4}">
                <adec:decorative xmlns:adec="http://schemas.microsoft.com/office/drawing/2017/decorative" val="1"/>
              </a:ext>
            </a:extLst>
          </p:cNvPr>
          <p:cNvCxnSpPr>
            <a:cxnSpLocks/>
          </p:cNvCxnSpPr>
          <p:nvPr/>
        </p:nvCxnSpPr>
        <p:spPr>
          <a:xfrm>
            <a:off x="366411" y="1240349"/>
            <a:ext cx="5029200" cy="0"/>
          </a:xfrm>
          <a:prstGeom prst="line">
            <a:avLst/>
          </a:prstGeom>
          <a:solidFill>
            <a:schemeClr val="accent1">
              <a:lumMod val="75000"/>
            </a:schemeClr>
          </a:solidFill>
          <a:ln>
            <a:solidFill>
              <a:srgbClr val="BB552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8548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26">
            <a:extLst>
              <a:ext uri="{FF2B5EF4-FFF2-40B4-BE49-F238E27FC236}">
                <a16:creationId xmlns:a16="http://schemas.microsoft.com/office/drawing/2014/main" id="{A6589C17-D511-5311-B9F3-D09FB169F3C2}"/>
              </a:ext>
            </a:extLst>
          </p:cNvPr>
          <p:cNvSpPr>
            <a:spLocks noGrp="1"/>
          </p:cNvSpPr>
          <p:nvPr>
            <p:ph type="title" idx="4294967295"/>
          </p:nvPr>
        </p:nvSpPr>
        <p:spPr/>
        <p:txBody>
          <a:bodyPr/>
          <a:lstStyle/>
          <a:p>
            <a:r>
              <a:rPr lang="en-US" dirty="0">
                <a:solidFill>
                  <a:schemeClr val="bg1"/>
                </a:solidFill>
              </a:rPr>
              <a:t>CONTROLLED BURNS</a:t>
            </a:r>
          </a:p>
        </p:txBody>
      </p:sp>
      <p:pic>
        <p:nvPicPr>
          <p:cNvPr id="37" name="Picture 36" descr="Several photos of smiling volunteers wearing yellow helmets. Photos include smoky forested areas where controlled burns are being monitored, lit, or extinguished by the volunteers. Equipment such as steel tank water backpacks with hand sprayers, large axes, and metal canisters of liquid fuel can be seen in many photos.">
            <a:extLst>
              <a:ext uri="{FF2B5EF4-FFF2-40B4-BE49-F238E27FC236}">
                <a16:creationId xmlns:a16="http://schemas.microsoft.com/office/drawing/2014/main" id="{D6BD22A7-BBCC-3AFE-D331-634A80D31E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16" y="178676"/>
            <a:ext cx="10058400" cy="7589062"/>
          </a:xfrm>
          <a:prstGeom prst="rect">
            <a:avLst/>
          </a:prstGeom>
        </p:spPr>
      </p:pic>
      <p:grpSp>
        <p:nvGrpSpPr>
          <p:cNvPr id="9" name="Group 8" descr="20 people volunteered 154 hours conducting controlled burns with NAP, within 11 parks and totaling 42 burned acres.">
            <a:extLst>
              <a:ext uri="{FF2B5EF4-FFF2-40B4-BE49-F238E27FC236}">
                <a16:creationId xmlns:a16="http://schemas.microsoft.com/office/drawing/2014/main" id="{66F85FB2-BAA9-FDE5-98FB-65980301940D}"/>
              </a:ext>
            </a:extLst>
          </p:cNvPr>
          <p:cNvGrpSpPr/>
          <p:nvPr/>
        </p:nvGrpSpPr>
        <p:grpSpPr>
          <a:xfrm>
            <a:off x="1013935" y="3278123"/>
            <a:ext cx="6403937" cy="3546663"/>
            <a:chOff x="1013935" y="3278123"/>
            <a:chExt cx="6403937" cy="3546663"/>
          </a:xfrm>
        </p:grpSpPr>
        <p:sp>
          <p:nvSpPr>
            <p:cNvPr id="24" name="Rectangle 23">
              <a:extLst>
                <a:ext uri="{FF2B5EF4-FFF2-40B4-BE49-F238E27FC236}">
                  <a16:creationId xmlns:a16="http://schemas.microsoft.com/office/drawing/2014/main" id="{B7E4240A-CA2C-C7E9-678F-660B18297953}"/>
                </a:ext>
              </a:extLst>
            </p:cNvPr>
            <p:cNvSpPr/>
            <p:nvPr/>
          </p:nvSpPr>
          <p:spPr>
            <a:xfrm>
              <a:off x="2911852" y="3278123"/>
              <a:ext cx="2643006" cy="354666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Box 69">
              <a:extLst>
                <a:ext uri="{FF2B5EF4-FFF2-40B4-BE49-F238E27FC236}">
                  <a16:creationId xmlns:a16="http://schemas.microsoft.com/office/drawing/2014/main" id="{F3A57D88-1703-414A-92CA-981A94FDCAE4}"/>
                </a:ext>
              </a:extLst>
            </p:cNvPr>
            <p:cNvSpPr txBox="1"/>
            <p:nvPr/>
          </p:nvSpPr>
          <p:spPr>
            <a:xfrm>
              <a:off x="3125224" y="5380500"/>
              <a:ext cx="2587354" cy="363176"/>
            </a:xfrm>
            <a:prstGeom prst="rect">
              <a:avLst/>
            </a:prstGeom>
            <a:noFill/>
          </p:spPr>
          <p:txBody>
            <a:bodyPr wrap="square" rtlCol="0">
              <a:spAutoFit/>
            </a:bodyPr>
            <a:lstStyle/>
            <a:p>
              <a:r>
                <a:rPr lang="en-US" sz="1760" dirty="0">
                  <a:solidFill>
                    <a:schemeClr val="bg1"/>
                  </a:solidFill>
                  <a:latin typeface="Elephant" panose="02020904090505020303" pitchFamily="18" charset="0"/>
                </a:rPr>
                <a:t>volunteers</a:t>
              </a:r>
              <a:endParaRPr lang="en-US" sz="1320" dirty="0">
                <a:solidFill>
                  <a:schemeClr val="bg1"/>
                </a:solidFill>
              </a:endParaRPr>
            </a:p>
          </p:txBody>
        </p:sp>
        <p:sp>
          <p:nvSpPr>
            <p:cNvPr id="69" name="TextBox 68">
              <a:extLst>
                <a:ext uri="{FF2B5EF4-FFF2-40B4-BE49-F238E27FC236}">
                  <a16:creationId xmlns:a16="http://schemas.microsoft.com/office/drawing/2014/main" id="{745A968E-A9F0-4151-AD7A-9B5C92E292A8}"/>
                </a:ext>
              </a:extLst>
            </p:cNvPr>
            <p:cNvSpPr txBox="1"/>
            <p:nvPr/>
          </p:nvSpPr>
          <p:spPr>
            <a:xfrm>
              <a:off x="2759792" y="4751637"/>
              <a:ext cx="1853512" cy="837152"/>
            </a:xfrm>
            <a:prstGeom prst="rect">
              <a:avLst/>
            </a:prstGeom>
            <a:noFill/>
          </p:spPr>
          <p:txBody>
            <a:bodyPr wrap="square" rtlCol="0">
              <a:spAutoFit/>
            </a:bodyPr>
            <a:lstStyle/>
            <a:p>
              <a:pPr algn="ctr"/>
              <a:r>
                <a:rPr lang="en-US" sz="4840" dirty="0">
                  <a:solidFill>
                    <a:schemeClr val="accent4"/>
                  </a:solidFill>
                  <a:latin typeface="Elephant" panose="02020904090505020303" pitchFamily="18" charset="0"/>
                </a:rPr>
                <a:t>18</a:t>
              </a:r>
              <a:endParaRPr lang="en-US" sz="4840" dirty="0">
                <a:solidFill>
                  <a:schemeClr val="accent4"/>
                </a:solidFill>
              </a:endParaRPr>
            </a:p>
          </p:txBody>
        </p:sp>
        <p:sp>
          <p:nvSpPr>
            <p:cNvPr id="56" name="TextBox 55">
              <a:extLst>
                <a:ext uri="{FF2B5EF4-FFF2-40B4-BE49-F238E27FC236}">
                  <a16:creationId xmlns:a16="http://schemas.microsoft.com/office/drawing/2014/main" id="{B9E52911-124F-46E7-B77A-C1FE72B217B0}"/>
                </a:ext>
              </a:extLst>
            </p:cNvPr>
            <p:cNvSpPr txBox="1"/>
            <p:nvPr/>
          </p:nvSpPr>
          <p:spPr>
            <a:xfrm>
              <a:off x="2738240" y="6253585"/>
              <a:ext cx="1492701" cy="307777"/>
            </a:xfrm>
            <a:prstGeom prst="rect">
              <a:avLst/>
            </a:prstGeom>
            <a:noFill/>
          </p:spPr>
          <p:txBody>
            <a:bodyPr wrap="square" rtlCol="0">
              <a:spAutoFit/>
            </a:bodyPr>
            <a:lstStyle/>
            <a:p>
              <a:pPr algn="ctr"/>
              <a:r>
                <a:rPr lang="en-US" sz="1400" dirty="0">
                  <a:solidFill>
                    <a:schemeClr val="bg1"/>
                  </a:solidFill>
                  <a:effectLst>
                    <a:outerShdw blurRad="50800" dist="38100" algn="l" rotWithShape="0">
                      <a:prstClr val="black">
                        <a:alpha val="10000"/>
                      </a:prstClr>
                    </a:outerShdw>
                  </a:effectLst>
                  <a:latin typeface="Elephant" panose="02020904090505020303" pitchFamily="18" charset="0"/>
                </a:rPr>
                <a:t>parks</a:t>
              </a:r>
              <a:endParaRPr lang="en-US" sz="1100" dirty="0">
                <a:solidFill>
                  <a:schemeClr val="bg1"/>
                </a:solidFill>
                <a:effectLst>
                  <a:outerShdw blurRad="50800" dist="38100" algn="l" rotWithShape="0">
                    <a:prstClr val="black">
                      <a:alpha val="10000"/>
                    </a:prstClr>
                  </a:outerShdw>
                </a:effectLst>
              </a:endParaRPr>
            </a:p>
          </p:txBody>
        </p:sp>
        <p:sp>
          <p:nvSpPr>
            <p:cNvPr id="53" name="TextBox 52">
              <a:extLst>
                <a:ext uri="{FF2B5EF4-FFF2-40B4-BE49-F238E27FC236}">
                  <a16:creationId xmlns:a16="http://schemas.microsoft.com/office/drawing/2014/main" id="{9C855767-419B-4F17-B8C4-68DC19089B96}"/>
                </a:ext>
              </a:extLst>
            </p:cNvPr>
            <p:cNvSpPr txBox="1"/>
            <p:nvPr/>
          </p:nvSpPr>
          <p:spPr>
            <a:xfrm>
              <a:off x="2738526" y="5749261"/>
              <a:ext cx="1476675" cy="646331"/>
            </a:xfrm>
            <a:prstGeom prst="rect">
              <a:avLst/>
            </a:prstGeom>
            <a:noFill/>
          </p:spPr>
          <p:txBody>
            <a:bodyPr wrap="square" rtlCol="0">
              <a:spAutoFit/>
            </a:bodyPr>
            <a:lstStyle/>
            <a:p>
              <a:pPr algn="ctr"/>
              <a:r>
                <a:rPr lang="en-US" sz="3600" dirty="0">
                  <a:solidFill>
                    <a:schemeClr val="bg1"/>
                  </a:solidFill>
                  <a:latin typeface="Elephant" panose="02020904090505020303" pitchFamily="18" charset="0"/>
                </a:rPr>
                <a:t>11</a:t>
              </a:r>
              <a:endParaRPr lang="en-US" sz="3600" dirty="0">
                <a:solidFill>
                  <a:schemeClr val="bg1"/>
                </a:solidFill>
              </a:endParaRPr>
            </a:p>
          </p:txBody>
        </p:sp>
        <p:sp>
          <p:nvSpPr>
            <p:cNvPr id="17" name="TextBox 16">
              <a:extLst>
                <a:ext uri="{FF2B5EF4-FFF2-40B4-BE49-F238E27FC236}">
                  <a16:creationId xmlns:a16="http://schemas.microsoft.com/office/drawing/2014/main" id="{7E73EF9F-25F4-47D5-BA0D-97BFE1E04351}"/>
                </a:ext>
              </a:extLst>
            </p:cNvPr>
            <p:cNvSpPr txBox="1"/>
            <p:nvPr/>
          </p:nvSpPr>
          <p:spPr>
            <a:xfrm>
              <a:off x="3462048" y="6251107"/>
              <a:ext cx="1611969" cy="510909"/>
            </a:xfrm>
            <a:prstGeom prst="rect">
              <a:avLst/>
            </a:prstGeom>
            <a:noFill/>
          </p:spPr>
          <p:txBody>
            <a:bodyPr wrap="square" rtlCol="0">
              <a:spAutoFit/>
            </a:bodyPr>
            <a:lstStyle/>
            <a:p>
              <a:pPr algn="ctr"/>
              <a:r>
                <a:rPr lang="en-US" sz="1400" dirty="0">
                  <a:solidFill>
                    <a:schemeClr val="bg1"/>
                  </a:solidFill>
                  <a:effectLst>
                    <a:outerShdw blurRad="50800" dist="38100" algn="l" rotWithShape="0">
                      <a:prstClr val="black">
                        <a:alpha val="10000"/>
                      </a:prstClr>
                    </a:outerShdw>
                  </a:effectLst>
                  <a:latin typeface="Elephant" panose="02020904090505020303" pitchFamily="18" charset="0"/>
                </a:rPr>
                <a:t>acres</a:t>
              </a:r>
              <a:endParaRPr lang="en-US" sz="1540" dirty="0">
                <a:solidFill>
                  <a:schemeClr val="bg1"/>
                </a:solidFill>
                <a:effectLst>
                  <a:outerShdw blurRad="50800" dist="38100" algn="l" rotWithShape="0">
                    <a:prstClr val="black">
                      <a:alpha val="10000"/>
                    </a:prstClr>
                  </a:outerShdw>
                </a:effectLst>
                <a:latin typeface="Elephant" panose="02020904090505020303" pitchFamily="18" charset="0"/>
              </a:endParaRPr>
            </a:p>
            <a:p>
              <a:endParaRPr lang="en-US" sz="1320" dirty="0">
                <a:solidFill>
                  <a:schemeClr val="bg1"/>
                </a:solidFill>
                <a:effectLst>
                  <a:outerShdw blurRad="50800" dist="38100" algn="l" rotWithShape="0">
                    <a:prstClr val="black">
                      <a:alpha val="10000"/>
                    </a:prstClr>
                  </a:outerShdw>
                </a:effectLst>
              </a:endParaRPr>
            </a:p>
          </p:txBody>
        </p:sp>
        <p:sp>
          <p:nvSpPr>
            <p:cNvPr id="16" name="TextBox 15">
              <a:extLst>
                <a:ext uri="{FF2B5EF4-FFF2-40B4-BE49-F238E27FC236}">
                  <a16:creationId xmlns:a16="http://schemas.microsoft.com/office/drawing/2014/main" id="{916693E8-CC84-476A-B728-456EE850D83E}"/>
                </a:ext>
              </a:extLst>
            </p:cNvPr>
            <p:cNvSpPr txBox="1"/>
            <p:nvPr/>
          </p:nvSpPr>
          <p:spPr>
            <a:xfrm>
              <a:off x="3495943" y="5746177"/>
              <a:ext cx="1749301" cy="646331"/>
            </a:xfrm>
            <a:prstGeom prst="rect">
              <a:avLst/>
            </a:prstGeom>
            <a:noFill/>
          </p:spPr>
          <p:txBody>
            <a:bodyPr wrap="square" rtlCol="0">
              <a:spAutoFit/>
            </a:bodyPr>
            <a:lstStyle/>
            <a:p>
              <a:pPr algn="ctr"/>
              <a:r>
                <a:rPr lang="en-US" sz="3600" dirty="0">
                  <a:solidFill>
                    <a:schemeClr val="bg1"/>
                  </a:solidFill>
                  <a:latin typeface="Elephant" panose="02020904090505020303" pitchFamily="18" charset="0"/>
                </a:rPr>
                <a:t>42</a:t>
              </a:r>
              <a:endParaRPr lang="en-US" sz="3600" baseline="30000" dirty="0">
                <a:solidFill>
                  <a:schemeClr val="bg1"/>
                </a:solidFill>
              </a:endParaRPr>
            </a:p>
          </p:txBody>
        </p:sp>
        <p:sp>
          <p:nvSpPr>
            <p:cNvPr id="5" name="TextBox 4">
              <a:extLst>
                <a:ext uri="{FF2B5EF4-FFF2-40B4-BE49-F238E27FC236}">
                  <a16:creationId xmlns:a16="http://schemas.microsoft.com/office/drawing/2014/main" id="{ADE5E392-EA06-4D67-8C2C-94391C1D225E}"/>
                </a:ext>
              </a:extLst>
            </p:cNvPr>
            <p:cNvSpPr txBox="1"/>
            <p:nvPr/>
          </p:nvSpPr>
          <p:spPr>
            <a:xfrm>
              <a:off x="1598235" y="4343653"/>
              <a:ext cx="5246148" cy="465897"/>
            </a:xfrm>
            <a:prstGeom prst="rect">
              <a:avLst/>
            </a:prstGeom>
            <a:noFill/>
          </p:spPr>
          <p:txBody>
            <a:bodyPr wrap="square" rtlCol="0">
              <a:spAutoFit/>
            </a:bodyPr>
            <a:lstStyle/>
            <a:p>
              <a:pPr algn="ctr">
                <a:lnSpc>
                  <a:spcPts val="3190"/>
                </a:lnSpc>
              </a:pPr>
              <a:r>
                <a:rPr lang="en-US" dirty="0">
                  <a:solidFill>
                    <a:schemeClr val="bg1"/>
                  </a:solidFill>
                  <a:latin typeface="Elephant" panose="02020904090505020303" pitchFamily="18" charset="0"/>
                </a:rPr>
                <a:t>hours volunteered</a:t>
              </a:r>
              <a:endParaRPr lang="en-US" sz="2400" dirty="0">
                <a:solidFill>
                  <a:schemeClr val="bg1"/>
                </a:solidFill>
                <a:latin typeface="Elephant" panose="02020904090505020303" pitchFamily="18" charset="0"/>
              </a:endParaRPr>
            </a:p>
          </p:txBody>
        </p:sp>
        <p:sp>
          <p:nvSpPr>
            <p:cNvPr id="18" name="TextBox 17">
              <a:extLst>
                <a:ext uri="{FF2B5EF4-FFF2-40B4-BE49-F238E27FC236}">
                  <a16:creationId xmlns:a16="http://schemas.microsoft.com/office/drawing/2014/main" id="{A845979C-8634-E486-91CA-445E7A0C77FF}"/>
                </a:ext>
              </a:extLst>
            </p:cNvPr>
            <p:cNvSpPr txBox="1"/>
            <p:nvPr/>
          </p:nvSpPr>
          <p:spPr>
            <a:xfrm>
              <a:off x="1013935" y="3359371"/>
              <a:ext cx="6403937" cy="1446550"/>
            </a:xfrm>
            <a:prstGeom prst="rect">
              <a:avLst/>
            </a:prstGeom>
            <a:noFill/>
          </p:spPr>
          <p:txBody>
            <a:bodyPr wrap="square" rtlCol="0">
              <a:spAutoFit/>
            </a:bodyPr>
            <a:lstStyle/>
            <a:p>
              <a:pPr algn="ctr"/>
              <a:r>
                <a:rPr lang="en-US" sz="8800" dirty="0">
                  <a:solidFill>
                    <a:schemeClr val="accent4"/>
                  </a:solidFill>
                  <a:latin typeface="Elephant" panose="02020904090505020303" pitchFamily="18" charset="0"/>
                </a:rPr>
                <a:t>213</a:t>
              </a:r>
              <a:endParaRPr lang="en-US" sz="8800" dirty="0">
                <a:solidFill>
                  <a:schemeClr val="accent4"/>
                </a:solidFill>
              </a:endParaRPr>
            </a:p>
          </p:txBody>
        </p:sp>
      </p:grpSp>
      <p:grpSp>
        <p:nvGrpSpPr>
          <p:cNvPr id="20" name="Group 19">
            <a:extLst>
              <a:ext uri="{FF2B5EF4-FFF2-40B4-BE49-F238E27FC236}">
                <a16:creationId xmlns:a16="http://schemas.microsoft.com/office/drawing/2014/main" id="{2355FD42-2B5B-680B-0E34-9EAF6E85F34F}"/>
              </a:ext>
              <a:ext uri="{C183D7F6-B498-43B3-948B-1728B52AA6E4}">
                <adec:decorative xmlns:adec="http://schemas.microsoft.com/office/drawing/2017/decorative" val="1"/>
              </a:ext>
            </a:extLst>
          </p:cNvPr>
          <p:cNvGrpSpPr/>
          <p:nvPr/>
        </p:nvGrpSpPr>
        <p:grpSpPr>
          <a:xfrm>
            <a:off x="-6017" y="197514"/>
            <a:ext cx="10066073" cy="7400617"/>
            <a:chOff x="-6017" y="197514"/>
            <a:chExt cx="10066073" cy="7400617"/>
          </a:xfrm>
        </p:grpSpPr>
        <p:grpSp>
          <p:nvGrpSpPr>
            <p:cNvPr id="6" name="Group 5">
              <a:extLst>
                <a:ext uri="{FF2B5EF4-FFF2-40B4-BE49-F238E27FC236}">
                  <a16:creationId xmlns:a16="http://schemas.microsoft.com/office/drawing/2014/main" id="{12FE250D-F382-4DAB-96C1-3059F1D2E4F7}"/>
                </a:ext>
                <a:ext uri="{C183D7F6-B498-43B3-948B-1728B52AA6E4}">
                  <adec:decorative xmlns:adec="http://schemas.microsoft.com/office/drawing/2017/decorative" val="1"/>
                </a:ext>
              </a:extLst>
            </p:cNvPr>
            <p:cNvGrpSpPr/>
            <p:nvPr/>
          </p:nvGrpSpPr>
          <p:grpSpPr>
            <a:xfrm>
              <a:off x="8166968" y="197514"/>
              <a:ext cx="1893088" cy="779954"/>
              <a:chOff x="8166968" y="197514"/>
              <a:chExt cx="1893088" cy="779954"/>
            </a:xfrm>
          </p:grpSpPr>
          <p:sp>
            <p:nvSpPr>
              <p:cNvPr id="32" name="TextBox 31">
                <a:extLst>
                  <a:ext uri="{FF2B5EF4-FFF2-40B4-BE49-F238E27FC236}">
                    <a16:creationId xmlns:a16="http://schemas.microsoft.com/office/drawing/2014/main" id="{CF355A64-5760-4DDE-A4B4-D226AAE8ADFA}"/>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9</a:t>
                </a:r>
              </a:p>
            </p:txBody>
          </p:sp>
          <p:cxnSp>
            <p:nvCxnSpPr>
              <p:cNvPr id="33" name="Straight Connector 32">
                <a:extLst>
                  <a:ext uri="{FF2B5EF4-FFF2-40B4-BE49-F238E27FC236}">
                    <a16:creationId xmlns:a16="http://schemas.microsoft.com/office/drawing/2014/main" id="{E5721E40-DA47-464C-B338-AA232A3F8E8B}"/>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0297D5D3-2D60-400F-87AA-F8694F02355B}"/>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31" name="TextBox 30">
                <a:extLst>
                  <a:ext uri="{FF2B5EF4-FFF2-40B4-BE49-F238E27FC236}">
                    <a16:creationId xmlns:a16="http://schemas.microsoft.com/office/drawing/2014/main" id="{9C9B75BD-1A37-4E3A-8498-BA6FE99DB8CD}"/>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34" name="Picture 33">
                <a:extLst>
                  <a:ext uri="{FF2B5EF4-FFF2-40B4-BE49-F238E27FC236}">
                    <a16:creationId xmlns:a16="http://schemas.microsoft.com/office/drawing/2014/main" id="{6B5D23CC-6B96-48DF-AF67-FFF9DA999406}"/>
                  </a:ext>
                  <a:ext uri="{C183D7F6-B498-43B3-948B-1728B52AA6E4}">
                    <adec:decorative xmlns:adec="http://schemas.microsoft.com/office/drawing/2017/decorative" val="1"/>
                  </a:ext>
                </a:extLst>
              </p:cNvPr>
              <p:cNvPicPr>
                <a:picLocks noChangeAspect="1"/>
              </p:cNvPicPr>
              <p:nvPr/>
            </p:nvPicPr>
            <p:blipFill>
              <a:blip r:embed="rId4" cstate="screen">
                <a:alphaModFix amt="75000"/>
                <a:biLevel thresh="75000"/>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grpSp>
        <p:cxnSp>
          <p:nvCxnSpPr>
            <p:cNvPr id="10" name="Straight Connector 9">
              <a:extLst>
                <a:ext uri="{FF2B5EF4-FFF2-40B4-BE49-F238E27FC236}">
                  <a16:creationId xmlns:a16="http://schemas.microsoft.com/office/drawing/2014/main" id="{AFDF5B82-CE3C-4C76-B8D4-A08E9AEA202C}"/>
                </a:ext>
                <a:ext uri="{C183D7F6-B498-43B3-948B-1728B52AA6E4}">
                  <adec:decorative xmlns:adec="http://schemas.microsoft.com/office/drawing/2017/decorative" val="1"/>
                </a:ext>
              </a:extLst>
            </p:cNvPr>
            <p:cNvCxnSpPr>
              <a:cxnSpLocks/>
            </p:cNvCxnSpPr>
            <p:nvPr/>
          </p:nvCxnSpPr>
          <p:spPr>
            <a:xfrm>
              <a:off x="366411" y="1240349"/>
              <a:ext cx="3749040" cy="0"/>
            </a:xfrm>
            <a:prstGeom prst="line">
              <a:avLst/>
            </a:prstGeom>
            <a:solidFill>
              <a:schemeClr val="accent1">
                <a:lumMod val="75000"/>
              </a:schemeClr>
            </a:solid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FBE1527-B908-6D68-C529-540CD281B9CA}"/>
                </a:ext>
                <a:ext uri="{C183D7F6-B498-43B3-948B-1728B52AA6E4}">
                  <adec:decorative xmlns:adec="http://schemas.microsoft.com/office/drawing/2017/decorative" val="1"/>
                </a:ext>
              </a:extLst>
            </p:cNvPr>
            <p:cNvSpPr txBox="1"/>
            <p:nvPr/>
          </p:nvSpPr>
          <p:spPr>
            <a:xfrm>
              <a:off x="360730" y="702170"/>
              <a:ext cx="5038724" cy="579839"/>
            </a:xfrm>
            <a:prstGeom prst="rect">
              <a:avLst/>
            </a:prstGeom>
            <a:noFill/>
          </p:spPr>
          <p:txBody>
            <a:bodyPr vert="horz" wrap="square" lIns="91440" tIns="45720" rIns="91440" bIns="45720" rtlCol="0" anchor="ctr">
              <a:spAutoFit/>
            </a:bodyPr>
            <a:lstStyle>
              <a:defPPr>
                <a:defRPr lang="en-US"/>
              </a:defPPr>
              <a:lvl1pPr>
                <a:lnSpc>
                  <a:spcPct val="90000"/>
                </a:lnSpc>
                <a:spcBef>
                  <a:spcPct val="0"/>
                </a:spcBef>
                <a:buNone/>
                <a:defRPr sz="3520">
                  <a:latin typeface="Bahnschrift SemiLight Condensed" panose="020B0502040204020203" pitchFamily="34" charset="0"/>
                </a:defRPr>
              </a:lvl1pPr>
            </a:lstStyle>
            <a:p>
              <a:r>
                <a:rPr lang="en-US" dirty="0"/>
                <a:t>CONTROLLED BURNS</a:t>
              </a:r>
            </a:p>
          </p:txBody>
        </p:sp>
        <p:sp>
          <p:nvSpPr>
            <p:cNvPr id="2" name="Rectangle 1">
              <a:extLst>
                <a:ext uri="{FF2B5EF4-FFF2-40B4-BE49-F238E27FC236}">
                  <a16:creationId xmlns:a16="http://schemas.microsoft.com/office/drawing/2014/main" id="{521F0C8B-0C9A-0303-541D-3BFDB7430A1A}"/>
                </a:ext>
                <a:ext uri="{C183D7F6-B498-43B3-948B-1728B52AA6E4}">
                  <adec:decorative xmlns:adec="http://schemas.microsoft.com/office/drawing/2017/decorative" val="1"/>
                </a:ext>
              </a:extLst>
            </p:cNvPr>
            <p:cNvSpPr/>
            <p:nvPr/>
          </p:nvSpPr>
          <p:spPr>
            <a:xfrm>
              <a:off x="-6017" y="6611640"/>
              <a:ext cx="2777353" cy="98649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TextBox 25">
            <a:hlinkClick r:id="rId5"/>
            <a:extLst>
              <a:ext uri="{FF2B5EF4-FFF2-40B4-BE49-F238E27FC236}">
                <a16:creationId xmlns:a16="http://schemas.microsoft.com/office/drawing/2014/main" id="{3CE3BDF7-C0EB-15B1-A614-56B0642C39B3}"/>
              </a:ext>
            </a:extLst>
          </p:cNvPr>
          <p:cNvSpPr txBox="1"/>
          <p:nvPr/>
        </p:nvSpPr>
        <p:spPr>
          <a:xfrm>
            <a:off x="128278" y="6734493"/>
            <a:ext cx="1353072" cy="707886"/>
          </a:xfrm>
          <a:prstGeom prst="rect">
            <a:avLst/>
          </a:prstGeom>
          <a:noFill/>
        </p:spPr>
        <p:txBody>
          <a:bodyPr vert="horz" wrap="square" lIns="91440" tIns="45720" rIns="91440" bIns="45720" rtlCol="0" anchor="ctr">
            <a:spAutoFit/>
          </a:bodyPr>
          <a:lstStyle/>
          <a:p>
            <a:r>
              <a:rPr lang="en-US" sz="1000" i="1" u="dotted" dirty="0">
                <a:uFill>
                  <a:solidFill>
                    <a:srgbClr val="E2AA00"/>
                  </a:solidFill>
                </a:uFill>
                <a:latin typeface="Elephant" panose="02020904090505020303" pitchFamily="18" charset="0"/>
              </a:rPr>
              <a:t>“Photo Essay: Controlled ecological burns in Ann Arbor.”</a:t>
            </a:r>
          </a:p>
        </p:txBody>
      </p:sp>
      <p:sp>
        <p:nvSpPr>
          <p:cNvPr id="35" name="TextBox 34">
            <a:extLst>
              <a:ext uri="{FF2B5EF4-FFF2-40B4-BE49-F238E27FC236}">
                <a16:creationId xmlns:a16="http://schemas.microsoft.com/office/drawing/2014/main" id="{93281224-C801-8E95-7F2C-DED23F4EBE37}"/>
              </a:ext>
            </a:extLst>
          </p:cNvPr>
          <p:cNvSpPr txBox="1"/>
          <p:nvPr/>
        </p:nvSpPr>
        <p:spPr>
          <a:xfrm>
            <a:off x="1458003" y="6728506"/>
            <a:ext cx="967227" cy="707886"/>
          </a:xfrm>
          <a:prstGeom prst="rect">
            <a:avLst/>
          </a:prstGeom>
          <a:noFill/>
        </p:spPr>
        <p:txBody>
          <a:bodyPr wrap="square">
            <a:spAutoFit/>
          </a:bodyPr>
          <a:lstStyle/>
          <a:p>
            <a:r>
              <a:rPr lang="en-US" sz="800" dirty="0">
                <a:uFill>
                  <a:solidFill>
                    <a:srgbClr val="E2AA00"/>
                  </a:solidFill>
                </a:uFill>
                <a:latin typeface="Bahnschrift SemiBold SemiConden" panose="020B0502040204020203" pitchFamily="34" charset="0"/>
              </a:rPr>
              <a:t>Check out this photo essay in the Michigan Daily with many dramatic shots of a burn day.</a:t>
            </a:r>
          </a:p>
        </p:txBody>
      </p:sp>
    </p:spTree>
    <p:extLst>
      <p:ext uri="{BB962C8B-B14F-4D97-AF65-F5344CB8AC3E}">
        <p14:creationId xmlns:p14="http://schemas.microsoft.com/office/powerpoint/2010/main" val="3119147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real photos of controlled burns in large fields, and wetland marsh areas.">
            <a:extLst>
              <a:ext uri="{FF2B5EF4-FFF2-40B4-BE49-F238E27FC236}">
                <a16:creationId xmlns:a16="http://schemas.microsoft.com/office/drawing/2014/main" id="{CB985EFD-BD16-E130-5A79-182E47365AB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0058400" cy="7644385"/>
          </a:xfrm>
          <a:prstGeom prst="rect">
            <a:avLst/>
          </a:prstGeom>
        </p:spPr>
      </p:pic>
      <p:grpSp>
        <p:nvGrpSpPr>
          <p:cNvPr id="6" name="Group 5">
            <a:extLst>
              <a:ext uri="{FF2B5EF4-FFF2-40B4-BE49-F238E27FC236}">
                <a16:creationId xmlns:a16="http://schemas.microsoft.com/office/drawing/2014/main" id="{12FE250D-F382-4DAB-96C1-3059F1D2E4F7}"/>
              </a:ext>
              <a:ext uri="{C183D7F6-B498-43B3-948B-1728B52AA6E4}">
                <adec:decorative xmlns:adec="http://schemas.microsoft.com/office/drawing/2017/decorative" val="1"/>
              </a:ext>
            </a:extLst>
          </p:cNvPr>
          <p:cNvGrpSpPr/>
          <p:nvPr/>
        </p:nvGrpSpPr>
        <p:grpSpPr>
          <a:xfrm>
            <a:off x="8166968" y="197514"/>
            <a:ext cx="1893088" cy="779954"/>
            <a:chOff x="8166968" y="197514"/>
            <a:chExt cx="1893088" cy="779954"/>
          </a:xfrm>
        </p:grpSpPr>
        <p:sp>
          <p:nvSpPr>
            <p:cNvPr id="32" name="TextBox 31">
              <a:extLst>
                <a:ext uri="{FF2B5EF4-FFF2-40B4-BE49-F238E27FC236}">
                  <a16:creationId xmlns:a16="http://schemas.microsoft.com/office/drawing/2014/main" id="{CF355A64-5760-4DDE-A4B4-D226AAE8ADFA}"/>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10</a:t>
              </a:r>
            </a:p>
          </p:txBody>
        </p:sp>
        <p:cxnSp>
          <p:nvCxnSpPr>
            <p:cNvPr id="33" name="Straight Connector 32">
              <a:extLst>
                <a:ext uri="{FF2B5EF4-FFF2-40B4-BE49-F238E27FC236}">
                  <a16:creationId xmlns:a16="http://schemas.microsoft.com/office/drawing/2014/main" id="{E5721E40-DA47-464C-B338-AA232A3F8E8B}"/>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0297D5D3-2D60-400F-87AA-F8694F02355B}"/>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latin typeface="Bahnschrift SemiLight Condensed" panose="020B0502040204020203" pitchFamily="34" charset="0"/>
                </a:rPr>
                <a:t>2023</a:t>
              </a:r>
            </a:p>
          </p:txBody>
        </p:sp>
        <p:sp>
          <p:nvSpPr>
            <p:cNvPr id="31" name="TextBox 30">
              <a:extLst>
                <a:ext uri="{FF2B5EF4-FFF2-40B4-BE49-F238E27FC236}">
                  <a16:creationId xmlns:a16="http://schemas.microsoft.com/office/drawing/2014/main" id="{9C9B75BD-1A37-4E3A-8498-BA6FE99DB8CD}"/>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solidFill>
                    <a:schemeClr val="bg1"/>
                  </a:solidFill>
                  <a:latin typeface="Bahnschrift SemiCondensed" panose="020B0502040204020203" pitchFamily="34" charset="0"/>
                </a:rPr>
                <a:t>NAP YEAR END REPORT</a:t>
              </a:r>
            </a:p>
          </p:txBody>
        </p:sp>
        <p:pic>
          <p:nvPicPr>
            <p:cNvPr id="34" name="Picture 33">
              <a:extLst>
                <a:ext uri="{FF2B5EF4-FFF2-40B4-BE49-F238E27FC236}">
                  <a16:creationId xmlns:a16="http://schemas.microsoft.com/office/drawing/2014/main" id="{6B5D23CC-6B96-48DF-AF67-FFF9DA999406}"/>
                </a:ext>
                <a:ext uri="{C183D7F6-B498-43B3-948B-1728B52AA6E4}">
                  <adec:decorative xmlns:adec="http://schemas.microsoft.com/office/drawing/2017/decorative" val="1"/>
                </a:ext>
              </a:extLst>
            </p:cNvPr>
            <p:cNvPicPr>
              <a:picLocks noChangeAspect="1"/>
            </p:cNvPicPr>
            <p:nvPr/>
          </p:nvPicPr>
          <p:blipFill>
            <a:blip r:embed="rId4" cstate="screen">
              <a:lum bright="70000" contrast="-70000"/>
              <a:alphaModFix amt="75000"/>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grpSp>
      <p:sp>
        <p:nvSpPr>
          <p:cNvPr id="2" name="Title 1">
            <a:extLst>
              <a:ext uri="{FF2B5EF4-FFF2-40B4-BE49-F238E27FC236}">
                <a16:creationId xmlns:a16="http://schemas.microsoft.com/office/drawing/2014/main" id="{A3D43963-805F-4C8F-B45F-8CE205C8A393}"/>
              </a:ext>
            </a:extLst>
          </p:cNvPr>
          <p:cNvSpPr>
            <a:spLocks noGrp="1"/>
          </p:cNvSpPr>
          <p:nvPr>
            <p:ph type="title" idx="4294967295"/>
          </p:nvPr>
        </p:nvSpPr>
        <p:spPr>
          <a:xfrm>
            <a:off x="262306" y="703945"/>
            <a:ext cx="5819180" cy="579839"/>
          </a:xfrm>
          <a:noFill/>
        </p:spPr>
        <p:txBody>
          <a:bodyPr wrap="square" rtlCol="0">
            <a:spAutoFit/>
          </a:bodyPr>
          <a:lstStyle/>
          <a:p>
            <a:pPr defTabSz="457200"/>
            <a:r>
              <a:rPr lang="en-US" sz="3520" dirty="0">
                <a:latin typeface="Bahnschrift SemiLight Condensed" panose="020B0502040204020203" pitchFamily="34" charset="0"/>
                <a:ea typeface="+mn-ea"/>
                <a:cs typeface="+mn-cs"/>
              </a:rPr>
              <a:t>NEW TOOLS FOR LAND MANAGEMENT</a:t>
            </a:r>
          </a:p>
        </p:txBody>
      </p:sp>
      <p:cxnSp>
        <p:nvCxnSpPr>
          <p:cNvPr id="10" name="Straight Connector 9">
            <a:extLst>
              <a:ext uri="{FF2B5EF4-FFF2-40B4-BE49-F238E27FC236}">
                <a16:creationId xmlns:a16="http://schemas.microsoft.com/office/drawing/2014/main" id="{AFDF5B82-CE3C-4C76-B8D4-A08E9AEA202C}"/>
              </a:ext>
              <a:ext uri="{C183D7F6-B498-43B3-948B-1728B52AA6E4}">
                <adec:decorative xmlns:adec="http://schemas.microsoft.com/office/drawing/2017/decorative" val="1"/>
              </a:ext>
            </a:extLst>
          </p:cNvPr>
          <p:cNvCxnSpPr>
            <a:cxnSpLocks/>
          </p:cNvCxnSpPr>
          <p:nvPr/>
        </p:nvCxnSpPr>
        <p:spPr>
          <a:xfrm>
            <a:off x="366411" y="1240349"/>
            <a:ext cx="5029200" cy="0"/>
          </a:xfrm>
          <a:prstGeom prst="line">
            <a:avLst/>
          </a:prstGeom>
          <a:solidFill>
            <a:schemeClr val="accent1">
              <a:lumMod val="75000"/>
            </a:schemeClr>
          </a:solid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6DFB431D-1EBE-947C-AD93-AA4638F7C909}"/>
              </a:ext>
            </a:extLst>
          </p:cNvPr>
          <p:cNvSpPr txBox="1"/>
          <p:nvPr/>
        </p:nvSpPr>
        <p:spPr>
          <a:xfrm>
            <a:off x="3728824" y="1808001"/>
            <a:ext cx="5034642" cy="830997"/>
          </a:xfrm>
          <a:prstGeom prst="rect">
            <a:avLst/>
          </a:prstGeom>
          <a:noFill/>
        </p:spPr>
        <p:txBody>
          <a:bodyPr wrap="square">
            <a:spAutoFit/>
          </a:bodyPr>
          <a:lstStyle/>
          <a:p>
            <a:r>
              <a:rPr lang="en-US" sz="4800" i="1" dirty="0">
                <a:solidFill>
                  <a:schemeClr val="bg1"/>
                </a:solidFill>
                <a:effectLst/>
                <a:latin typeface="Elephant" panose="02020904090505020303" pitchFamily="18" charset="0"/>
                <a:ea typeface="Calibri" panose="020F0502020204030204" pitchFamily="34" charset="0"/>
              </a:rPr>
              <a:t>These photos </a:t>
            </a:r>
            <a:endParaRPr lang="en-US" sz="4800" i="1" dirty="0">
              <a:solidFill>
                <a:schemeClr val="bg1"/>
              </a:solidFill>
              <a:latin typeface="Elephant" panose="02020904090505020303" pitchFamily="18" charset="0"/>
            </a:endParaRPr>
          </a:p>
        </p:txBody>
      </p:sp>
      <p:sp>
        <p:nvSpPr>
          <p:cNvPr id="4" name="TextBox 3">
            <a:extLst>
              <a:ext uri="{FF2B5EF4-FFF2-40B4-BE49-F238E27FC236}">
                <a16:creationId xmlns:a16="http://schemas.microsoft.com/office/drawing/2014/main" id="{E031C3DA-0F71-1BD1-21F1-EAAF0E470BA7}"/>
              </a:ext>
            </a:extLst>
          </p:cNvPr>
          <p:cNvSpPr txBox="1"/>
          <p:nvPr/>
        </p:nvSpPr>
        <p:spPr>
          <a:xfrm>
            <a:off x="3942126" y="2509739"/>
            <a:ext cx="4037102" cy="1600438"/>
          </a:xfrm>
          <a:prstGeom prst="rect">
            <a:avLst/>
          </a:prstGeom>
          <a:noFill/>
        </p:spPr>
        <p:txBody>
          <a:bodyPr wrap="square">
            <a:spAutoFit/>
          </a:bodyPr>
          <a:lstStyle/>
          <a:p>
            <a:pPr marL="0" marR="0">
              <a:spcBef>
                <a:spcPts val="0"/>
              </a:spcBef>
              <a:spcAft>
                <a:spcPts val="0"/>
              </a:spcAft>
            </a:pPr>
            <a:r>
              <a:rPr lang="en-US" sz="1400" b="1" dirty="0">
                <a:solidFill>
                  <a:schemeClr val="bg1"/>
                </a:solidFill>
                <a:effectLst/>
                <a:latin typeface="Sitka Text" panose="02000505000000020004" pitchFamily="2" charset="0"/>
                <a:ea typeface="Calibri" panose="020F0502020204030204" pitchFamily="34" charset="0"/>
              </a:rPr>
              <a:t>are products of the City of Ann Arbor Parks drone, purchased a couple years ago. After staff earned a Commercial Drone License, NAP has used the drone to get another perspective of its natural areas, promote our burn work, and test its potential to aid land management.</a:t>
            </a:r>
          </a:p>
        </p:txBody>
      </p:sp>
    </p:spTree>
    <p:extLst>
      <p:ext uri="{BB962C8B-B14F-4D97-AF65-F5344CB8AC3E}">
        <p14:creationId xmlns:p14="http://schemas.microsoft.com/office/powerpoint/2010/main" val="2480296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BD3BF291-D0BF-2387-739A-3DBBE9076DFD}"/>
              </a:ext>
              <a:ext uri="{C183D7F6-B498-43B3-948B-1728B52AA6E4}">
                <adec:decorative xmlns:adec="http://schemas.microsoft.com/office/drawing/2017/decorative" val="1"/>
              </a:ext>
            </a:extLst>
          </p:cNvPr>
          <p:cNvGrpSpPr/>
          <p:nvPr/>
        </p:nvGrpSpPr>
        <p:grpSpPr>
          <a:xfrm>
            <a:off x="0" y="0"/>
            <a:ext cx="10060056" cy="7027511"/>
            <a:chOff x="0" y="0"/>
            <a:chExt cx="10060056" cy="7027511"/>
          </a:xfrm>
        </p:grpSpPr>
        <p:grpSp>
          <p:nvGrpSpPr>
            <p:cNvPr id="4" name="Group 3">
              <a:extLst>
                <a:ext uri="{FF2B5EF4-FFF2-40B4-BE49-F238E27FC236}">
                  <a16:creationId xmlns:a16="http://schemas.microsoft.com/office/drawing/2014/main" id="{5E71DDC6-C319-EC30-F1DA-02699BE7087C}"/>
                </a:ext>
                <a:ext uri="{C183D7F6-B498-43B3-948B-1728B52AA6E4}">
                  <adec:decorative xmlns:adec="http://schemas.microsoft.com/office/drawing/2017/decorative" val="1"/>
                </a:ext>
              </a:extLst>
            </p:cNvPr>
            <p:cNvGrpSpPr/>
            <p:nvPr/>
          </p:nvGrpSpPr>
          <p:grpSpPr>
            <a:xfrm>
              <a:off x="0" y="0"/>
              <a:ext cx="10060056" cy="4381500"/>
              <a:chOff x="0" y="0"/>
              <a:chExt cx="10060056" cy="4381500"/>
            </a:xfrm>
          </p:grpSpPr>
          <p:sp>
            <p:nvSpPr>
              <p:cNvPr id="41" name="Rectangle 40">
                <a:extLst>
                  <a:ext uri="{FF2B5EF4-FFF2-40B4-BE49-F238E27FC236}">
                    <a16:creationId xmlns:a16="http://schemas.microsoft.com/office/drawing/2014/main" id="{D09F2663-BA0E-44F3-B2B2-F6B4277F5A63}"/>
                  </a:ext>
                  <a:ext uri="{C183D7F6-B498-43B3-948B-1728B52AA6E4}">
                    <adec:decorative xmlns:adec="http://schemas.microsoft.com/office/drawing/2017/decorative" val="1"/>
                  </a:ext>
                </a:extLst>
              </p:cNvPr>
              <p:cNvSpPr/>
              <p:nvPr/>
            </p:nvSpPr>
            <p:spPr>
              <a:xfrm>
                <a:off x="0" y="0"/>
                <a:ext cx="10058400" cy="43815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extBox 43">
                <a:extLst>
                  <a:ext uri="{FF2B5EF4-FFF2-40B4-BE49-F238E27FC236}">
                    <a16:creationId xmlns:a16="http://schemas.microsoft.com/office/drawing/2014/main" id="{14DC17DE-FC4E-4012-9C2D-F8FB7CAFE0DE}"/>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11</a:t>
                </a:r>
              </a:p>
            </p:txBody>
          </p:sp>
          <p:cxnSp>
            <p:nvCxnSpPr>
              <p:cNvPr id="45" name="Straight Connector 44">
                <a:extLst>
                  <a:ext uri="{FF2B5EF4-FFF2-40B4-BE49-F238E27FC236}">
                    <a16:creationId xmlns:a16="http://schemas.microsoft.com/office/drawing/2014/main" id="{F6C16D56-1549-41F9-969B-1D7B253B2472}"/>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6D09155B-B57A-41E6-806B-8E7D88B8BE64}"/>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chemeClr val="bg1"/>
                    </a:solidFill>
                    <a:latin typeface="Bahnschrift SemiLight Condensed" panose="020B0502040204020203" pitchFamily="34" charset="0"/>
                  </a:rPr>
                  <a:t>2023</a:t>
                </a:r>
              </a:p>
            </p:txBody>
          </p:sp>
          <p:sp>
            <p:nvSpPr>
              <p:cNvPr id="43" name="TextBox 42">
                <a:extLst>
                  <a:ext uri="{FF2B5EF4-FFF2-40B4-BE49-F238E27FC236}">
                    <a16:creationId xmlns:a16="http://schemas.microsoft.com/office/drawing/2014/main" id="{63E1DDC0-8FD0-4E5C-9646-764B727B8091}"/>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46" name="Picture 45">
                <a:extLst>
                  <a:ext uri="{FF2B5EF4-FFF2-40B4-BE49-F238E27FC236}">
                    <a16:creationId xmlns:a16="http://schemas.microsoft.com/office/drawing/2014/main" id="{0C996221-E52D-4297-BFF2-FA3B73B6166A}"/>
                  </a:ext>
                  <a:ext uri="{C183D7F6-B498-43B3-948B-1728B52AA6E4}">
                    <adec:decorative xmlns:adec="http://schemas.microsoft.com/office/drawing/2017/decorative" val="1"/>
                  </a:ext>
                </a:extLst>
              </p:cNvPr>
              <p:cNvPicPr>
                <a:picLocks noChangeAspect="1"/>
              </p:cNvPicPr>
              <p:nvPr/>
            </p:nvPicPr>
            <p:blipFill>
              <a:blip r:embed="rId2" cstate="screen">
                <a:alphaModFix/>
                <a:biLevel thresh="75000"/>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grpSp>
        <p:cxnSp>
          <p:nvCxnSpPr>
            <p:cNvPr id="37" name="Straight Connector 36">
              <a:extLst>
                <a:ext uri="{FF2B5EF4-FFF2-40B4-BE49-F238E27FC236}">
                  <a16:creationId xmlns:a16="http://schemas.microsoft.com/office/drawing/2014/main" id="{DA355EA9-59A8-4F22-B9B0-A38A207AECCF}"/>
                </a:ext>
                <a:ext uri="{C183D7F6-B498-43B3-948B-1728B52AA6E4}">
                  <adec:decorative xmlns:adec="http://schemas.microsoft.com/office/drawing/2017/decorative" val="1"/>
                </a:ext>
              </a:extLst>
            </p:cNvPr>
            <p:cNvCxnSpPr/>
            <p:nvPr/>
          </p:nvCxnSpPr>
          <p:spPr>
            <a:xfrm>
              <a:off x="6928757" y="4741511"/>
              <a:ext cx="0" cy="2286000"/>
            </a:xfrm>
            <a:prstGeom prst="line">
              <a:avLst/>
            </a:prstGeom>
            <a:ln w="22225">
              <a:solidFill>
                <a:schemeClr val="accent6"/>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700AAC3-DFFB-420C-90DA-D959CCF09D7B}"/>
              </a:ext>
            </a:extLst>
          </p:cNvPr>
          <p:cNvSpPr>
            <a:spLocks noGrp="1"/>
          </p:cNvSpPr>
          <p:nvPr>
            <p:ph type="title" idx="4294967295"/>
          </p:nvPr>
        </p:nvSpPr>
        <p:spPr>
          <a:xfrm>
            <a:off x="268581" y="530680"/>
            <a:ext cx="3162302" cy="341632"/>
          </a:xfrm>
          <a:noFill/>
        </p:spPr>
        <p:txBody>
          <a:bodyPr wrap="square" rtlCol="0">
            <a:spAutoFit/>
          </a:bodyPr>
          <a:lstStyle/>
          <a:p>
            <a:pPr defTabSz="457200"/>
            <a:r>
              <a:rPr lang="en-US" sz="1800" dirty="0">
                <a:solidFill>
                  <a:schemeClr val="tx1">
                    <a:alpha val="76000"/>
                  </a:schemeClr>
                </a:solidFill>
                <a:latin typeface="Bahnschrift SemiLight Condensed" panose="020B0502040204020203" pitchFamily="34" charset="0"/>
                <a:ea typeface="+mn-ea"/>
                <a:cs typeface="+mn-cs"/>
              </a:rPr>
              <a:t>STEWARDSHIP WORKDAY FEEDBACK </a:t>
            </a:r>
            <a:r>
              <a:rPr lang="en-US" sz="1800" dirty="0">
                <a:solidFill>
                  <a:srgbClr val="E2AA00">
                    <a:alpha val="76000"/>
                  </a:srgbClr>
                </a:solidFill>
                <a:latin typeface="Bahnschrift SemiLight Condensed" panose="020B0502040204020203" pitchFamily="34" charset="0"/>
                <a:ea typeface="+mn-ea"/>
                <a:cs typeface="+mn-cs"/>
              </a:rPr>
              <a:t>II</a:t>
            </a:r>
          </a:p>
        </p:txBody>
      </p:sp>
      <p:sp>
        <p:nvSpPr>
          <p:cNvPr id="25" name="TextBox 24">
            <a:extLst>
              <a:ext uri="{FF2B5EF4-FFF2-40B4-BE49-F238E27FC236}">
                <a16:creationId xmlns:a16="http://schemas.microsoft.com/office/drawing/2014/main" id="{CDD0F0EF-BABB-4AA9-9971-28CC67F1B929}"/>
              </a:ext>
            </a:extLst>
          </p:cNvPr>
          <p:cNvSpPr txBox="1"/>
          <p:nvPr/>
        </p:nvSpPr>
        <p:spPr>
          <a:xfrm>
            <a:off x="3642632" y="4731986"/>
            <a:ext cx="2914651" cy="2246769"/>
          </a:xfrm>
          <a:prstGeom prst="rect">
            <a:avLst/>
          </a:prstGeom>
          <a:noFill/>
          <a:effectLst/>
        </p:spPr>
        <p:txBody>
          <a:bodyPr wrap="square" rtlCol="0">
            <a:spAutoFit/>
          </a:bodyPr>
          <a:lstStyle/>
          <a:p>
            <a:r>
              <a:rPr lang="en-US" dirty="0">
                <a:solidFill>
                  <a:srgbClr val="BB5527"/>
                </a:solidFill>
                <a:latin typeface="Elephant" panose="02020904090505020303" pitchFamily="18" charset="0"/>
              </a:rPr>
              <a:t>“</a:t>
            </a:r>
            <a:r>
              <a:rPr lang="en-US" sz="2000" dirty="0">
                <a:latin typeface="Bahnschrift Condensed" panose="020B0502040204020203" pitchFamily="34" charset="0"/>
              </a:rPr>
              <a:t>Our expectations were exceeded as we received a lot of useful information and our kiddos, seven and nine years old, were treated as part of the working team. We will be signing up for future events!</a:t>
            </a:r>
            <a:r>
              <a:rPr lang="en-US" sz="2000" dirty="0">
                <a:solidFill>
                  <a:srgbClr val="BB5527"/>
                </a:solidFill>
                <a:latin typeface="Elephant" panose="02020904090505020303" pitchFamily="18" charset="0"/>
              </a:rPr>
              <a:t>”</a:t>
            </a:r>
          </a:p>
        </p:txBody>
      </p:sp>
      <p:sp>
        <p:nvSpPr>
          <p:cNvPr id="35" name="Rectangle 34">
            <a:extLst>
              <a:ext uri="{FF2B5EF4-FFF2-40B4-BE49-F238E27FC236}">
                <a16:creationId xmlns:a16="http://schemas.microsoft.com/office/drawing/2014/main" id="{D2AA52ED-601C-4567-B007-736F69861288}"/>
              </a:ext>
            </a:extLst>
          </p:cNvPr>
          <p:cNvSpPr/>
          <p:nvPr/>
        </p:nvSpPr>
        <p:spPr>
          <a:xfrm>
            <a:off x="6947086" y="4731986"/>
            <a:ext cx="2962275" cy="1323439"/>
          </a:xfrm>
          <a:prstGeom prst="rect">
            <a:avLst/>
          </a:prstGeom>
          <a:effectLst/>
        </p:spPr>
        <p:txBody>
          <a:bodyPr wrap="square">
            <a:spAutoFit/>
          </a:bodyPr>
          <a:lstStyle/>
          <a:p>
            <a:r>
              <a:rPr lang="en-US" sz="2000" dirty="0">
                <a:solidFill>
                  <a:srgbClr val="BB5527"/>
                </a:solidFill>
                <a:latin typeface="Elephant" panose="02020904090505020303" pitchFamily="18" charset="0"/>
              </a:rPr>
              <a:t>“</a:t>
            </a:r>
            <a:r>
              <a:rPr lang="en-US" sz="2000" dirty="0">
                <a:solidFill>
                  <a:schemeClr val="accent6">
                    <a:lumMod val="75000"/>
                  </a:schemeClr>
                </a:solidFill>
                <a:latin typeface="Elephant" panose="02020904090505020303" pitchFamily="18" charset="0"/>
              </a:rPr>
              <a:t>The workday leader was charismatic and kind and made the workday fun.</a:t>
            </a:r>
            <a:r>
              <a:rPr lang="en-US" sz="2000" dirty="0">
                <a:solidFill>
                  <a:srgbClr val="BB5527"/>
                </a:solidFill>
                <a:latin typeface="Elephant" panose="02020904090505020303" pitchFamily="18" charset="0"/>
              </a:rPr>
              <a:t>”</a:t>
            </a:r>
          </a:p>
        </p:txBody>
      </p:sp>
      <p:grpSp>
        <p:nvGrpSpPr>
          <p:cNvPr id="7" name="Group 6" descr="Two smiling youth volunteers use hand tools to cut dormant shrubs. A person squatting in the woods holding an herbaceous invasive plant that they just pulled from a natural area&#10;">
            <a:extLst>
              <a:ext uri="{FF2B5EF4-FFF2-40B4-BE49-F238E27FC236}">
                <a16:creationId xmlns:a16="http://schemas.microsoft.com/office/drawing/2014/main" id="{8084AD30-27F7-72AC-11E6-7DAE0F46DD53}"/>
              </a:ext>
            </a:extLst>
          </p:cNvPr>
          <p:cNvGrpSpPr/>
          <p:nvPr/>
        </p:nvGrpSpPr>
        <p:grpSpPr>
          <a:xfrm>
            <a:off x="0" y="884465"/>
            <a:ext cx="10058400" cy="6553413"/>
            <a:chOff x="0" y="884465"/>
            <a:chExt cx="10058400" cy="6553413"/>
          </a:xfrm>
        </p:grpSpPr>
        <p:pic>
          <p:nvPicPr>
            <p:cNvPr id="8" name="Picture 7" descr="Two smiling youth volunteers use hand tools to cut dormant shrubs">
              <a:extLst>
                <a:ext uri="{FF2B5EF4-FFF2-40B4-BE49-F238E27FC236}">
                  <a16:creationId xmlns:a16="http://schemas.microsoft.com/office/drawing/2014/main" id="{9801150B-167B-84E5-5EA0-458B3E894B2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884465"/>
              <a:ext cx="10058400" cy="3640239"/>
            </a:xfrm>
            <a:prstGeom prst="rect">
              <a:avLst/>
            </a:prstGeom>
          </p:spPr>
        </p:pic>
        <p:pic>
          <p:nvPicPr>
            <p:cNvPr id="14" name="Picture 13" descr="A person squatting in the woods holding an herbaceous invasive plant that they just pulled from a natural area">
              <a:extLst>
                <a:ext uri="{FF2B5EF4-FFF2-40B4-BE49-F238E27FC236}">
                  <a16:creationId xmlns:a16="http://schemas.microsoft.com/office/drawing/2014/main" id="{8E0A766E-8A05-8420-6466-6E6D25655582}"/>
                </a:ext>
              </a:extLst>
            </p:cNvPr>
            <p:cNvPicPr>
              <a:picLocks noChangeAspect="1"/>
            </p:cNvPicPr>
            <p:nvPr/>
          </p:nvPicPr>
          <p:blipFill>
            <a:blip r:embed="rId4" cstate="screen">
              <a:duotone>
                <a:prstClr val="black"/>
                <a:schemeClr val="accent6">
                  <a:lumMod val="40000"/>
                  <a:lumOff val="60000"/>
                  <a:tint val="45000"/>
                  <a:satMod val="400000"/>
                </a:schemeClr>
              </a:duotone>
              <a:extLst>
                <a:ext uri="{28A0092B-C50C-407E-A947-70E740481C1C}">
                  <a14:useLocalDpi xmlns:a14="http://schemas.microsoft.com/office/drawing/2010/main"/>
                </a:ext>
              </a:extLst>
            </a:blip>
            <a:stretch>
              <a:fillRect/>
            </a:stretch>
          </p:blipFill>
          <p:spPr>
            <a:xfrm>
              <a:off x="764522" y="3882730"/>
              <a:ext cx="2666361" cy="3555148"/>
            </a:xfrm>
            <a:prstGeom prst="rect">
              <a:avLst/>
            </a:prstGeom>
          </p:spPr>
        </p:pic>
      </p:grpSp>
    </p:spTree>
    <p:extLst>
      <p:ext uri="{BB962C8B-B14F-4D97-AF65-F5344CB8AC3E}">
        <p14:creationId xmlns:p14="http://schemas.microsoft.com/office/powerpoint/2010/main" val="136152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F2A5EB97-1ED4-0507-A5ED-6E1114A3FFC1}"/>
              </a:ext>
              <a:ext uri="{C183D7F6-B498-43B3-948B-1728B52AA6E4}">
                <adec:decorative xmlns:adec="http://schemas.microsoft.com/office/drawing/2017/decorative" val="1"/>
              </a:ext>
            </a:extLst>
          </p:cNvPr>
          <p:cNvSpPr txBox="1"/>
          <p:nvPr/>
        </p:nvSpPr>
        <p:spPr>
          <a:xfrm>
            <a:off x="1909086" y="6531450"/>
            <a:ext cx="5041900" cy="808876"/>
          </a:xfrm>
          <a:prstGeom prst="rect">
            <a:avLst/>
          </a:prstGeom>
          <a:noFill/>
        </p:spPr>
        <p:txBody>
          <a:bodyPr wrap="square">
            <a:spAutoFit/>
          </a:bodyPr>
          <a:lstStyle/>
          <a:p>
            <a:pPr marL="0" marR="0">
              <a:lnSpc>
                <a:spcPct val="107000"/>
              </a:lnSpc>
              <a:spcBef>
                <a:spcPts val="0"/>
              </a:spcBef>
              <a:spcAft>
                <a:spcPts val="800"/>
              </a:spcAft>
            </a:pPr>
            <a:r>
              <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Snake Observations: Volunteer Antoni found a couple of juvenile eastern milk snakes just outside of Oakwoods Nature Area. This species is not rare in the state, but very rare in the city. These snakes were at a site he has been checking for years, why there now? Could they be released captives? Another mystery. </a:t>
            </a:r>
          </a:p>
        </p:txBody>
      </p:sp>
      <p:sp>
        <p:nvSpPr>
          <p:cNvPr id="4" name="Title 3">
            <a:extLst>
              <a:ext uri="{FF2B5EF4-FFF2-40B4-BE49-F238E27FC236}">
                <a16:creationId xmlns:a16="http://schemas.microsoft.com/office/drawing/2014/main" id="{007593EF-DE0A-4725-9256-94E73F94B954}"/>
              </a:ext>
            </a:extLst>
          </p:cNvPr>
          <p:cNvSpPr>
            <a:spLocks noGrp="1"/>
          </p:cNvSpPr>
          <p:nvPr>
            <p:ph type="title" idx="4294967295"/>
          </p:nvPr>
        </p:nvSpPr>
        <p:spPr>
          <a:xfrm>
            <a:off x="253758" y="713388"/>
            <a:ext cx="5617164" cy="579839"/>
          </a:xfrm>
          <a:noFill/>
        </p:spPr>
        <p:txBody>
          <a:bodyPr wrap="square" rtlCol="0">
            <a:spAutoFit/>
          </a:bodyPr>
          <a:lstStyle/>
          <a:p>
            <a:pPr defTabSz="457200"/>
            <a:r>
              <a:rPr lang="en-US" sz="3520" dirty="0">
                <a:latin typeface="Bahnschrift SemiLight Condensed" panose="020B0502040204020203" pitchFamily="34" charset="0"/>
                <a:ea typeface="+mn-ea"/>
                <a:cs typeface="+mn-cs"/>
              </a:rPr>
              <a:t>AMPHIBIAN AND REPTILE SURVEYS</a:t>
            </a:r>
          </a:p>
        </p:txBody>
      </p:sp>
      <p:pic>
        <p:nvPicPr>
          <p:cNvPr id="9" name="Picture 8" descr="A wood frog amidst wet brown leaf litter.">
            <a:extLst>
              <a:ext uri="{FF2B5EF4-FFF2-40B4-BE49-F238E27FC236}">
                <a16:creationId xmlns:a16="http://schemas.microsoft.com/office/drawing/2014/main" id="{0D9802C7-DE51-9E0B-2E4F-43FCB4B647F6}"/>
              </a:ext>
            </a:extLst>
          </p:cNvPr>
          <p:cNvPicPr>
            <a:picLocks noChangeAspect="1"/>
          </p:cNvPicPr>
          <p:nvPr/>
        </p:nvPicPr>
        <p:blipFill rotWithShape="1">
          <a:blip r:embed="rId3" cstate="screen">
            <a:extLst>
              <a:ext uri="{28A0092B-C50C-407E-A947-70E740481C1C}">
                <a14:useLocalDpi xmlns:a14="http://schemas.microsoft.com/office/drawing/2010/main"/>
              </a:ext>
            </a:extLst>
          </a:blip>
          <a:stretch/>
        </p:blipFill>
        <p:spPr>
          <a:xfrm>
            <a:off x="348242" y="1268934"/>
            <a:ext cx="3125048" cy="2083365"/>
          </a:xfrm>
          <a:prstGeom prst="rect">
            <a:avLst/>
          </a:prstGeom>
        </p:spPr>
      </p:pic>
      <p:sp>
        <p:nvSpPr>
          <p:cNvPr id="14" name="TextBox 13">
            <a:extLst>
              <a:ext uri="{FF2B5EF4-FFF2-40B4-BE49-F238E27FC236}">
                <a16:creationId xmlns:a16="http://schemas.microsoft.com/office/drawing/2014/main" id="{AE35779E-5382-CFCA-F38F-27299823A5E2}"/>
              </a:ext>
            </a:extLst>
          </p:cNvPr>
          <p:cNvSpPr txBox="1"/>
          <p:nvPr/>
        </p:nvSpPr>
        <p:spPr>
          <a:xfrm>
            <a:off x="356636" y="3538986"/>
            <a:ext cx="2990188" cy="1384995"/>
          </a:xfrm>
          <a:prstGeom prst="rect">
            <a:avLst/>
          </a:prstGeom>
          <a:noFill/>
        </p:spPr>
        <p:txBody>
          <a:bodyPr vert="horz" wrap="square" lIns="91440" tIns="45720" rIns="91440" bIns="45720" rtlCol="0" anchor="ctr">
            <a:spAutoFit/>
          </a:bodyPr>
          <a:lstStyle/>
          <a:p>
            <a:r>
              <a:rPr lang="en-US" sz="1200"/>
              <a:t>Frog and Toad Survey Results include 200 hours volunteered by 45 people. From March through June, volunteers visited listening points around the city 502 times. We recorded all 7 of the frog species we hope to find, and our one valiant toad, the American toad. </a:t>
            </a:r>
          </a:p>
        </p:txBody>
      </p:sp>
      <p:pic>
        <p:nvPicPr>
          <p:cNvPr id="13" name="Picture 12" descr="A close-up of a tiger salamander&#10;">
            <a:extLst>
              <a:ext uri="{FF2B5EF4-FFF2-40B4-BE49-F238E27FC236}">
                <a16:creationId xmlns:a16="http://schemas.microsoft.com/office/drawing/2014/main" id="{382DB73D-4698-FA0E-12EB-7B5317ADA19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83268" y="1268935"/>
            <a:ext cx="3121344" cy="2080896"/>
          </a:xfrm>
          <a:prstGeom prst="rect">
            <a:avLst/>
          </a:prstGeom>
        </p:spPr>
      </p:pic>
      <p:sp>
        <p:nvSpPr>
          <p:cNvPr id="16" name="TextBox 15">
            <a:extLst>
              <a:ext uri="{FF2B5EF4-FFF2-40B4-BE49-F238E27FC236}">
                <a16:creationId xmlns:a16="http://schemas.microsoft.com/office/drawing/2014/main" id="{87A459AB-5800-7516-E686-D41674BAC950}"/>
              </a:ext>
            </a:extLst>
          </p:cNvPr>
          <p:cNvSpPr txBox="1"/>
          <p:nvPr/>
        </p:nvSpPr>
        <p:spPr>
          <a:xfrm>
            <a:off x="3589425" y="3630365"/>
            <a:ext cx="2929388" cy="1237647"/>
          </a:xfrm>
          <a:prstGeom prst="rect">
            <a:avLst/>
          </a:prstGeom>
          <a:noFill/>
        </p:spPr>
        <p:txBody>
          <a:bodyPr wrap="square">
            <a:spAutoFit/>
          </a:bodyPr>
          <a:lstStyle/>
          <a:p>
            <a:pPr marL="0" marR="0">
              <a:lnSpc>
                <a:spcPct val="107000"/>
              </a:lnSpc>
              <a:spcBef>
                <a:spcPts val="0"/>
              </a:spcBef>
              <a:spcAft>
                <a:spcPts val="800"/>
              </a:spcAft>
            </a:pPr>
            <a:r>
              <a:rPr lang="en-US" sz="1000" kern="100" dirty="0">
                <a:effectLst/>
                <a:latin typeface="Calibri" panose="020F0502020204030204" pitchFamily="34" charset="0"/>
                <a:ea typeface="Calibri" panose="020F0502020204030204" pitchFamily="34" charset="0"/>
                <a:cs typeface="Times New Roman" panose="02020603050405020304" pitchFamily="18" charset="0"/>
              </a:rPr>
              <a:t>Salamander Survey Results include 240 hours volunteered by 42 people. Special find: Volunteer Dan found a </a:t>
            </a:r>
            <a:r>
              <a:rPr lang="en-US" sz="1000" b="1" kern="100" dirty="0">
                <a:effectLst/>
                <a:latin typeface="Calibri" panose="020F0502020204030204" pitchFamily="34" charset="0"/>
                <a:ea typeface="Calibri" panose="020F0502020204030204" pitchFamily="34" charset="0"/>
                <a:cs typeface="Times New Roman" panose="02020603050405020304" pitchFamily="18" charset="0"/>
              </a:rPr>
              <a:t>blue-spotted salamander</a:t>
            </a:r>
            <a:r>
              <a:rPr lang="en-US" sz="1000" kern="100" dirty="0">
                <a:effectLst/>
                <a:latin typeface="Calibri" panose="020F0502020204030204" pitchFamily="34" charset="0"/>
                <a:ea typeface="Calibri" panose="020F0502020204030204" pitchFamily="34" charset="0"/>
                <a:cs typeface="Times New Roman" panose="02020603050405020304" pitchFamily="18" charset="0"/>
              </a:rPr>
              <a:t> at one of our frog listening points—where we had no idea salamanders might be breeding. This could be a new salamander site for us! We’ll follow up next spring with some live-traps to see what’s going on.  </a:t>
            </a:r>
          </a:p>
        </p:txBody>
      </p:sp>
      <p:pic>
        <p:nvPicPr>
          <p:cNvPr id="72" name="Picture 71" descr="a painted turtle climbs out of a nest hole in the soil where she has left small white eggs. ">
            <a:extLst>
              <a:ext uri="{FF2B5EF4-FFF2-40B4-BE49-F238E27FC236}">
                <a16:creationId xmlns:a16="http://schemas.microsoft.com/office/drawing/2014/main" id="{876B1D28-1DF5-F66A-DB27-7B620BB7759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823813" y="1268935"/>
            <a:ext cx="3118427" cy="2080896"/>
          </a:xfrm>
          <a:prstGeom prst="rect">
            <a:avLst/>
          </a:prstGeom>
        </p:spPr>
      </p:pic>
      <p:sp>
        <p:nvSpPr>
          <p:cNvPr id="18" name="TextBox 17">
            <a:extLst>
              <a:ext uri="{FF2B5EF4-FFF2-40B4-BE49-F238E27FC236}">
                <a16:creationId xmlns:a16="http://schemas.microsoft.com/office/drawing/2014/main" id="{2C6A72BE-E5AE-D352-3CFD-098DA8F998B9}"/>
              </a:ext>
            </a:extLst>
          </p:cNvPr>
          <p:cNvSpPr txBox="1"/>
          <p:nvPr/>
        </p:nvSpPr>
        <p:spPr>
          <a:xfrm>
            <a:off x="6838790" y="3608552"/>
            <a:ext cx="3084813" cy="1008481"/>
          </a:xfrm>
          <a:prstGeom prst="rect">
            <a:avLst/>
          </a:prstGeom>
          <a:noFill/>
        </p:spPr>
        <p:txBody>
          <a:bodyPr wrap="square">
            <a:spAutoFit/>
          </a:bodyPr>
          <a:lstStyle/>
          <a:p>
            <a:pPr marL="0" marR="0">
              <a:lnSpc>
                <a:spcPct val="107000"/>
              </a:lnSpc>
              <a:spcBef>
                <a:spcPts val="0"/>
              </a:spcBef>
              <a:spcAft>
                <a:spcPts val="800"/>
              </a:spcAft>
            </a:pPr>
            <a:r>
              <a:rPr lang="en-US" sz="800" kern="100" dirty="0">
                <a:effectLst/>
                <a:latin typeface="Calibri" panose="020F0502020204030204" pitchFamily="34" charset="0"/>
                <a:ea typeface="Calibri" panose="020F0502020204030204" pitchFamily="34" charset="0"/>
                <a:cs typeface="Times New Roman" panose="02020603050405020304" pitchFamily="18" charset="0"/>
              </a:rPr>
              <a:t>Turtle Steward Program Results include 358 hours volunteered by 68 volunteers. Special find: Volunteer Keith found a </a:t>
            </a:r>
            <a:r>
              <a:rPr lang="en-US" sz="800" b="1" kern="100" dirty="0">
                <a:effectLst/>
                <a:latin typeface="Calibri" panose="020F0502020204030204" pitchFamily="34" charset="0"/>
                <a:ea typeface="Calibri" panose="020F0502020204030204" pitchFamily="34" charset="0"/>
                <a:cs typeface="Times New Roman" panose="02020603050405020304" pitchFamily="18" charset="0"/>
              </a:rPr>
              <a:t>yellow-bellied slider </a:t>
            </a:r>
            <a:r>
              <a:rPr lang="en-US" sz="800" kern="100" dirty="0">
                <a:effectLst/>
                <a:latin typeface="Calibri" panose="020F0502020204030204" pitchFamily="34" charset="0"/>
                <a:ea typeface="Calibri" panose="020F0502020204030204" pitchFamily="34" charset="0"/>
                <a:cs typeface="Times New Roman" panose="02020603050405020304" pitchFamily="18" charset="0"/>
              </a:rPr>
              <a:t>turtle in Argo Pond. This is a close relative of the more common and widely-released red-eared slider (the two are subspecies of the same species). Neither subspecies is native to Michigan, so it’s a safe bet that this slider was released here or is descended from turtles brought here in the recent past. It’s a new type of turtle to watch for! </a:t>
            </a:r>
          </a:p>
        </p:txBody>
      </p:sp>
      <p:grpSp>
        <p:nvGrpSpPr>
          <p:cNvPr id="12" name="Group 11">
            <a:extLst>
              <a:ext uri="{FF2B5EF4-FFF2-40B4-BE49-F238E27FC236}">
                <a16:creationId xmlns:a16="http://schemas.microsoft.com/office/drawing/2014/main" id="{259A9B17-0A4A-0F0D-A688-D234A731A147}"/>
              </a:ext>
              <a:ext uri="{C183D7F6-B498-43B3-948B-1728B52AA6E4}">
                <adec:decorative xmlns:adec="http://schemas.microsoft.com/office/drawing/2017/decorative" val="1"/>
              </a:ext>
            </a:extLst>
          </p:cNvPr>
          <p:cNvGrpSpPr/>
          <p:nvPr/>
        </p:nvGrpSpPr>
        <p:grpSpPr>
          <a:xfrm>
            <a:off x="-28776" y="206169"/>
            <a:ext cx="10088832" cy="7566231"/>
            <a:chOff x="-28776" y="206169"/>
            <a:chExt cx="10088832" cy="7566231"/>
          </a:xfrm>
        </p:grpSpPr>
        <p:grpSp>
          <p:nvGrpSpPr>
            <p:cNvPr id="3" name="Group 2">
              <a:extLst>
                <a:ext uri="{FF2B5EF4-FFF2-40B4-BE49-F238E27FC236}">
                  <a16:creationId xmlns:a16="http://schemas.microsoft.com/office/drawing/2014/main" id="{C8FE5B12-C823-8088-B5E4-C557D6EA52A7}"/>
                </a:ext>
              </a:extLst>
            </p:cNvPr>
            <p:cNvGrpSpPr/>
            <p:nvPr/>
          </p:nvGrpSpPr>
          <p:grpSpPr>
            <a:xfrm>
              <a:off x="340060" y="206169"/>
              <a:ext cx="9719996" cy="7566231"/>
              <a:chOff x="340060" y="206169"/>
              <a:chExt cx="9719996" cy="7566231"/>
            </a:xfrm>
          </p:grpSpPr>
          <p:sp>
            <p:nvSpPr>
              <p:cNvPr id="34" name="Rectangle 33">
                <a:extLst>
                  <a:ext uri="{FF2B5EF4-FFF2-40B4-BE49-F238E27FC236}">
                    <a16:creationId xmlns:a16="http://schemas.microsoft.com/office/drawing/2014/main" id="{3E14C419-8894-42A1-8B51-1E9AAFE1EE47}"/>
                  </a:ext>
                  <a:ext uri="{C183D7F6-B498-43B3-948B-1728B52AA6E4}">
                    <adec:decorative xmlns:adec="http://schemas.microsoft.com/office/drawing/2017/decorative" val="1"/>
                  </a:ext>
                </a:extLst>
              </p:cNvPr>
              <p:cNvSpPr>
                <a:spLocks/>
              </p:cNvSpPr>
              <p:nvPr/>
            </p:nvSpPr>
            <p:spPr>
              <a:xfrm>
                <a:off x="340060" y="3589009"/>
                <a:ext cx="3125047" cy="1371600"/>
              </a:xfrm>
              <a:prstGeom prst="rect">
                <a:avLst/>
              </a:prstGeom>
              <a:solidFill>
                <a:schemeClr val="accent2"/>
              </a:solidFill>
              <a:ln>
                <a:solidFill>
                  <a:schemeClr val="accent2"/>
                </a:solid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sp>
            <p:nvSpPr>
              <p:cNvPr id="40" name="TextBox 39">
                <a:extLst>
                  <a:ext uri="{FF2B5EF4-FFF2-40B4-BE49-F238E27FC236}">
                    <a16:creationId xmlns:a16="http://schemas.microsoft.com/office/drawing/2014/main" id="{10E24414-CA01-45EE-A05F-11940512CEC8}"/>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12</a:t>
                </a:r>
              </a:p>
            </p:txBody>
          </p:sp>
          <p:cxnSp>
            <p:nvCxnSpPr>
              <p:cNvPr id="41" name="Straight Connector 40">
                <a:extLst>
                  <a:ext uri="{FF2B5EF4-FFF2-40B4-BE49-F238E27FC236}">
                    <a16:creationId xmlns:a16="http://schemas.microsoft.com/office/drawing/2014/main" id="{2541A3C8-CF70-4C8F-8DD2-0FB078B89DA6}"/>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49DC7D6-1F94-4C2D-8E4E-0D1B37AE5E75}"/>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chemeClr val="accent4"/>
                    </a:solidFill>
                    <a:latin typeface="Bahnschrift SemiLight Condensed" panose="020B0502040204020203" pitchFamily="34" charset="0"/>
                  </a:rPr>
                  <a:t>2023</a:t>
                </a:r>
              </a:p>
            </p:txBody>
          </p:sp>
          <p:sp>
            <p:nvSpPr>
              <p:cNvPr id="39" name="TextBox 38">
                <a:extLst>
                  <a:ext uri="{FF2B5EF4-FFF2-40B4-BE49-F238E27FC236}">
                    <a16:creationId xmlns:a16="http://schemas.microsoft.com/office/drawing/2014/main" id="{FE09159F-13FB-453D-B671-926A604859B5}"/>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33" name="Picture 32">
                <a:extLst>
                  <a:ext uri="{FF2B5EF4-FFF2-40B4-BE49-F238E27FC236}">
                    <a16:creationId xmlns:a16="http://schemas.microsoft.com/office/drawing/2014/main" id="{B9724AB6-9052-4AC6-AEC8-00003264D331}"/>
                  </a:ext>
                  <a:ext uri="{C183D7F6-B498-43B3-948B-1728B52AA6E4}">
                    <adec:decorative xmlns:adec="http://schemas.microsoft.com/office/drawing/2017/decorative" val="1"/>
                  </a:ext>
                </a:extLst>
              </p:cNvPr>
              <p:cNvPicPr>
                <a:picLocks noChangeAspect="1"/>
              </p:cNvPicPr>
              <p:nvPr/>
            </p:nvPicPr>
            <p:blipFill>
              <a:blip r:embed="rId6"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sp>
            <p:nvSpPr>
              <p:cNvPr id="85" name="Rectangle 84">
                <a:extLst>
                  <a:ext uri="{FF2B5EF4-FFF2-40B4-BE49-F238E27FC236}">
                    <a16:creationId xmlns:a16="http://schemas.microsoft.com/office/drawing/2014/main" id="{26F61713-9C58-E126-8360-C6456F750D76}"/>
                  </a:ext>
                  <a:ext uri="{C183D7F6-B498-43B3-948B-1728B52AA6E4}">
                    <adec:decorative xmlns:adec="http://schemas.microsoft.com/office/drawing/2017/decorative" val="1"/>
                  </a:ext>
                </a:extLst>
              </p:cNvPr>
              <p:cNvSpPr>
                <a:spLocks/>
              </p:cNvSpPr>
              <p:nvPr/>
            </p:nvSpPr>
            <p:spPr>
              <a:xfrm>
                <a:off x="3589425" y="3589009"/>
                <a:ext cx="3125047" cy="1371600"/>
              </a:xfrm>
              <a:prstGeom prst="rect">
                <a:avLst/>
              </a:prstGeom>
              <a:solidFill>
                <a:schemeClr val="accent4"/>
              </a:solidFill>
              <a:ln>
                <a:solidFill>
                  <a:schemeClr val="accent4"/>
                </a:solid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sp>
            <p:nvSpPr>
              <p:cNvPr id="91" name="Rectangle 90">
                <a:extLst>
                  <a:ext uri="{FF2B5EF4-FFF2-40B4-BE49-F238E27FC236}">
                    <a16:creationId xmlns:a16="http://schemas.microsoft.com/office/drawing/2014/main" id="{4CDA0ACA-8038-069A-FB8C-1D2A0060489F}"/>
                  </a:ext>
                  <a:ext uri="{C183D7F6-B498-43B3-948B-1728B52AA6E4}">
                    <adec:decorative xmlns:adec="http://schemas.microsoft.com/office/drawing/2017/decorative" val="1"/>
                  </a:ext>
                </a:extLst>
              </p:cNvPr>
              <p:cNvSpPr>
                <a:spLocks/>
              </p:cNvSpPr>
              <p:nvPr/>
            </p:nvSpPr>
            <p:spPr>
              <a:xfrm>
                <a:off x="6822208" y="3589009"/>
                <a:ext cx="3125047" cy="1371600"/>
              </a:xfrm>
              <a:prstGeom prst="rect">
                <a:avLst/>
              </a:prstGeom>
              <a:solidFill>
                <a:srgbClr val="9A7500"/>
              </a:solidFill>
              <a:ln>
                <a:solidFill>
                  <a:srgbClr val="9A7500"/>
                </a:solid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sp>
            <p:nvSpPr>
              <p:cNvPr id="100" name="Rectangle: Single Corner Snipped 99">
                <a:extLst>
                  <a:ext uri="{FF2B5EF4-FFF2-40B4-BE49-F238E27FC236}">
                    <a16:creationId xmlns:a16="http://schemas.microsoft.com/office/drawing/2014/main" id="{1F1DA111-626A-859F-1BA0-FF9CF0356B1D}"/>
                  </a:ext>
                  <a:ext uri="{C183D7F6-B498-43B3-948B-1728B52AA6E4}">
                    <adec:decorative xmlns:adec="http://schemas.microsoft.com/office/drawing/2017/decorative" val="1"/>
                  </a:ext>
                </a:extLst>
              </p:cNvPr>
              <p:cNvSpPr>
                <a:spLocks noChangeAspect="1"/>
              </p:cNvSpPr>
              <p:nvPr/>
            </p:nvSpPr>
            <p:spPr>
              <a:xfrm flipH="1">
                <a:off x="502432" y="6439764"/>
                <a:ext cx="7402409" cy="1332636"/>
              </a:xfrm>
              <a:prstGeom prst="snip1Rect">
                <a:avLst/>
              </a:prstGeom>
              <a:solidFill>
                <a:srgbClr val="FDF3ED"/>
              </a:solidFill>
              <a:ln w="19050">
                <a:no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grpSp>
        <p:grpSp>
          <p:nvGrpSpPr>
            <p:cNvPr id="5" name="Group 4">
              <a:extLst>
                <a:ext uri="{FF2B5EF4-FFF2-40B4-BE49-F238E27FC236}">
                  <a16:creationId xmlns:a16="http://schemas.microsoft.com/office/drawing/2014/main" id="{03238778-5CE2-D2D7-CA98-831FCE86A761}"/>
                </a:ext>
              </a:extLst>
            </p:cNvPr>
            <p:cNvGrpSpPr/>
            <p:nvPr/>
          </p:nvGrpSpPr>
          <p:grpSpPr>
            <a:xfrm>
              <a:off x="266150" y="3375460"/>
              <a:ext cx="3207140" cy="2581058"/>
              <a:chOff x="266150" y="3375460"/>
              <a:chExt cx="3207140" cy="2581058"/>
            </a:xfrm>
          </p:grpSpPr>
          <p:sp>
            <p:nvSpPr>
              <p:cNvPr id="2" name="Rectangle 1">
                <a:extLst>
                  <a:ext uri="{FF2B5EF4-FFF2-40B4-BE49-F238E27FC236}">
                    <a16:creationId xmlns:a16="http://schemas.microsoft.com/office/drawing/2014/main" id="{EA8C1380-A408-4E7A-985E-E7286E5D8517}"/>
                  </a:ext>
                </a:extLst>
              </p:cNvPr>
              <p:cNvSpPr/>
              <p:nvPr/>
            </p:nvSpPr>
            <p:spPr>
              <a:xfrm>
                <a:off x="1535428" y="3375460"/>
                <a:ext cx="1937862" cy="215444"/>
              </a:xfrm>
              <a:prstGeom prst="rect">
                <a:avLst/>
              </a:prstGeom>
            </p:spPr>
            <p:txBody>
              <a:bodyPr wrap="square">
                <a:spAutoFit/>
              </a:bodyPr>
              <a:lstStyle/>
              <a:p>
                <a:pPr algn="r"/>
                <a:r>
                  <a:rPr lang="en-US" sz="800" i="1" dirty="0">
                    <a:uFill>
                      <a:solidFill>
                        <a:srgbClr val="E2AA00"/>
                      </a:solidFill>
                    </a:uFill>
                    <a:latin typeface="Sitka Small" panose="02000505000000020004" pitchFamily="2" charset="0"/>
                  </a:rPr>
                  <a:t>Wood frog</a:t>
                </a:r>
              </a:p>
            </p:txBody>
          </p:sp>
          <p:sp>
            <p:nvSpPr>
              <p:cNvPr id="48" name="TextBox 47">
                <a:extLst>
                  <a:ext uri="{FF2B5EF4-FFF2-40B4-BE49-F238E27FC236}">
                    <a16:creationId xmlns:a16="http://schemas.microsoft.com/office/drawing/2014/main" id="{AFFC947F-3262-44C9-9A8E-D45AB56E4BDF}"/>
                  </a:ext>
                </a:extLst>
              </p:cNvPr>
              <p:cNvSpPr txBox="1"/>
              <p:nvPr/>
            </p:nvSpPr>
            <p:spPr>
              <a:xfrm>
                <a:off x="1359197" y="4455054"/>
                <a:ext cx="1718454" cy="386196"/>
              </a:xfrm>
              <a:prstGeom prst="rect">
                <a:avLst/>
              </a:prstGeom>
              <a:noFill/>
            </p:spPr>
            <p:txBody>
              <a:bodyPr wrap="square" rtlCol="0">
                <a:spAutoFit/>
              </a:bodyPr>
              <a:lstStyle/>
              <a:p>
                <a:pPr>
                  <a:lnSpc>
                    <a:spcPts val="2640"/>
                  </a:lnSpc>
                </a:pPr>
                <a:r>
                  <a:rPr lang="en-US" sz="1200" dirty="0">
                    <a:solidFill>
                      <a:schemeClr val="accent2">
                        <a:lumMod val="20000"/>
                        <a:lumOff val="80000"/>
                      </a:schemeClr>
                    </a:solidFill>
                    <a:latin typeface="Elephant" panose="02020904090505020303" pitchFamily="18" charset="0"/>
                  </a:rPr>
                  <a:t>volunteers</a:t>
                </a:r>
                <a:endParaRPr lang="en-US" sz="1400" dirty="0">
                  <a:solidFill>
                    <a:schemeClr val="accent2">
                      <a:lumMod val="20000"/>
                      <a:lumOff val="80000"/>
                    </a:schemeClr>
                  </a:solidFill>
                  <a:latin typeface="Elephant" panose="02020904090505020303" pitchFamily="18" charset="0"/>
                </a:endParaRPr>
              </a:p>
            </p:txBody>
          </p:sp>
          <p:sp>
            <p:nvSpPr>
              <p:cNvPr id="49" name="TextBox 48">
                <a:extLst>
                  <a:ext uri="{FF2B5EF4-FFF2-40B4-BE49-F238E27FC236}">
                    <a16:creationId xmlns:a16="http://schemas.microsoft.com/office/drawing/2014/main" id="{B8AB8B9E-A24D-45CF-B74A-195A46D1289A}"/>
                  </a:ext>
                </a:extLst>
              </p:cNvPr>
              <p:cNvSpPr txBox="1"/>
              <p:nvPr/>
            </p:nvSpPr>
            <p:spPr>
              <a:xfrm>
                <a:off x="1359197" y="4270065"/>
                <a:ext cx="844172" cy="461665"/>
              </a:xfrm>
              <a:prstGeom prst="rect">
                <a:avLst/>
              </a:prstGeom>
              <a:noFill/>
            </p:spPr>
            <p:txBody>
              <a:bodyPr wrap="square" rtlCol="0">
                <a:spAutoFit/>
              </a:bodyPr>
              <a:lstStyle/>
              <a:p>
                <a:r>
                  <a:rPr lang="en-US" sz="2400" b="1" dirty="0">
                    <a:solidFill>
                      <a:schemeClr val="accent2">
                        <a:lumMod val="20000"/>
                        <a:lumOff val="80000"/>
                      </a:schemeClr>
                    </a:solidFill>
                    <a:latin typeface="Elephant" panose="02020904090505020303" pitchFamily="18" charset="0"/>
                  </a:rPr>
                  <a:t>45</a:t>
                </a:r>
                <a:endParaRPr lang="en-US" sz="2400" b="1" dirty="0">
                  <a:solidFill>
                    <a:schemeClr val="accent2">
                      <a:lumMod val="20000"/>
                      <a:lumOff val="80000"/>
                    </a:schemeClr>
                  </a:solidFill>
                </a:endParaRPr>
              </a:p>
            </p:txBody>
          </p:sp>
          <p:sp>
            <p:nvSpPr>
              <p:cNvPr id="43" name="Rectangle 42">
                <a:extLst>
                  <a:ext uri="{FF2B5EF4-FFF2-40B4-BE49-F238E27FC236}">
                    <a16:creationId xmlns:a16="http://schemas.microsoft.com/office/drawing/2014/main" id="{0A9B0175-4C26-A106-E0B1-3BF3D301C0E6}"/>
                  </a:ext>
                </a:extLst>
              </p:cNvPr>
              <p:cNvSpPr/>
              <p:nvPr/>
            </p:nvSpPr>
            <p:spPr>
              <a:xfrm>
                <a:off x="266150" y="5017799"/>
                <a:ext cx="3207139" cy="938719"/>
              </a:xfrm>
              <a:prstGeom prst="rect">
                <a:avLst/>
              </a:prstGeom>
            </p:spPr>
            <p:txBody>
              <a:bodyPr wrap="square">
                <a:spAutoFit/>
              </a:bodyPr>
              <a:lstStyle/>
              <a:p>
                <a:r>
                  <a:rPr lang="en-US" sz="1100" dirty="0">
                    <a:latin typeface="Sitka Text" panose="02000505000000020004" pitchFamily="2" charset="0"/>
                  </a:rPr>
                  <a:t>From March through June, volunteers visited listening points around the city 502 times. We recorded all 7 of the frog species we hope to find, and our one valiant toad, the American toad. </a:t>
                </a:r>
              </a:p>
            </p:txBody>
          </p:sp>
          <p:sp>
            <p:nvSpPr>
              <p:cNvPr id="45" name="TextBox 44">
                <a:extLst>
                  <a:ext uri="{FF2B5EF4-FFF2-40B4-BE49-F238E27FC236}">
                    <a16:creationId xmlns:a16="http://schemas.microsoft.com/office/drawing/2014/main" id="{C28E3605-364C-ABFA-9FF3-292E2ED28B25}"/>
                  </a:ext>
                </a:extLst>
              </p:cNvPr>
              <p:cNvSpPr txBox="1"/>
              <p:nvPr/>
            </p:nvSpPr>
            <p:spPr>
              <a:xfrm>
                <a:off x="424121" y="3667429"/>
                <a:ext cx="2169979" cy="682238"/>
              </a:xfrm>
              <a:prstGeom prst="rect">
                <a:avLst/>
              </a:prstGeom>
              <a:noFill/>
            </p:spPr>
            <p:txBody>
              <a:bodyPr wrap="square" rtlCol="0">
                <a:spAutoFit/>
              </a:bodyPr>
              <a:lstStyle/>
              <a:p>
                <a:pPr>
                  <a:lnSpc>
                    <a:spcPts val="2300"/>
                  </a:lnSpc>
                </a:pPr>
                <a:r>
                  <a:rPr lang="en-US" sz="2400" dirty="0">
                    <a:latin typeface="Bahnschrift SemiBold" panose="020B0502040204020203" pitchFamily="34" charset="0"/>
                  </a:rPr>
                  <a:t>FROG &amp; TOAD SURVEY</a:t>
                </a:r>
                <a:endParaRPr lang="en-US" sz="2400" u="sng" dirty="0">
                  <a:uFill>
                    <a:solidFill>
                      <a:schemeClr val="bg1"/>
                    </a:solidFill>
                  </a:uFill>
                  <a:latin typeface="Bahnschrift SemiBold" panose="020B0502040204020203" pitchFamily="34" charset="0"/>
                </a:endParaRPr>
              </a:p>
            </p:txBody>
          </p:sp>
          <p:sp>
            <p:nvSpPr>
              <p:cNvPr id="73" name="TextBox 72">
                <a:extLst>
                  <a:ext uri="{FF2B5EF4-FFF2-40B4-BE49-F238E27FC236}">
                    <a16:creationId xmlns:a16="http://schemas.microsoft.com/office/drawing/2014/main" id="{7F831706-40A2-1F9E-3F56-973A9D3D2B10}"/>
                  </a:ext>
                </a:extLst>
              </p:cNvPr>
              <p:cNvSpPr txBox="1"/>
              <p:nvPr/>
            </p:nvSpPr>
            <p:spPr>
              <a:xfrm>
                <a:off x="424121" y="4274933"/>
                <a:ext cx="1210027" cy="461665"/>
              </a:xfrm>
              <a:prstGeom prst="rect">
                <a:avLst/>
              </a:prstGeom>
              <a:noFill/>
            </p:spPr>
            <p:txBody>
              <a:bodyPr wrap="square" rtlCol="0">
                <a:spAutoFit/>
              </a:bodyPr>
              <a:lstStyle/>
              <a:p>
                <a:r>
                  <a:rPr lang="en-US" sz="2400" dirty="0">
                    <a:solidFill>
                      <a:schemeClr val="accent2">
                        <a:lumMod val="20000"/>
                        <a:lumOff val="80000"/>
                      </a:schemeClr>
                    </a:solidFill>
                    <a:latin typeface="Elephant" panose="02020904090505020303" pitchFamily="18" charset="0"/>
                  </a:rPr>
                  <a:t>200</a:t>
                </a:r>
                <a:endParaRPr lang="en-US" sz="2400" dirty="0">
                  <a:solidFill>
                    <a:schemeClr val="accent2">
                      <a:lumMod val="20000"/>
                      <a:lumOff val="80000"/>
                    </a:schemeClr>
                  </a:solidFill>
                </a:endParaRPr>
              </a:p>
            </p:txBody>
          </p:sp>
          <p:sp>
            <p:nvSpPr>
              <p:cNvPr id="74" name="TextBox 73">
                <a:extLst>
                  <a:ext uri="{FF2B5EF4-FFF2-40B4-BE49-F238E27FC236}">
                    <a16:creationId xmlns:a16="http://schemas.microsoft.com/office/drawing/2014/main" id="{21BBF694-9665-F0A6-D771-4CB2062CFD5E}"/>
                  </a:ext>
                </a:extLst>
              </p:cNvPr>
              <p:cNvSpPr txBox="1"/>
              <p:nvPr/>
            </p:nvSpPr>
            <p:spPr>
              <a:xfrm>
                <a:off x="424121" y="4459922"/>
                <a:ext cx="1104578" cy="386196"/>
              </a:xfrm>
              <a:prstGeom prst="rect">
                <a:avLst/>
              </a:prstGeom>
              <a:noFill/>
            </p:spPr>
            <p:txBody>
              <a:bodyPr wrap="square" rtlCol="0">
                <a:spAutoFit/>
              </a:bodyPr>
              <a:lstStyle/>
              <a:p>
                <a:pPr>
                  <a:lnSpc>
                    <a:spcPts val="2640"/>
                  </a:lnSpc>
                </a:pPr>
                <a:r>
                  <a:rPr lang="en-US" sz="1200" dirty="0">
                    <a:solidFill>
                      <a:schemeClr val="accent2">
                        <a:lumMod val="20000"/>
                        <a:lumOff val="80000"/>
                      </a:schemeClr>
                    </a:solidFill>
                    <a:latin typeface="Elephant" panose="02020904090505020303" pitchFamily="18" charset="0"/>
                  </a:rPr>
                  <a:t>hours</a:t>
                </a:r>
                <a:endParaRPr lang="en-US" sz="1400" dirty="0">
                  <a:solidFill>
                    <a:schemeClr val="accent2">
                      <a:lumMod val="20000"/>
                      <a:lumOff val="80000"/>
                    </a:schemeClr>
                  </a:solidFill>
                  <a:latin typeface="Elephant" panose="02020904090505020303" pitchFamily="18" charset="0"/>
                </a:endParaRPr>
              </a:p>
            </p:txBody>
          </p:sp>
        </p:grpSp>
        <p:grpSp>
          <p:nvGrpSpPr>
            <p:cNvPr id="6" name="Group 5">
              <a:extLst>
                <a:ext uri="{FF2B5EF4-FFF2-40B4-BE49-F238E27FC236}">
                  <a16:creationId xmlns:a16="http://schemas.microsoft.com/office/drawing/2014/main" id="{A507B24A-4202-7BF1-2FBC-E561BE393AC3}"/>
                </a:ext>
              </a:extLst>
            </p:cNvPr>
            <p:cNvGrpSpPr/>
            <p:nvPr/>
          </p:nvGrpSpPr>
          <p:grpSpPr>
            <a:xfrm>
              <a:off x="3578824" y="3375460"/>
              <a:ext cx="3125788" cy="2919612"/>
              <a:chOff x="3578824" y="3375460"/>
              <a:chExt cx="3125788" cy="2919612"/>
            </a:xfrm>
          </p:grpSpPr>
          <p:sp>
            <p:nvSpPr>
              <p:cNvPr id="53" name="Rectangle 52">
                <a:extLst>
                  <a:ext uri="{FF2B5EF4-FFF2-40B4-BE49-F238E27FC236}">
                    <a16:creationId xmlns:a16="http://schemas.microsoft.com/office/drawing/2014/main" id="{A57E371A-6F02-F05E-F633-3C2E7044D83E}"/>
                  </a:ext>
                </a:extLst>
              </p:cNvPr>
              <p:cNvSpPr/>
              <p:nvPr/>
            </p:nvSpPr>
            <p:spPr>
              <a:xfrm>
                <a:off x="3578824" y="5017799"/>
                <a:ext cx="3121344" cy="1277273"/>
              </a:xfrm>
              <a:prstGeom prst="rect">
                <a:avLst/>
              </a:prstGeom>
            </p:spPr>
            <p:txBody>
              <a:bodyPr wrap="square">
                <a:spAutoFit/>
              </a:bodyPr>
              <a:lstStyle/>
              <a:p>
                <a:r>
                  <a:rPr lang="en-US" sz="1100" dirty="0">
                    <a:latin typeface="Elephant" panose="02020904090505020303" pitchFamily="18" charset="0"/>
                  </a:rPr>
                  <a:t>Special find: </a:t>
                </a:r>
                <a:r>
                  <a:rPr lang="en-US" sz="1100" dirty="0">
                    <a:latin typeface="Sitka Text" panose="02000505000000020004" pitchFamily="2" charset="0"/>
                  </a:rPr>
                  <a:t>Volunteer Dan found a </a:t>
                </a:r>
                <a:r>
                  <a:rPr lang="en-US" sz="1100" b="1" dirty="0">
                    <a:solidFill>
                      <a:schemeClr val="accent2">
                        <a:lumMod val="75000"/>
                      </a:schemeClr>
                    </a:solidFill>
                    <a:latin typeface="Sitka Text" panose="02000505000000020004" pitchFamily="2" charset="0"/>
                    <a:hlinkClick r:id="rId7">
                      <a:extLst>
                        <a:ext uri="{A12FA001-AC4F-418D-AE19-62706E023703}">
                          <ahyp:hlinkClr xmlns:ahyp="http://schemas.microsoft.com/office/drawing/2018/hyperlinkcolor" val="tx"/>
                        </a:ext>
                      </a:extLst>
                    </a:hlinkClick>
                  </a:rPr>
                  <a:t>blue-spotted salamander</a:t>
                </a:r>
                <a:r>
                  <a:rPr lang="en-US" sz="1100" dirty="0">
                    <a:latin typeface="Sitka Text" panose="02000505000000020004" pitchFamily="2" charset="0"/>
                  </a:rPr>
                  <a:t> at one of our frog listening points—where we had no idea salamanders might be breeding. This could be a new salamander site for us! We’ll follow up next spring with some live-traps to see what’s going on.  </a:t>
                </a:r>
              </a:p>
            </p:txBody>
          </p:sp>
          <p:sp>
            <p:nvSpPr>
              <p:cNvPr id="86" name="TextBox 85">
                <a:extLst>
                  <a:ext uri="{FF2B5EF4-FFF2-40B4-BE49-F238E27FC236}">
                    <a16:creationId xmlns:a16="http://schemas.microsoft.com/office/drawing/2014/main" id="{E2E504D1-8094-E90A-8A8E-6102D50C2ED1}"/>
                  </a:ext>
                </a:extLst>
              </p:cNvPr>
              <p:cNvSpPr txBox="1"/>
              <p:nvPr/>
            </p:nvSpPr>
            <p:spPr>
              <a:xfrm>
                <a:off x="4608562" y="4455054"/>
                <a:ext cx="1718454" cy="386196"/>
              </a:xfrm>
              <a:prstGeom prst="rect">
                <a:avLst/>
              </a:prstGeom>
              <a:noFill/>
            </p:spPr>
            <p:txBody>
              <a:bodyPr wrap="square" rtlCol="0">
                <a:spAutoFit/>
              </a:bodyPr>
              <a:lstStyle/>
              <a:p>
                <a:pPr>
                  <a:lnSpc>
                    <a:spcPts val="2640"/>
                  </a:lnSpc>
                </a:pPr>
                <a:r>
                  <a:rPr lang="en-US" sz="1200" dirty="0">
                    <a:solidFill>
                      <a:schemeClr val="accent4">
                        <a:lumMod val="50000"/>
                      </a:schemeClr>
                    </a:solidFill>
                    <a:latin typeface="Elephant" panose="02020904090505020303" pitchFamily="18" charset="0"/>
                  </a:rPr>
                  <a:t>volunteers</a:t>
                </a:r>
                <a:endParaRPr lang="en-US" sz="1400" dirty="0">
                  <a:solidFill>
                    <a:schemeClr val="accent4">
                      <a:lumMod val="50000"/>
                    </a:schemeClr>
                  </a:solidFill>
                  <a:latin typeface="Elephant" panose="02020904090505020303" pitchFamily="18" charset="0"/>
                </a:endParaRPr>
              </a:p>
            </p:txBody>
          </p:sp>
          <p:sp>
            <p:nvSpPr>
              <p:cNvPr id="87" name="TextBox 86">
                <a:extLst>
                  <a:ext uri="{FF2B5EF4-FFF2-40B4-BE49-F238E27FC236}">
                    <a16:creationId xmlns:a16="http://schemas.microsoft.com/office/drawing/2014/main" id="{9F703B58-9CBC-F2C9-C0FE-DE871BA1B8AE}"/>
                  </a:ext>
                </a:extLst>
              </p:cNvPr>
              <p:cNvSpPr txBox="1"/>
              <p:nvPr/>
            </p:nvSpPr>
            <p:spPr>
              <a:xfrm>
                <a:off x="4608562" y="4270065"/>
                <a:ext cx="844172" cy="461665"/>
              </a:xfrm>
              <a:prstGeom prst="rect">
                <a:avLst/>
              </a:prstGeom>
              <a:noFill/>
            </p:spPr>
            <p:txBody>
              <a:bodyPr wrap="square" rtlCol="0">
                <a:spAutoFit/>
              </a:bodyPr>
              <a:lstStyle/>
              <a:p>
                <a:r>
                  <a:rPr lang="en-US" sz="2400" b="1" dirty="0">
                    <a:solidFill>
                      <a:schemeClr val="accent4">
                        <a:lumMod val="50000"/>
                      </a:schemeClr>
                    </a:solidFill>
                    <a:latin typeface="Elephant" panose="02020904090505020303" pitchFamily="18" charset="0"/>
                  </a:rPr>
                  <a:t>42</a:t>
                </a:r>
                <a:endParaRPr lang="en-US" sz="2400" b="1" dirty="0">
                  <a:solidFill>
                    <a:schemeClr val="accent4">
                      <a:lumMod val="50000"/>
                    </a:schemeClr>
                  </a:solidFill>
                </a:endParaRPr>
              </a:p>
            </p:txBody>
          </p:sp>
          <p:sp>
            <p:nvSpPr>
              <p:cNvPr id="88" name="TextBox 87">
                <a:extLst>
                  <a:ext uri="{FF2B5EF4-FFF2-40B4-BE49-F238E27FC236}">
                    <a16:creationId xmlns:a16="http://schemas.microsoft.com/office/drawing/2014/main" id="{F9A226EE-6FE0-BBFA-C507-5B0BF74171DF}"/>
                  </a:ext>
                </a:extLst>
              </p:cNvPr>
              <p:cNvSpPr txBox="1"/>
              <p:nvPr/>
            </p:nvSpPr>
            <p:spPr>
              <a:xfrm>
                <a:off x="3673486" y="3667429"/>
                <a:ext cx="2197437" cy="682238"/>
              </a:xfrm>
              <a:prstGeom prst="rect">
                <a:avLst/>
              </a:prstGeom>
              <a:noFill/>
            </p:spPr>
            <p:txBody>
              <a:bodyPr wrap="square" rtlCol="0">
                <a:spAutoFit/>
              </a:bodyPr>
              <a:lstStyle/>
              <a:p>
                <a:pPr>
                  <a:lnSpc>
                    <a:spcPts val="2300"/>
                  </a:lnSpc>
                </a:pPr>
                <a:r>
                  <a:rPr lang="en-US" sz="2400" dirty="0">
                    <a:latin typeface="Bahnschrift SemiBold" panose="020B0502040204020203" pitchFamily="34" charset="0"/>
                  </a:rPr>
                  <a:t>SALAMANDER SURVEY</a:t>
                </a:r>
                <a:endParaRPr lang="en-US" sz="2400" u="sng" dirty="0">
                  <a:uFill>
                    <a:solidFill>
                      <a:schemeClr val="bg1"/>
                    </a:solidFill>
                  </a:uFill>
                  <a:latin typeface="Bahnschrift SemiBold" panose="020B0502040204020203" pitchFamily="34" charset="0"/>
                </a:endParaRPr>
              </a:p>
            </p:txBody>
          </p:sp>
          <p:sp>
            <p:nvSpPr>
              <p:cNvPr id="89" name="TextBox 88">
                <a:extLst>
                  <a:ext uri="{FF2B5EF4-FFF2-40B4-BE49-F238E27FC236}">
                    <a16:creationId xmlns:a16="http://schemas.microsoft.com/office/drawing/2014/main" id="{0CE8BCAC-1D56-9EC0-5F86-603A6F63311D}"/>
                  </a:ext>
                </a:extLst>
              </p:cNvPr>
              <p:cNvSpPr txBox="1"/>
              <p:nvPr/>
            </p:nvSpPr>
            <p:spPr>
              <a:xfrm>
                <a:off x="3673486" y="4274933"/>
                <a:ext cx="1210027" cy="461665"/>
              </a:xfrm>
              <a:prstGeom prst="rect">
                <a:avLst/>
              </a:prstGeom>
              <a:noFill/>
            </p:spPr>
            <p:txBody>
              <a:bodyPr wrap="square" rtlCol="0">
                <a:spAutoFit/>
              </a:bodyPr>
              <a:lstStyle/>
              <a:p>
                <a:r>
                  <a:rPr lang="en-US" sz="2400" dirty="0">
                    <a:solidFill>
                      <a:schemeClr val="accent4">
                        <a:lumMod val="50000"/>
                      </a:schemeClr>
                    </a:solidFill>
                    <a:latin typeface="Elephant" panose="02020904090505020303" pitchFamily="18" charset="0"/>
                  </a:rPr>
                  <a:t>240</a:t>
                </a:r>
                <a:endParaRPr lang="en-US" sz="2400" dirty="0">
                  <a:solidFill>
                    <a:schemeClr val="accent4">
                      <a:lumMod val="50000"/>
                    </a:schemeClr>
                  </a:solidFill>
                </a:endParaRPr>
              </a:p>
            </p:txBody>
          </p:sp>
          <p:sp>
            <p:nvSpPr>
              <p:cNvPr id="90" name="TextBox 89">
                <a:extLst>
                  <a:ext uri="{FF2B5EF4-FFF2-40B4-BE49-F238E27FC236}">
                    <a16:creationId xmlns:a16="http://schemas.microsoft.com/office/drawing/2014/main" id="{D027724D-F273-2CCE-0606-9A2613D20C64}"/>
                  </a:ext>
                </a:extLst>
              </p:cNvPr>
              <p:cNvSpPr txBox="1"/>
              <p:nvPr/>
            </p:nvSpPr>
            <p:spPr>
              <a:xfrm>
                <a:off x="3673486" y="4459922"/>
                <a:ext cx="1104578" cy="386196"/>
              </a:xfrm>
              <a:prstGeom prst="rect">
                <a:avLst/>
              </a:prstGeom>
              <a:noFill/>
            </p:spPr>
            <p:txBody>
              <a:bodyPr wrap="square" rtlCol="0">
                <a:spAutoFit/>
              </a:bodyPr>
              <a:lstStyle/>
              <a:p>
                <a:pPr>
                  <a:lnSpc>
                    <a:spcPts val="2640"/>
                  </a:lnSpc>
                </a:pPr>
                <a:r>
                  <a:rPr lang="en-US" sz="1200" dirty="0">
                    <a:solidFill>
                      <a:schemeClr val="accent4">
                        <a:lumMod val="50000"/>
                      </a:schemeClr>
                    </a:solidFill>
                    <a:latin typeface="Elephant" panose="02020904090505020303" pitchFamily="18" charset="0"/>
                  </a:rPr>
                  <a:t>hours</a:t>
                </a:r>
                <a:endParaRPr lang="en-US" sz="1400" dirty="0">
                  <a:solidFill>
                    <a:schemeClr val="accent4">
                      <a:lumMod val="50000"/>
                    </a:schemeClr>
                  </a:solidFill>
                  <a:latin typeface="Elephant" panose="02020904090505020303" pitchFamily="18" charset="0"/>
                </a:endParaRPr>
              </a:p>
            </p:txBody>
          </p:sp>
          <p:sp>
            <p:nvSpPr>
              <p:cNvPr id="104" name="Rectangle 103">
                <a:extLst>
                  <a:ext uri="{FF2B5EF4-FFF2-40B4-BE49-F238E27FC236}">
                    <a16:creationId xmlns:a16="http://schemas.microsoft.com/office/drawing/2014/main" id="{9CC91335-2759-D8ED-C863-666DD0803CA1}"/>
                  </a:ext>
                </a:extLst>
              </p:cNvPr>
              <p:cNvSpPr/>
              <p:nvPr/>
            </p:nvSpPr>
            <p:spPr>
              <a:xfrm>
                <a:off x="4766750" y="3375460"/>
                <a:ext cx="1937862" cy="215444"/>
              </a:xfrm>
              <a:prstGeom prst="rect">
                <a:avLst/>
              </a:prstGeom>
            </p:spPr>
            <p:txBody>
              <a:bodyPr wrap="square">
                <a:spAutoFit/>
              </a:bodyPr>
              <a:lstStyle/>
              <a:p>
                <a:pPr algn="r"/>
                <a:r>
                  <a:rPr lang="en-US" sz="800" i="1" dirty="0">
                    <a:uFill>
                      <a:solidFill>
                        <a:srgbClr val="E2AA00"/>
                      </a:solidFill>
                    </a:uFill>
                    <a:latin typeface="Sitka Small" panose="02000505000000020004" pitchFamily="2" charset="0"/>
                  </a:rPr>
                  <a:t>Tiger salamander</a:t>
                </a:r>
              </a:p>
            </p:txBody>
          </p:sp>
        </p:grpSp>
        <p:grpSp>
          <p:nvGrpSpPr>
            <p:cNvPr id="11" name="Group 10">
              <a:extLst>
                <a:ext uri="{FF2B5EF4-FFF2-40B4-BE49-F238E27FC236}">
                  <a16:creationId xmlns:a16="http://schemas.microsoft.com/office/drawing/2014/main" id="{7C7CC4DE-5101-37BD-4EFE-E7A37845E899}"/>
                </a:ext>
              </a:extLst>
            </p:cNvPr>
            <p:cNvGrpSpPr/>
            <p:nvPr/>
          </p:nvGrpSpPr>
          <p:grpSpPr>
            <a:xfrm>
              <a:off x="-28776" y="6554064"/>
              <a:ext cx="7674176" cy="850204"/>
              <a:chOff x="-28776" y="6554064"/>
              <a:chExt cx="7674176" cy="850204"/>
            </a:xfrm>
          </p:grpSpPr>
          <p:sp>
            <p:nvSpPr>
              <p:cNvPr id="99" name="TextBox 98">
                <a:extLst>
                  <a:ext uri="{FF2B5EF4-FFF2-40B4-BE49-F238E27FC236}">
                    <a16:creationId xmlns:a16="http://schemas.microsoft.com/office/drawing/2014/main" id="{211E586F-1D24-79C4-5093-170C567205F2}"/>
                  </a:ext>
                </a:extLst>
              </p:cNvPr>
              <p:cNvSpPr txBox="1"/>
              <p:nvPr/>
            </p:nvSpPr>
            <p:spPr>
              <a:xfrm>
                <a:off x="1954399" y="6554064"/>
                <a:ext cx="3498335" cy="307777"/>
              </a:xfrm>
              <a:prstGeom prst="rect">
                <a:avLst/>
              </a:prstGeom>
              <a:noFill/>
            </p:spPr>
            <p:txBody>
              <a:bodyPr wrap="square" rtlCol="0">
                <a:spAutoFit/>
              </a:bodyPr>
              <a:lstStyle/>
              <a:p>
                <a:r>
                  <a:rPr lang="en-US" sz="1400" dirty="0">
                    <a:solidFill>
                      <a:schemeClr val="accent2">
                        <a:lumMod val="75000"/>
                      </a:schemeClr>
                    </a:solidFill>
                    <a:uFill>
                      <a:solidFill>
                        <a:schemeClr val="bg1"/>
                      </a:solidFill>
                    </a:uFill>
                    <a:latin typeface="Bahnschrift SemiBold" panose="020B0502040204020203" pitchFamily="34" charset="0"/>
                  </a:rPr>
                  <a:t>SNAKE OBSERVATIONS</a:t>
                </a:r>
              </a:p>
            </p:txBody>
          </p:sp>
          <p:sp>
            <p:nvSpPr>
              <p:cNvPr id="101" name="Rectangle 100">
                <a:extLst>
                  <a:ext uri="{FF2B5EF4-FFF2-40B4-BE49-F238E27FC236}">
                    <a16:creationId xmlns:a16="http://schemas.microsoft.com/office/drawing/2014/main" id="{8D237597-BFC5-AF96-A849-F9FE2F65D3DD}"/>
                  </a:ext>
                </a:extLst>
              </p:cNvPr>
              <p:cNvSpPr/>
              <p:nvPr/>
            </p:nvSpPr>
            <p:spPr>
              <a:xfrm>
                <a:off x="1954712" y="6804104"/>
                <a:ext cx="5690688" cy="600164"/>
              </a:xfrm>
              <a:prstGeom prst="rect">
                <a:avLst/>
              </a:prstGeom>
            </p:spPr>
            <p:txBody>
              <a:bodyPr wrap="square">
                <a:spAutoFit/>
              </a:bodyPr>
              <a:lstStyle/>
              <a:p>
                <a:r>
                  <a:rPr lang="en-US" sz="1100" dirty="0">
                    <a:latin typeface="Bahnschrift Light SemiCondensed" panose="020B0502040204020203" pitchFamily="34" charset="0"/>
                  </a:rPr>
                  <a:t>Volunteer Antoni found a couple of juvenile </a:t>
                </a:r>
                <a:r>
                  <a:rPr lang="en-US" sz="1100" dirty="0">
                    <a:solidFill>
                      <a:schemeClr val="accent2">
                        <a:lumMod val="75000"/>
                      </a:schemeClr>
                    </a:solidFill>
                    <a:latin typeface="Bahnschrift SemiBold SemiConden" panose="020B0502040204020203" pitchFamily="34" charset="0"/>
                    <a:hlinkClick r:id="rId8">
                      <a:extLst>
                        <a:ext uri="{A12FA001-AC4F-418D-AE19-62706E023703}">
                          <ahyp:hlinkClr xmlns:ahyp="http://schemas.microsoft.com/office/drawing/2018/hyperlinkcolor" val="tx"/>
                        </a:ext>
                      </a:extLst>
                    </a:hlinkClick>
                  </a:rPr>
                  <a:t>eastern milk snakes </a:t>
                </a:r>
                <a:r>
                  <a:rPr lang="en-US" sz="1100" dirty="0">
                    <a:latin typeface="Bahnschrift Light SemiCondensed" panose="020B0502040204020203" pitchFamily="34" charset="0"/>
                  </a:rPr>
                  <a:t>just outside of Oakwoods Nature Area. This species is not rare in the state, but very rare in the city. These snakes were at a site he has been checking for years, why there now? Could they be released captives? Another mystery. </a:t>
                </a:r>
              </a:p>
            </p:txBody>
          </p:sp>
          <p:sp>
            <p:nvSpPr>
              <p:cNvPr id="106" name="Rectangle 105">
                <a:extLst>
                  <a:ext uri="{FF2B5EF4-FFF2-40B4-BE49-F238E27FC236}">
                    <a16:creationId xmlns:a16="http://schemas.microsoft.com/office/drawing/2014/main" id="{4C098AF3-E33A-F343-47B6-91882D2FA814}"/>
                  </a:ext>
                </a:extLst>
              </p:cNvPr>
              <p:cNvSpPr/>
              <p:nvPr/>
            </p:nvSpPr>
            <p:spPr>
              <a:xfrm>
                <a:off x="-28776" y="7176308"/>
                <a:ext cx="1937862" cy="215444"/>
              </a:xfrm>
              <a:prstGeom prst="rect">
                <a:avLst/>
              </a:prstGeom>
            </p:spPr>
            <p:txBody>
              <a:bodyPr wrap="square">
                <a:spAutoFit/>
              </a:bodyPr>
              <a:lstStyle/>
              <a:p>
                <a:pPr algn="r"/>
                <a:r>
                  <a:rPr lang="en-US" sz="800" i="1" dirty="0">
                    <a:uFill>
                      <a:solidFill>
                        <a:srgbClr val="E2AA00"/>
                      </a:solidFill>
                    </a:uFill>
                    <a:latin typeface="Sitka Small" panose="02000505000000020004" pitchFamily="2" charset="0"/>
                  </a:rPr>
                  <a:t>Eastern milk snake</a:t>
                </a:r>
              </a:p>
            </p:txBody>
          </p:sp>
        </p:grpSp>
        <p:grpSp>
          <p:nvGrpSpPr>
            <p:cNvPr id="7" name="Group 6">
              <a:extLst>
                <a:ext uri="{FF2B5EF4-FFF2-40B4-BE49-F238E27FC236}">
                  <a16:creationId xmlns:a16="http://schemas.microsoft.com/office/drawing/2014/main" id="{2A893B73-CFCB-98B1-85DE-D19456401F6B}"/>
                </a:ext>
              </a:extLst>
            </p:cNvPr>
            <p:cNvGrpSpPr/>
            <p:nvPr/>
          </p:nvGrpSpPr>
          <p:grpSpPr>
            <a:xfrm>
              <a:off x="6805177" y="3374964"/>
              <a:ext cx="3137063" cy="3761320"/>
              <a:chOff x="6805177" y="3374964"/>
              <a:chExt cx="3137063" cy="3761320"/>
            </a:xfrm>
          </p:grpSpPr>
          <p:sp>
            <p:nvSpPr>
              <p:cNvPr id="68" name="Rectangle 67">
                <a:extLst>
                  <a:ext uri="{FF2B5EF4-FFF2-40B4-BE49-F238E27FC236}">
                    <a16:creationId xmlns:a16="http://schemas.microsoft.com/office/drawing/2014/main" id="{15A9BB71-55FC-1F9A-4952-21289D710768}"/>
                  </a:ext>
                </a:extLst>
              </p:cNvPr>
              <p:cNvSpPr/>
              <p:nvPr/>
            </p:nvSpPr>
            <p:spPr>
              <a:xfrm>
                <a:off x="6805177" y="5017799"/>
                <a:ext cx="3118426" cy="1277273"/>
              </a:xfrm>
              <a:prstGeom prst="rect">
                <a:avLst/>
              </a:prstGeom>
            </p:spPr>
            <p:txBody>
              <a:bodyPr wrap="square">
                <a:spAutoFit/>
              </a:bodyPr>
              <a:lstStyle/>
              <a:p>
                <a:r>
                  <a:rPr lang="en-US" sz="1100" dirty="0">
                    <a:latin typeface="Elephant" panose="02020904090505020303" pitchFamily="18" charset="0"/>
                  </a:rPr>
                  <a:t>Special find: </a:t>
                </a:r>
                <a:r>
                  <a:rPr lang="en-US" sz="1100" dirty="0">
                    <a:latin typeface="Sitka Text" panose="02000505000000020004" pitchFamily="2" charset="0"/>
                  </a:rPr>
                  <a:t>Volunteer Keith found a </a:t>
                </a:r>
                <a:r>
                  <a:rPr lang="en-US" sz="1100" b="1" dirty="0">
                    <a:solidFill>
                      <a:schemeClr val="accent2">
                        <a:lumMod val="75000"/>
                      </a:schemeClr>
                    </a:solidFill>
                    <a:latin typeface="Sitka Text" panose="02000505000000020004" pitchFamily="2" charset="0"/>
                    <a:hlinkClick r:id="rId9">
                      <a:extLst>
                        <a:ext uri="{A12FA001-AC4F-418D-AE19-62706E023703}">
                          <ahyp:hlinkClr xmlns:ahyp="http://schemas.microsoft.com/office/drawing/2018/hyperlinkcolor" val="tx"/>
                        </a:ext>
                      </a:extLst>
                    </a:hlinkClick>
                  </a:rPr>
                  <a:t>yellow-bellied slider </a:t>
                </a:r>
                <a:r>
                  <a:rPr lang="en-US" sz="1100" dirty="0">
                    <a:latin typeface="Sitka Text" panose="02000505000000020004" pitchFamily="2" charset="0"/>
                  </a:rPr>
                  <a:t>turtle in Argo Pond. This is a close relative of the more common and widely-released red-eared slider (the two are subspecies of the same species). Neither subspecies is native to Michigan, so it’s a safe bet that this slider was released</a:t>
                </a:r>
              </a:p>
            </p:txBody>
          </p:sp>
          <p:sp>
            <p:nvSpPr>
              <p:cNvPr id="92" name="TextBox 91">
                <a:extLst>
                  <a:ext uri="{FF2B5EF4-FFF2-40B4-BE49-F238E27FC236}">
                    <a16:creationId xmlns:a16="http://schemas.microsoft.com/office/drawing/2014/main" id="{F973F2E0-7EB5-3297-B92D-F2D5A90639F8}"/>
                  </a:ext>
                </a:extLst>
              </p:cNvPr>
              <p:cNvSpPr txBox="1"/>
              <p:nvPr/>
            </p:nvSpPr>
            <p:spPr>
              <a:xfrm>
                <a:off x="7841345" y="4455054"/>
                <a:ext cx="1718454" cy="386196"/>
              </a:xfrm>
              <a:prstGeom prst="rect">
                <a:avLst/>
              </a:prstGeom>
              <a:noFill/>
            </p:spPr>
            <p:txBody>
              <a:bodyPr wrap="square" rtlCol="0">
                <a:spAutoFit/>
              </a:bodyPr>
              <a:lstStyle/>
              <a:p>
                <a:pPr>
                  <a:lnSpc>
                    <a:spcPts val="2640"/>
                  </a:lnSpc>
                </a:pPr>
                <a:r>
                  <a:rPr lang="en-US" sz="1200" dirty="0">
                    <a:solidFill>
                      <a:schemeClr val="accent4">
                        <a:lumMod val="40000"/>
                        <a:lumOff val="60000"/>
                      </a:schemeClr>
                    </a:solidFill>
                    <a:latin typeface="Elephant" panose="02020904090505020303" pitchFamily="18" charset="0"/>
                  </a:rPr>
                  <a:t>volunteers</a:t>
                </a:r>
                <a:endParaRPr lang="en-US" sz="1400" dirty="0">
                  <a:solidFill>
                    <a:schemeClr val="accent4">
                      <a:lumMod val="40000"/>
                      <a:lumOff val="60000"/>
                    </a:schemeClr>
                  </a:solidFill>
                  <a:latin typeface="Elephant" panose="02020904090505020303" pitchFamily="18" charset="0"/>
                </a:endParaRPr>
              </a:p>
            </p:txBody>
          </p:sp>
          <p:sp>
            <p:nvSpPr>
              <p:cNvPr id="93" name="TextBox 92">
                <a:extLst>
                  <a:ext uri="{FF2B5EF4-FFF2-40B4-BE49-F238E27FC236}">
                    <a16:creationId xmlns:a16="http://schemas.microsoft.com/office/drawing/2014/main" id="{E5A3930C-0D82-3B9C-B047-625C6C26B33D}"/>
                  </a:ext>
                </a:extLst>
              </p:cNvPr>
              <p:cNvSpPr txBox="1"/>
              <p:nvPr/>
            </p:nvSpPr>
            <p:spPr>
              <a:xfrm>
                <a:off x="7841345" y="4270065"/>
                <a:ext cx="844172" cy="461665"/>
              </a:xfrm>
              <a:prstGeom prst="rect">
                <a:avLst/>
              </a:prstGeom>
              <a:noFill/>
            </p:spPr>
            <p:txBody>
              <a:bodyPr wrap="square" rtlCol="0">
                <a:spAutoFit/>
              </a:bodyPr>
              <a:lstStyle/>
              <a:p>
                <a:r>
                  <a:rPr lang="en-US" sz="2400" b="1" dirty="0">
                    <a:solidFill>
                      <a:schemeClr val="accent4">
                        <a:lumMod val="40000"/>
                        <a:lumOff val="60000"/>
                      </a:schemeClr>
                    </a:solidFill>
                    <a:latin typeface="Elephant" panose="02020904090505020303" pitchFamily="18" charset="0"/>
                  </a:rPr>
                  <a:t>68</a:t>
                </a:r>
                <a:endParaRPr lang="en-US" sz="2400" b="1" dirty="0">
                  <a:solidFill>
                    <a:schemeClr val="accent4">
                      <a:lumMod val="40000"/>
                      <a:lumOff val="60000"/>
                    </a:schemeClr>
                  </a:solidFill>
                </a:endParaRPr>
              </a:p>
            </p:txBody>
          </p:sp>
          <p:sp>
            <p:nvSpPr>
              <p:cNvPr id="94" name="TextBox 93">
                <a:extLst>
                  <a:ext uri="{FF2B5EF4-FFF2-40B4-BE49-F238E27FC236}">
                    <a16:creationId xmlns:a16="http://schemas.microsoft.com/office/drawing/2014/main" id="{E892A75B-5117-B4A1-3970-7D1C7FBF425A}"/>
                  </a:ext>
                </a:extLst>
              </p:cNvPr>
              <p:cNvSpPr txBox="1"/>
              <p:nvPr/>
            </p:nvSpPr>
            <p:spPr>
              <a:xfrm>
                <a:off x="6906269" y="3667429"/>
                <a:ext cx="1853408" cy="682238"/>
              </a:xfrm>
              <a:prstGeom prst="rect">
                <a:avLst/>
              </a:prstGeom>
              <a:noFill/>
            </p:spPr>
            <p:txBody>
              <a:bodyPr wrap="square" rtlCol="0">
                <a:spAutoFit/>
              </a:bodyPr>
              <a:lstStyle/>
              <a:p>
                <a:pPr>
                  <a:lnSpc>
                    <a:spcPts val="2300"/>
                  </a:lnSpc>
                </a:pPr>
                <a:r>
                  <a:rPr lang="en-US" sz="2400" dirty="0">
                    <a:latin typeface="Bahnschrift SemiBold" panose="020B0502040204020203" pitchFamily="34" charset="0"/>
                  </a:rPr>
                  <a:t>TURTLE STEWARDS</a:t>
                </a:r>
                <a:endParaRPr lang="en-US" sz="2400" u="sng" dirty="0">
                  <a:uFill>
                    <a:solidFill>
                      <a:schemeClr val="bg1"/>
                    </a:solidFill>
                  </a:uFill>
                  <a:latin typeface="Bahnschrift SemiBold" panose="020B0502040204020203" pitchFamily="34" charset="0"/>
                </a:endParaRPr>
              </a:p>
            </p:txBody>
          </p:sp>
          <p:sp>
            <p:nvSpPr>
              <p:cNvPr id="95" name="TextBox 94">
                <a:extLst>
                  <a:ext uri="{FF2B5EF4-FFF2-40B4-BE49-F238E27FC236}">
                    <a16:creationId xmlns:a16="http://schemas.microsoft.com/office/drawing/2014/main" id="{54595E59-B870-6DEE-B8CA-9BDFD1F268F0}"/>
                  </a:ext>
                </a:extLst>
              </p:cNvPr>
              <p:cNvSpPr txBox="1"/>
              <p:nvPr/>
            </p:nvSpPr>
            <p:spPr>
              <a:xfrm>
                <a:off x="6906269" y="4274933"/>
                <a:ext cx="1210027" cy="461665"/>
              </a:xfrm>
              <a:prstGeom prst="rect">
                <a:avLst/>
              </a:prstGeom>
              <a:noFill/>
            </p:spPr>
            <p:txBody>
              <a:bodyPr wrap="square" rtlCol="0">
                <a:spAutoFit/>
              </a:bodyPr>
              <a:lstStyle/>
              <a:p>
                <a:r>
                  <a:rPr lang="en-US" sz="2400" dirty="0">
                    <a:solidFill>
                      <a:schemeClr val="accent4">
                        <a:lumMod val="40000"/>
                        <a:lumOff val="60000"/>
                      </a:schemeClr>
                    </a:solidFill>
                    <a:latin typeface="Elephant" panose="02020904090505020303" pitchFamily="18" charset="0"/>
                  </a:rPr>
                  <a:t>358</a:t>
                </a:r>
                <a:endParaRPr lang="en-US" sz="2400" dirty="0">
                  <a:solidFill>
                    <a:schemeClr val="accent4">
                      <a:lumMod val="40000"/>
                      <a:lumOff val="60000"/>
                    </a:schemeClr>
                  </a:solidFill>
                </a:endParaRPr>
              </a:p>
            </p:txBody>
          </p:sp>
          <p:sp>
            <p:nvSpPr>
              <p:cNvPr id="96" name="TextBox 95">
                <a:extLst>
                  <a:ext uri="{FF2B5EF4-FFF2-40B4-BE49-F238E27FC236}">
                    <a16:creationId xmlns:a16="http://schemas.microsoft.com/office/drawing/2014/main" id="{D1FEE52E-8700-F180-A325-97D005232908}"/>
                  </a:ext>
                </a:extLst>
              </p:cNvPr>
              <p:cNvSpPr txBox="1"/>
              <p:nvPr/>
            </p:nvSpPr>
            <p:spPr>
              <a:xfrm>
                <a:off x="6906269" y="4459922"/>
                <a:ext cx="1104578" cy="386196"/>
              </a:xfrm>
              <a:prstGeom prst="rect">
                <a:avLst/>
              </a:prstGeom>
              <a:noFill/>
            </p:spPr>
            <p:txBody>
              <a:bodyPr wrap="square" rtlCol="0">
                <a:spAutoFit/>
              </a:bodyPr>
              <a:lstStyle/>
              <a:p>
                <a:pPr>
                  <a:lnSpc>
                    <a:spcPts val="2640"/>
                  </a:lnSpc>
                </a:pPr>
                <a:r>
                  <a:rPr lang="en-US" sz="1200" dirty="0">
                    <a:solidFill>
                      <a:schemeClr val="accent4">
                        <a:lumMod val="40000"/>
                        <a:lumOff val="60000"/>
                      </a:schemeClr>
                    </a:solidFill>
                    <a:latin typeface="Elephant" panose="02020904090505020303" pitchFamily="18" charset="0"/>
                  </a:rPr>
                  <a:t>hours</a:t>
                </a:r>
                <a:endParaRPr lang="en-US" sz="1400" dirty="0">
                  <a:solidFill>
                    <a:schemeClr val="accent4">
                      <a:lumMod val="40000"/>
                      <a:lumOff val="60000"/>
                    </a:schemeClr>
                  </a:solidFill>
                  <a:latin typeface="Elephant" panose="02020904090505020303" pitchFamily="18" charset="0"/>
                </a:endParaRPr>
              </a:p>
            </p:txBody>
          </p:sp>
          <p:sp>
            <p:nvSpPr>
              <p:cNvPr id="105" name="Rectangle 104">
                <a:extLst>
                  <a:ext uri="{FF2B5EF4-FFF2-40B4-BE49-F238E27FC236}">
                    <a16:creationId xmlns:a16="http://schemas.microsoft.com/office/drawing/2014/main" id="{DA8C7804-4C44-9144-39DA-F2EA1BC9AB84}"/>
                  </a:ext>
                </a:extLst>
              </p:cNvPr>
              <p:cNvSpPr/>
              <p:nvPr/>
            </p:nvSpPr>
            <p:spPr>
              <a:xfrm>
                <a:off x="8004378" y="3374964"/>
                <a:ext cx="1937862" cy="215444"/>
              </a:xfrm>
              <a:prstGeom prst="rect">
                <a:avLst/>
              </a:prstGeom>
            </p:spPr>
            <p:txBody>
              <a:bodyPr wrap="square">
                <a:spAutoFit/>
              </a:bodyPr>
              <a:lstStyle/>
              <a:p>
                <a:pPr algn="r"/>
                <a:r>
                  <a:rPr lang="en-US" sz="800" i="1" dirty="0">
                    <a:uFill>
                      <a:solidFill>
                        <a:srgbClr val="E2AA00"/>
                      </a:solidFill>
                    </a:uFill>
                    <a:latin typeface="Sitka Small" panose="02000505000000020004" pitchFamily="2" charset="0"/>
                  </a:rPr>
                  <a:t>Painted turtle laying eggs</a:t>
                </a:r>
              </a:p>
            </p:txBody>
          </p:sp>
          <p:sp>
            <p:nvSpPr>
              <p:cNvPr id="111" name="TextBox 110">
                <a:extLst>
                  <a:ext uri="{FF2B5EF4-FFF2-40B4-BE49-F238E27FC236}">
                    <a16:creationId xmlns:a16="http://schemas.microsoft.com/office/drawing/2014/main" id="{BFE28BDC-6F7E-DC9C-AF4D-96997C7AEAA1}"/>
                  </a:ext>
                </a:extLst>
              </p:cNvPr>
              <p:cNvSpPr txBox="1"/>
              <p:nvPr/>
            </p:nvSpPr>
            <p:spPr>
              <a:xfrm>
                <a:off x="8004378" y="6197565"/>
                <a:ext cx="1919225" cy="938719"/>
              </a:xfrm>
              <a:prstGeom prst="rect">
                <a:avLst/>
              </a:prstGeom>
              <a:noFill/>
            </p:spPr>
            <p:txBody>
              <a:bodyPr wrap="square">
                <a:spAutoFit/>
              </a:bodyPr>
              <a:lstStyle/>
              <a:p>
                <a:r>
                  <a:rPr lang="en-US" sz="1100" dirty="0">
                    <a:latin typeface="Sitka Text" panose="02000505000000020004" pitchFamily="2" charset="0"/>
                  </a:rPr>
                  <a:t>here or is descended from turtles brought here in the recent past. It’s a new type of turtle to watch for! </a:t>
                </a:r>
              </a:p>
            </p:txBody>
          </p:sp>
        </p:grpSp>
      </p:grpSp>
      <p:pic>
        <p:nvPicPr>
          <p:cNvPr id="98" name="Picture 97" descr="Someone holds a small milk snake in an open hand. The snake is reddish brown with white markings like stripes. ">
            <a:extLst>
              <a:ext uri="{FF2B5EF4-FFF2-40B4-BE49-F238E27FC236}">
                <a16:creationId xmlns:a16="http://schemas.microsoft.com/office/drawing/2014/main" id="{1286FDEA-FF30-C35B-9521-05B38581AC66}"/>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348242" y="6134144"/>
            <a:ext cx="1546693" cy="1031129"/>
          </a:xfrm>
          <a:prstGeom prst="rect">
            <a:avLst/>
          </a:prstGeom>
        </p:spPr>
      </p:pic>
    </p:spTree>
    <p:extLst>
      <p:ext uri="{BB962C8B-B14F-4D97-AF65-F5344CB8AC3E}">
        <p14:creationId xmlns:p14="http://schemas.microsoft.com/office/powerpoint/2010/main" val="3239111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6C9194D-F8B9-B553-EBCB-8F16F24F9DAC}"/>
              </a:ext>
            </a:extLst>
          </p:cNvPr>
          <p:cNvSpPr>
            <a:spLocks noGrp="1"/>
          </p:cNvSpPr>
          <p:nvPr>
            <p:ph type="title" idx="4294967295"/>
          </p:nvPr>
        </p:nvSpPr>
        <p:spPr>
          <a:xfrm>
            <a:off x="269630" y="620486"/>
            <a:ext cx="8675370" cy="1502305"/>
          </a:xfrm>
        </p:spPr>
        <p:txBody>
          <a:bodyPr/>
          <a:lstStyle/>
          <a:p>
            <a:pPr rtl="0" eaLnBrk="1" latinLnBrk="0" hangingPunct="1"/>
            <a:r>
              <a:rPr lang="en-US" sz="3520" kern="1200" dirty="0">
                <a:solidFill>
                  <a:srgbClr val="385723"/>
                </a:solidFill>
                <a:effectLst/>
                <a:latin typeface="Bahnschrift SemiLight Condensed" panose="020B0502040204020203" pitchFamily="34" charset="0"/>
                <a:ea typeface="+mn-ea"/>
                <a:cs typeface="+mn-cs"/>
              </a:rPr>
              <a:t>A SPECIAL WILDLIFE FIND</a:t>
            </a:r>
            <a:endParaRPr lang="en-US" dirty="0">
              <a:effectLst/>
            </a:endParaRPr>
          </a:p>
        </p:txBody>
      </p:sp>
      <p:sp>
        <p:nvSpPr>
          <p:cNvPr id="11" name="TextBox 10">
            <a:extLst>
              <a:ext uri="{FF2B5EF4-FFF2-40B4-BE49-F238E27FC236}">
                <a16:creationId xmlns:a16="http://schemas.microsoft.com/office/drawing/2014/main" id="{C1A70D5F-379B-2E8F-EF37-06DB7D6817A3}"/>
              </a:ext>
            </a:extLst>
          </p:cNvPr>
          <p:cNvSpPr txBox="1"/>
          <p:nvPr/>
        </p:nvSpPr>
        <p:spPr>
          <a:xfrm>
            <a:off x="1700218" y="2913890"/>
            <a:ext cx="3306731" cy="3747693"/>
          </a:xfrm>
          <a:prstGeom prst="rect">
            <a:avLst/>
          </a:prstGeom>
          <a:noFill/>
        </p:spPr>
        <p:txBody>
          <a:bodyPr wrap="square">
            <a:spAutoFit/>
          </a:bodyPr>
          <a:lstStyle/>
          <a:p>
            <a:r>
              <a:rPr lang="en-US" sz="1200" dirty="0"/>
              <a:t>Queens of the Huron</a:t>
            </a:r>
          </a:p>
          <a:p>
            <a:endParaRPr lang="en-US" sz="1200" dirty="0"/>
          </a:p>
          <a:p>
            <a:r>
              <a:rPr lang="en-US" sz="1200" dirty="0"/>
              <a:t>QUEEN SNAKE</a:t>
            </a:r>
          </a:p>
          <a:p>
            <a:r>
              <a:rPr lang="en-US" sz="1200" dirty="0"/>
              <a:t>Regina septemvittata</a:t>
            </a:r>
          </a:p>
          <a:p>
            <a:endParaRPr lang="en-US" sz="1200" dirty="0"/>
          </a:p>
          <a:p>
            <a:r>
              <a:rPr lang="en-US" sz="1200" dirty="0"/>
              <a:t>Regina (queen)</a:t>
            </a:r>
          </a:p>
          <a:p>
            <a:r>
              <a:rPr lang="en-US" sz="1200" dirty="0"/>
              <a:t>Septemvittata (seven-striped))</a:t>
            </a:r>
          </a:p>
          <a:p>
            <a:pPr marL="0" marR="0">
              <a:lnSpc>
                <a:spcPct val="107000"/>
              </a:lnSpc>
              <a:spcBef>
                <a:spcPts val="0"/>
              </a:spcBef>
              <a:spcAft>
                <a:spcPts val="0"/>
              </a:spcAft>
            </a:pPr>
            <a:endParaRPr lang="en-US" sz="1200" dirty="0"/>
          </a:p>
          <a:p>
            <a:pPr marL="0" marR="0">
              <a:lnSpc>
                <a:spcPct val="107000"/>
              </a:lnSpc>
              <a:spcBef>
                <a:spcPts val="0"/>
              </a:spcBef>
              <a:spcAft>
                <a:spcPts val="0"/>
              </a:spcAft>
            </a:pPr>
            <a:r>
              <a:rPr lang="en-US" sz="1200" dirty="0"/>
              <a:t>One of the highlights of 2023 has been to see a few queen snakes basking along the banks of the Huron River. These harmless snakes are rare in Michigan, and we are lucky to have a small population of them in the city.</a:t>
            </a:r>
          </a:p>
          <a:p>
            <a:pPr marL="0" marR="0">
              <a:lnSpc>
                <a:spcPct val="107000"/>
              </a:lnSpc>
              <a:spcBef>
                <a:spcPts val="0"/>
              </a:spcBef>
              <a:spcAft>
                <a:spcPts val="0"/>
              </a:spcAft>
            </a:pPr>
            <a:endParaRPr lang="en-US" sz="1200" dirty="0"/>
          </a:p>
          <a:p>
            <a:pPr>
              <a:lnSpc>
                <a:spcPct val="107000"/>
              </a:lnSpc>
            </a:pPr>
            <a:r>
              <a:rPr lang="en-US" sz="1200" dirty="0"/>
              <a:t>The </a:t>
            </a:r>
            <a:r>
              <a:rPr lang="en-US" sz="1200" dirty="0">
                <a:hlinkClick r:id="rId2">
                  <a:extLst>
                    <a:ext uri="{A12FA001-AC4F-418D-AE19-62706E023703}">
                      <ahyp:hlinkClr xmlns:ahyp="http://schemas.microsoft.com/office/drawing/2018/hyperlinkcolor" val="tx"/>
                    </a:ext>
                  </a:extLst>
                </a:hlinkClick>
              </a:rPr>
              <a:t>Michigan Natural Features Inventory</a:t>
            </a:r>
            <a:r>
              <a:rPr lang="en-US" sz="1200" dirty="0"/>
              <a:t> has rated them a Species of Special Concern, and they are a Species of Greatest Conservation Need, both in the state and across the Midwest region.</a:t>
            </a:r>
          </a:p>
          <a:p>
            <a:pPr marL="0" marR="0">
              <a:lnSpc>
                <a:spcPct val="107000"/>
              </a:lnSpc>
              <a:spcBef>
                <a:spcPts val="0"/>
              </a:spcBef>
              <a:spcAft>
                <a:spcPts val="0"/>
              </a:spcAft>
            </a:pPr>
            <a:endParaRPr lang="en-US" sz="1200" dirty="0"/>
          </a:p>
        </p:txBody>
      </p:sp>
      <p:pic>
        <p:nvPicPr>
          <p:cNvPr id="8" name="Picture 7" descr="A brown snake rests on a tree branch with green leaves. ">
            <a:extLst>
              <a:ext uri="{FF2B5EF4-FFF2-40B4-BE49-F238E27FC236}">
                <a16:creationId xmlns:a16="http://schemas.microsoft.com/office/drawing/2014/main" id="{462D2B8E-0077-033E-5FD5-3659FFC2EE7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258" y="1968500"/>
            <a:ext cx="10116915" cy="5810250"/>
          </a:xfrm>
          <a:prstGeom prst="rect">
            <a:avLst/>
          </a:prstGeom>
        </p:spPr>
      </p:pic>
      <p:grpSp>
        <p:nvGrpSpPr>
          <p:cNvPr id="6" name="Group 5">
            <a:extLst>
              <a:ext uri="{FF2B5EF4-FFF2-40B4-BE49-F238E27FC236}">
                <a16:creationId xmlns:a16="http://schemas.microsoft.com/office/drawing/2014/main" id="{8AFB368F-0A22-5230-1005-EBF1E469A26A}"/>
              </a:ext>
              <a:ext uri="{C183D7F6-B498-43B3-948B-1728B52AA6E4}">
                <adec:decorative xmlns:adec="http://schemas.microsoft.com/office/drawing/2017/decorative" val="1"/>
              </a:ext>
            </a:extLst>
          </p:cNvPr>
          <p:cNvGrpSpPr/>
          <p:nvPr/>
        </p:nvGrpSpPr>
        <p:grpSpPr>
          <a:xfrm>
            <a:off x="1146476" y="206169"/>
            <a:ext cx="8913580" cy="7566231"/>
            <a:chOff x="1146476" y="206169"/>
            <a:chExt cx="8913580" cy="7566231"/>
          </a:xfrm>
        </p:grpSpPr>
        <p:sp>
          <p:nvSpPr>
            <p:cNvPr id="10" name="Rectangle 9">
              <a:extLst>
                <a:ext uri="{FF2B5EF4-FFF2-40B4-BE49-F238E27FC236}">
                  <a16:creationId xmlns:a16="http://schemas.microsoft.com/office/drawing/2014/main" id="{D7927DE4-3BC7-EF8B-779F-1B9CACD8ED0D}"/>
                </a:ext>
                <a:ext uri="{C183D7F6-B498-43B3-948B-1728B52AA6E4}">
                  <adec:decorative xmlns:adec="http://schemas.microsoft.com/office/drawing/2017/decorative" val="1"/>
                </a:ext>
              </a:extLst>
            </p:cNvPr>
            <p:cNvSpPr/>
            <p:nvPr/>
          </p:nvSpPr>
          <p:spPr>
            <a:xfrm>
              <a:off x="1251768" y="1968500"/>
              <a:ext cx="4963143" cy="5803900"/>
            </a:xfrm>
            <a:prstGeom prst="rect">
              <a:avLst/>
            </a:prstGeom>
            <a:solidFill>
              <a:schemeClr val="accent2">
                <a:lumMod val="60000"/>
                <a:lumOff val="40000"/>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grpSp>
          <p:nvGrpSpPr>
            <p:cNvPr id="2" name="Group 1">
              <a:extLst>
                <a:ext uri="{FF2B5EF4-FFF2-40B4-BE49-F238E27FC236}">
                  <a16:creationId xmlns:a16="http://schemas.microsoft.com/office/drawing/2014/main" id="{72DD79EB-A231-E4FE-BBCA-D2ACA4D76FB6}"/>
                </a:ext>
                <a:ext uri="{C183D7F6-B498-43B3-948B-1728B52AA6E4}">
                  <adec:decorative xmlns:adec="http://schemas.microsoft.com/office/drawing/2017/decorative" val="1"/>
                </a:ext>
              </a:extLst>
            </p:cNvPr>
            <p:cNvGrpSpPr/>
            <p:nvPr/>
          </p:nvGrpSpPr>
          <p:grpSpPr>
            <a:xfrm>
              <a:off x="8166968" y="206169"/>
              <a:ext cx="1893088" cy="771299"/>
              <a:chOff x="8166968" y="206169"/>
              <a:chExt cx="1893088" cy="771299"/>
            </a:xfrm>
          </p:grpSpPr>
          <p:sp>
            <p:nvSpPr>
              <p:cNvPr id="30" name="TextBox 29">
                <a:extLst>
                  <a:ext uri="{FF2B5EF4-FFF2-40B4-BE49-F238E27FC236}">
                    <a16:creationId xmlns:a16="http://schemas.microsoft.com/office/drawing/2014/main" id="{6581A237-85A2-49BE-9AD3-EB473C8C6410}"/>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13</a:t>
                </a:r>
              </a:p>
            </p:txBody>
          </p:sp>
          <p:cxnSp>
            <p:nvCxnSpPr>
              <p:cNvPr id="31" name="Straight Connector 30">
                <a:extLst>
                  <a:ext uri="{FF2B5EF4-FFF2-40B4-BE49-F238E27FC236}">
                    <a16:creationId xmlns:a16="http://schemas.microsoft.com/office/drawing/2014/main" id="{41B5A1F3-8147-499F-BB2A-EA4C00EA0C6E}"/>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1615252A-D6B5-4ADC-8D26-DCA55F53D305}"/>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chemeClr val="accent4"/>
                    </a:solidFill>
                    <a:latin typeface="Bahnschrift SemiLight Condensed" panose="020B0502040204020203" pitchFamily="34" charset="0"/>
                  </a:rPr>
                  <a:t>2023</a:t>
                </a:r>
              </a:p>
            </p:txBody>
          </p:sp>
          <p:sp>
            <p:nvSpPr>
              <p:cNvPr id="29" name="TextBox 28">
                <a:extLst>
                  <a:ext uri="{FF2B5EF4-FFF2-40B4-BE49-F238E27FC236}">
                    <a16:creationId xmlns:a16="http://schemas.microsoft.com/office/drawing/2014/main" id="{8D5D95B2-08DB-4745-9583-9623B315A013}"/>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24" name="Picture 23">
                <a:extLst>
                  <a:ext uri="{FF2B5EF4-FFF2-40B4-BE49-F238E27FC236}">
                    <a16:creationId xmlns:a16="http://schemas.microsoft.com/office/drawing/2014/main" id="{70A11A2A-BF6E-4BE7-8BA4-3DB7870E2C5C}"/>
                  </a:ext>
                  <a:ext uri="{C183D7F6-B498-43B3-948B-1728B52AA6E4}">
                    <adec:decorative xmlns:adec="http://schemas.microsoft.com/office/drawing/2017/decorative" val="1"/>
                  </a:ext>
                </a:extLst>
              </p:cNvPr>
              <p:cNvPicPr>
                <a:picLocks noChangeAspect="1"/>
              </p:cNvPicPr>
              <p:nvPr/>
            </p:nvPicPr>
            <p:blipFill>
              <a:blip r:embed="rId4"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grpSp>
        <p:sp>
          <p:nvSpPr>
            <p:cNvPr id="39" name="Rectangle 38">
              <a:extLst>
                <a:ext uri="{FF2B5EF4-FFF2-40B4-BE49-F238E27FC236}">
                  <a16:creationId xmlns:a16="http://schemas.microsoft.com/office/drawing/2014/main" id="{27450E15-C5E1-FA86-F853-3AD085BBF282}"/>
                </a:ext>
                <a:ext uri="{C183D7F6-B498-43B3-948B-1728B52AA6E4}">
                  <adec:decorative xmlns:adec="http://schemas.microsoft.com/office/drawing/2017/decorative" val="1"/>
                </a:ext>
              </a:extLst>
            </p:cNvPr>
            <p:cNvSpPr/>
            <p:nvPr/>
          </p:nvSpPr>
          <p:spPr>
            <a:xfrm>
              <a:off x="5573724" y="6199911"/>
              <a:ext cx="3232908" cy="1326781"/>
            </a:xfrm>
            <a:prstGeom prst="rect">
              <a:avLst/>
            </a:prstGeom>
            <a:solidFill>
              <a:schemeClr val="bg1">
                <a:alpha val="8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70FB697-C8D3-F6E0-BC36-E9DE382DBCB8}"/>
                </a:ext>
                <a:ext uri="{C183D7F6-B498-43B3-948B-1728B52AA6E4}">
                  <adec:decorative xmlns:adec="http://schemas.microsoft.com/office/drawing/2017/decorative" val="1"/>
                </a:ext>
              </a:extLst>
            </p:cNvPr>
            <p:cNvSpPr/>
            <p:nvPr/>
          </p:nvSpPr>
          <p:spPr>
            <a:xfrm>
              <a:off x="1146476" y="2188146"/>
              <a:ext cx="2189011" cy="132678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1FCC4E7D-9213-A2E0-AD89-7779C167C323}"/>
              </a:ext>
              <a:ext uri="{C183D7F6-B498-43B3-948B-1728B52AA6E4}">
                <adec:decorative xmlns:adec="http://schemas.microsoft.com/office/drawing/2017/decorative" val="1"/>
              </a:ext>
            </a:extLst>
          </p:cNvPr>
          <p:cNvSpPr txBox="1"/>
          <p:nvPr/>
        </p:nvSpPr>
        <p:spPr>
          <a:xfrm>
            <a:off x="210369" y="1264788"/>
            <a:ext cx="7319400" cy="956544"/>
          </a:xfrm>
          <a:prstGeom prst="rect">
            <a:avLst/>
          </a:prstGeom>
        </p:spPr>
        <p:txBody>
          <a:bodyPr wrap="square">
            <a:spAutoFit/>
          </a:bodyPr>
          <a:lstStyle>
            <a:defPPr>
              <a:defRPr lang="en-US"/>
            </a:defPPr>
            <a:lvl1pPr>
              <a:lnSpc>
                <a:spcPct val="107000"/>
              </a:lnSpc>
              <a:spcAft>
                <a:spcPts val="880"/>
              </a:spcAft>
              <a:defRPr sz="5400" i="1">
                <a:latin typeface="Elephant" panose="02020904090505020303" pitchFamily="18" charset="0"/>
                <a:ea typeface="Calibri" panose="020F0502020204030204" pitchFamily="34" charset="0"/>
                <a:cs typeface="Times New Roman" panose="02020603050405020304" pitchFamily="18" charset="0"/>
              </a:defRPr>
            </a:lvl1pPr>
          </a:lstStyle>
          <a:p>
            <a:r>
              <a:rPr lang="en-US" dirty="0"/>
              <a:t>Queens of the Huron</a:t>
            </a:r>
          </a:p>
        </p:txBody>
      </p:sp>
      <p:grpSp>
        <p:nvGrpSpPr>
          <p:cNvPr id="12" name="Group 11">
            <a:extLst>
              <a:ext uri="{FF2B5EF4-FFF2-40B4-BE49-F238E27FC236}">
                <a16:creationId xmlns:a16="http://schemas.microsoft.com/office/drawing/2014/main" id="{AFB0F5D2-7F8D-4533-A559-D2C4BEA8AA76}"/>
              </a:ext>
              <a:ext uri="{C183D7F6-B498-43B3-948B-1728B52AA6E4}">
                <adec:decorative xmlns:adec="http://schemas.microsoft.com/office/drawing/2017/decorative" val="1"/>
              </a:ext>
            </a:extLst>
          </p:cNvPr>
          <p:cNvGrpSpPr/>
          <p:nvPr/>
        </p:nvGrpSpPr>
        <p:grpSpPr>
          <a:xfrm>
            <a:off x="1231174" y="2280955"/>
            <a:ext cx="4839426" cy="2365159"/>
            <a:chOff x="1231174" y="2280955"/>
            <a:chExt cx="4839426" cy="2365159"/>
          </a:xfrm>
        </p:grpSpPr>
        <p:sp>
          <p:nvSpPr>
            <p:cNvPr id="21" name="TextBox 20">
              <a:extLst>
                <a:ext uri="{FF2B5EF4-FFF2-40B4-BE49-F238E27FC236}">
                  <a16:creationId xmlns:a16="http://schemas.microsoft.com/office/drawing/2014/main" id="{7196784D-2F9D-BF77-D8A8-10DA2DFA9C84}"/>
                </a:ext>
              </a:extLst>
            </p:cNvPr>
            <p:cNvSpPr txBox="1"/>
            <p:nvPr/>
          </p:nvSpPr>
          <p:spPr>
            <a:xfrm>
              <a:off x="1231174" y="2280955"/>
              <a:ext cx="2050254" cy="1323439"/>
            </a:xfrm>
            <a:prstGeom prst="rect">
              <a:avLst/>
            </a:prstGeom>
            <a:noFill/>
          </p:spPr>
          <p:txBody>
            <a:bodyPr wrap="square">
              <a:spAutoFit/>
            </a:bodyPr>
            <a:lstStyle/>
            <a:p>
              <a:r>
                <a:rPr lang="en-US" dirty="0">
                  <a:latin typeface="Bahnschrift SemiBold" panose="020B0502040204020203" pitchFamily="34" charset="0"/>
                  <a:cs typeface="Times New Roman" panose="02020603050405020304" pitchFamily="18" charset="0"/>
                </a:rPr>
                <a:t>QUEEN SNAKE</a:t>
              </a:r>
            </a:p>
            <a:p>
              <a:r>
                <a:rPr lang="en-US" sz="1400" i="1" dirty="0">
                  <a:latin typeface="Bahnschrift SemiBold" panose="020B0502040204020203" pitchFamily="34" charset="0"/>
                  <a:cs typeface="Times New Roman" panose="02020603050405020304" pitchFamily="18" charset="0"/>
                </a:rPr>
                <a:t>Regina septemvittata</a:t>
              </a:r>
            </a:p>
            <a:p>
              <a:endParaRPr lang="en-US" sz="1200" dirty="0">
                <a:latin typeface="Bahnschrift SemiBold" panose="020B0502040204020203" pitchFamily="34" charset="0"/>
                <a:cs typeface="Times New Roman" panose="02020603050405020304" pitchFamily="18" charset="0"/>
              </a:endParaRPr>
            </a:p>
            <a:p>
              <a:r>
                <a:rPr lang="en-US" sz="1200" dirty="0">
                  <a:latin typeface="Bahnschrift Light SemiCondensed" panose="020B0502040204020203" pitchFamily="34" charset="0"/>
                  <a:cs typeface="Times New Roman" panose="02020603050405020304" pitchFamily="18" charset="0"/>
                </a:rPr>
                <a:t>Regina (queen)</a:t>
              </a:r>
            </a:p>
            <a:p>
              <a:r>
                <a:rPr lang="en-US" sz="1200" dirty="0">
                  <a:latin typeface="Bahnschrift Light SemiCondensed" panose="020B0502040204020203" pitchFamily="34" charset="0"/>
                  <a:cs typeface="Times New Roman" panose="02020603050405020304" pitchFamily="18" charset="0"/>
                </a:rPr>
                <a:t>Septemvittata (seven-striped)</a:t>
              </a:r>
              <a:r>
                <a:rPr lang="en-US" sz="1200" dirty="0">
                  <a:solidFill>
                    <a:schemeClr val="bg1"/>
                  </a:solidFill>
                  <a:latin typeface="Bahnschrift Light SemiCondensed" panose="020B0502040204020203" pitchFamily="34" charset="0"/>
                  <a:cs typeface="Times New Roman" panose="02020603050405020304" pitchFamily="18" charset="0"/>
                </a:rPr>
                <a:t>)</a:t>
              </a:r>
            </a:p>
            <a:p>
              <a:endParaRPr lang="en-US" sz="1200" dirty="0">
                <a:solidFill>
                  <a:schemeClr val="bg1"/>
                </a:solidFill>
                <a:latin typeface="Bahnschrift Light SemiCondensed" panose="020B0502040204020203"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1AC7F6F8-446F-0140-AC59-C9C7F30E03D7}"/>
                </a:ext>
              </a:extLst>
            </p:cNvPr>
            <p:cNvSpPr txBox="1"/>
            <p:nvPr/>
          </p:nvSpPr>
          <p:spPr>
            <a:xfrm>
              <a:off x="3386720" y="2318825"/>
              <a:ext cx="2660544" cy="1410643"/>
            </a:xfrm>
            <a:prstGeom prst="rect">
              <a:avLst/>
            </a:prstGeom>
            <a:noFill/>
          </p:spPr>
          <p:txBody>
            <a:bodyPr wrap="square">
              <a:spAutoFit/>
            </a:bodyPr>
            <a:lstStyle/>
            <a:p>
              <a:pPr marL="0" marR="0">
                <a:lnSpc>
                  <a:spcPct val="107000"/>
                </a:lnSpc>
                <a:spcBef>
                  <a:spcPts val="0"/>
                </a:spcBef>
                <a:spcAft>
                  <a:spcPts val="0"/>
                </a:spcAft>
              </a:pPr>
              <a:r>
                <a:rPr lang="en-US" sz="1155" dirty="0">
                  <a:latin typeface="Sitka Text" panose="02000505000000020004" pitchFamily="2" charset="0"/>
                  <a:cs typeface="Times New Roman" panose="02020603050405020304" pitchFamily="18" charset="0"/>
                </a:rPr>
                <a:t>One of the highlights of 2023 has been to see a few </a:t>
              </a:r>
              <a:r>
                <a:rPr lang="en-US" sz="1155" b="1" dirty="0">
                  <a:latin typeface="Sitka Text" panose="02000505000000020004" pitchFamily="2" charset="0"/>
                  <a:cs typeface="Times New Roman" panose="02020603050405020304" pitchFamily="18" charset="0"/>
                  <a:hlinkClick r:id="rId5">
                    <a:extLst>
                      <a:ext uri="{A12FA001-AC4F-418D-AE19-62706E023703}">
                        <ahyp:hlinkClr xmlns:ahyp="http://schemas.microsoft.com/office/drawing/2018/hyperlinkcolor" val="tx"/>
                      </a:ext>
                    </a:extLst>
                  </a:hlinkClick>
                </a:rPr>
                <a:t>queen snakes </a:t>
              </a:r>
              <a:r>
                <a:rPr lang="en-US" sz="1155" dirty="0">
                  <a:latin typeface="Sitka Text" panose="02000505000000020004" pitchFamily="2" charset="0"/>
                  <a:cs typeface="Times New Roman" panose="02020603050405020304" pitchFamily="18" charset="0"/>
                </a:rPr>
                <a:t>basking along the banks of the Huron River. These harmless snakes are rare in Michigan, and we are lucky to have a small population of them in the city.</a:t>
              </a:r>
            </a:p>
          </p:txBody>
        </p:sp>
        <p:sp>
          <p:nvSpPr>
            <p:cNvPr id="37" name="TextBox 36">
              <a:extLst>
                <a:ext uri="{FF2B5EF4-FFF2-40B4-BE49-F238E27FC236}">
                  <a16:creationId xmlns:a16="http://schemas.microsoft.com/office/drawing/2014/main" id="{268944B0-47C6-C98C-1889-254845578227}"/>
                </a:ext>
              </a:extLst>
            </p:cNvPr>
            <p:cNvSpPr txBox="1"/>
            <p:nvPr/>
          </p:nvSpPr>
          <p:spPr>
            <a:xfrm>
              <a:off x="1488738" y="3753562"/>
              <a:ext cx="4581862" cy="892552"/>
            </a:xfrm>
            <a:prstGeom prst="rect">
              <a:avLst/>
            </a:prstGeom>
            <a:noFill/>
          </p:spPr>
          <p:txBody>
            <a:bodyPr wrap="square">
              <a:spAutoFit/>
            </a:bodyPr>
            <a:lstStyle/>
            <a:p>
              <a:r>
                <a:rPr lang="en-US" sz="1300" dirty="0">
                  <a:latin typeface="Sitka Text Semibold" pitchFamily="2" charset="0"/>
                  <a:cs typeface="Times New Roman" panose="02020603050405020304" pitchFamily="18" charset="0"/>
                </a:rPr>
                <a:t>The </a:t>
              </a:r>
              <a:r>
                <a:rPr lang="en-US" sz="1300" dirty="0">
                  <a:latin typeface="Sitka Text Semibold" pitchFamily="2" charset="0"/>
                  <a:cs typeface="Times New Roman" panose="02020603050405020304" pitchFamily="18" charset="0"/>
                  <a:hlinkClick r:id="rId2">
                    <a:extLst>
                      <a:ext uri="{A12FA001-AC4F-418D-AE19-62706E023703}">
                        <ahyp:hlinkClr xmlns:ahyp="http://schemas.microsoft.com/office/drawing/2018/hyperlinkcolor" val="tx"/>
                      </a:ext>
                    </a:extLst>
                  </a:hlinkClick>
                </a:rPr>
                <a:t>Michigan Natural Features Inventory</a:t>
              </a:r>
              <a:r>
                <a:rPr lang="en-US" sz="1300" dirty="0">
                  <a:latin typeface="Sitka Text Semibold" pitchFamily="2" charset="0"/>
                  <a:cs typeface="Times New Roman" panose="02020603050405020304" pitchFamily="18" charset="0"/>
                </a:rPr>
                <a:t> has rated them a Species of Special Concern, and they are a Species of Greatest Conservation Need, both in the state and across the Midwest region.</a:t>
              </a:r>
              <a:endParaRPr lang="en-US" sz="1300" dirty="0">
                <a:latin typeface="Sitka Text Semibold" pitchFamily="2" charset="0"/>
              </a:endParaRPr>
            </a:p>
          </p:txBody>
        </p:sp>
      </p:grpSp>
      <p:sp>
        <p:nvSpPr>
          <p:cNvPr id="17" name="TextBox 16">
            <a:extLst>
              <a:ext uri="{FF2B5EF4-FFF2-40B4-BE49-F238E27FC236}">
                <a16:creationId xmlns:a16="http://schemas.microsoft.com/office/drawing/2014/main" id="{4C686C64-BEB8-5581-1666-3D42410FBEB5}"/>
              </a:ext>
            </a:extLst>
          </p:cNvPr>
          <p:cNvSpPr txBox="1"/>
          <p:nvPr/>
        </p:nvSpPr>
        <p:spPr>
          <a:xfrm>
            <a:off x="1488738" y="4738328"/>
            <a:ext cx="4044679" cy="2731325"/>
          </a:xfrm>
          <a:prstGeom prst="rect">
            <a:avLst/>
          </a:prstGeom>
          <a:noFill/>
        </p:spPr>
        <p:txBody>
          <a:bodyPr wrap="square">
            <a:spAutoFit/>
          </a:bodyPr>
          <a:lstStyle/>
          <a:p>
            <a:pPr>
              <a:lnSpc>
                <a:spcPct val="107000"/>
              </a:lnSpc>
              <a:spcAft>
                <a:spcPts val="880"/>
              </a:spcAft>
            </a:pPr>
            <a:r>
              <a:rPr lang="en-US" sz="1100" dirty="0">
                <a:latin typeface="Sitka Text" panose="02000505000000020004" pitchFamily="2" charset="0"/>
                <a:cs typeface="Times New Roman" panose="02020603050405020304" pitchFamily="18" charset="0"/>
              </a:rPr>
              <a:t>NAP first learned of </a:t>
            </a:r>
            <a:r>
              <a:rPr lang="en-US" sz="1100" b="1" dirty="0">
                <a:latin typeface="Sitka Text" panose="02000505000000020004" pitchFamily="2" charset="0"/>
                <a:cs typeface="Times New Roman" panose="02020603050405020304" pitchFamily="18" charset="0"/>
                <a:hlinkClick r:id="rId5">
                  <a:extLst>
                    <a:ext uri="{A12FA001-AC4F-418D-AE19-62706E023703}">
                      <ahyp:hlinkClr xmlns:ahyp="http://schemas.microsoft.com/office/drawing/2018/hyperlinkcolor" val="tx"/>
                    </a:ext>
                  </a:extLst>
                </a:hlinkClick>
              </a:rPr>
              <a:t>queen snakes </a:t>
            </a:r>
            <a:r>
              <a:rPr lang="en-US" sz="1100" dirty="0">
                <a:latin typeface="Sitka Text" panose="02000505000000020004" pitchFamily="2" charset="0"/>
                <a:cs typeface="Times New Roman" panose="02020603050405020304" pitchFamily="18" charset="0"/>
              </a:rPr>
              <a:t>in the city from a snake-savvy volunteer who spotted them on a stream close to the river. We searched for them at that site for years with little success, following the advice of guidebooks that emphasize how they like rocky streams. Then just in the last couple of years park visitors and NAP staff have discovered that they are along the river itself too. They are not easy to find – they spend most of their time in the water or under rocks, but they will climb up on shrubs and tree branches at the water’s edge to bask on sunny days. We have been surprised to find some of them several yards up.  If a potential predator (like a person) gets too close, they quickly drop into the water and swim away. </a:t>
            </a:r>
            <a:endParaRPr lang="en-US" sz="1100" dirty="0"/>
          </a:p>
          <a:p>
            <a:pPr marR="0">
              <a:lnSpc>
                <a:spcPct val="107000"/>
              </a:lnSpc>
              <a:spcBef>
                <a:spcPts val="0"/>
              </a:spcBef>
              <a:spcAft>
                <a:spcPts val="880"/>
              </a:spcAft>
            </a:pPr>
            <a:endParaRPr lang="en-US" sz="1100" dirty="0">
              <a:latin typeface="Sitka Text" panose="02000505000000020004" pitchFamily="2" charset="0"/>
              <a:cs typeface="Times New Roman" panose="02020603050405020304" pitchFamily="18" charset="0"/>
            </a:endParaRPr>
          </a:p>
        </p:txBody>
      </p:sp>
      <p:sp>
        <p:nvSpPr>
          <p:cNvPr id="40" name="TextBox 39">
            <a:extLst>
              <a:ext uri="{FF2B5EF4-FFF2-40B4-BE49-F238E27FC236}">
                <a16:creationId xmlns:a16="http://schemas.microsoft.com/office/drawing/2014/main" id="{09117881-007D-576C-61B5-903A2DBD4B7F}"/>
              </a:ext>
            </a:extLst>
          </p:cNvPr>
          <p:cNvSpPr txBox="1"/>
          <p:nvPr/>
        </p:nvSpPr>
        <p:spPr>
          <a:xfrm>
            <a:off x="5681513" y="6292720"/>
            <a:ext cx="2848229" cy="1107996"/>
          </a:xfrm>
          <a:prstGeom prst="rect">
            <a:avLst/>
          </a:prstGeom>
          <a:noFill/>
        </p:spPr>
        <p:txBody>
          <a:bodyPr wrap="square">
            <a:spAutoFit/>
          </a:bodyPr>
          <a:lstStyle/>
          <a:p>
            <a:r>
              <a:rPr lang="en-US" sz="1100" dirty="0">
                <a:latin typeface="Bahnschrift SemiBold SemiConden" panose="020B0502040204020203" pitchFamily="34" charset="0"/>
                <a:cs typeface="Times New Roman" panose="02020603050405020304" pitchFamily="18" charset="0"/>
              </a:rPr>
              <a:t>Nobody is quite sure why this snake got the regal moniker, </a:t>
            </a:r>
            <a:r>
              <a:rPr lang="en-US" sz="1100" i="1" dirty="0">
                <a:latin typeface="Bahnschrift SemiBold SemiConden" panose="020B0502040204020203" pitchFamily="34" charset="0"/>
                <a:cs typeface="Times New Roman" panose="02020603050405020304" pitchFamily="18" charset="0"/>
              </a:rPr>
              <a:t>Regina</a:t>
            </a:r>
            <a:r>
              <a:rPr lang="en-US" sz="1100" dirty="0">
                <a:latin typeface="Bahnschrift SemiBold SemiConden" panose="020B0502040204020203" pitchFamily="34" charset="0"/>
                <a:cs typeface="Times New Roman" panose="02020603050405020304" pitchFamily="18" charset="0"/>
              </a:rPr>
              <a:t>. The seven stripes, however, are easy to find on juveniles. Four stripes run down the belly, and the three stripes on a young snake’s back will fade to a darker color as it matures.  </a:t>
            </a:r>
            <a:endParaRPr lang="en-US" sz="1100" dirty="0">
              <a:latin typeface="Bahnschrift SemiBold SemiConden" panose="020B0502040204020203" pitchFamily="34" charset="0"/>
            </a:endParaRPr>
          </a:p>
        </p:txBody>
      </p:sp>
    </p:spTree>
    <p:extLst>
      <p:ext uri="{BB962C8B-B14F-4D97-AF65-F5344CB8AC3E}">
        <p14:creationId xmlns:p14="http://schemas.microsoft.com/office/powerpoint/2010/main" val="3271775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5688293-9398-3065-4B27-687D9F286DEA}"/>
              </a:ext>
              <a:ext uri="{C183D7F6-B498-43B3-948B-1728B52AA6E4}">
                <adec:decorative xmlns:adec="http://schemas.microsoft.com/office/drawing/2017/decorative" val="0"/>
              </a:ext>
            </a:extLst>
          </p:cNvPr>
          <p:cNvSpPr>
            <a:spLocks noGrp="1"/>
          </p:cNvSpPr>
          <p:nvPr>
            <p:ph type="title" idx="4294967295"/>
          </p:nvPr>
        </p:nvSpPr>
        <p:spPr>
          <a:xfrm>
            <a:off x="268580" y="-43398"/>
            <a:ext cx="8675370" cy="1502305"/>
          </a:xfrm>
        </p:spPr>
        <p:txBody>
          <a:bodyPr/>
          <a:lstStyle/>
          <a:p>
            <a:pPr rtl="0" eaLnBrk="1" latinLnBrk="0" hangingPunct="1"/>
            <a:r>
              <a:rPr lang="en-US" sz="1800" kern="1200" dirty="0">
                <a:solidFill>
                  <a:srgbClr val="000000"/>
                </a:solidFill>
                <a:effectLst/>
                <a:latin typeface="Bahnschrift SemiLight Condensed" panose="020B0502040204020203" pitchFamily="34" charset="0"/>
                <a:ea typeface="+mn-ea"/>
                <a:cs typeface="+mn-cs"/>
              </a:rPr>
              <a:t>A SPECIAL WILDLIFE FIND: QUEEN SNAKES</a:t>
            </a:r>
            <a:endParaRPr lang="en-US" dirty="0">
              <a:effectLst/>
            </a:endParaRPr>
          </a:p>
        </p:txBody>
      </p:sp>
      <p:sp>
        <p:nvSpPr>
          <p:cNvPr id="21" name="TextBox 20">
            <a:extLst>
              <a:ext uri="{FF2B5EF4-FFF2-40B4-BE49-F238E27FC236}">
                <a16:creationId xmlns:a16="http://schemas.microsoft.com/office/drawing/2014/main" id="{E93D4420-1CAA-9FC4-37E2-77A35F628E07}"/>
              </a:ext>
            </a:extLst>
          </p:cNvPr>
          <p:cNvSpPr txBox="1"/>
          <p:nvPr/>
        </p:nvSpPr>
        <p:spPr>
          <a:xfrm>
            <a:off x="487556" y="3797715"/>
            <a:ext cx="2874424" cy="1714572"/>
          </a:xfrm>
          <a:prstGeom prst="rect">
            <a:avLst/>
          </a:prstGeom>
          <a:noFill/>
        </p:spPr>
        <p:txBody>
          <a:bodyPr wrap="square">
            <a:spAutoFit/>
          </a:bodyPr>
          <a:lstStyle/>
          <a:p>
            <a:pPr>
              <a:lnSpc>
                <a:spcPct val="107000"/>
              </a:lnSpc>
              <a:spcAft>
                <a:spcPts val="880"/>
              </a:spcAft>
            </a:pPr>
            <a:r>
              <a:rPr lang="en-US" sz="1100" dirty="0"/>
              <a:t>QUEEN SNAKES look a bit like garter snakes but lack the light-colored stripe down the middle of the back, and unlike any other Michigan snake, they have stripes running down their bellies. If you see a snake along the river, we’d be glad to know about it, and we’d love to see a picture if you can get one. It might be a queen! Can you find all three queen snakes in the honeysuckle on this page? </a:t>
            </a:r>
          </a:p>
        </p:txBody>
      </p:sp>
      <p:sp>
        <p:nvSpPr>
          <p:cNvPr id="11" name="TextBox 10">
            <a:extLst>
              <a:ext uri="{FF2B5EF4-FFF2-40B4-BE49-F238E27FC236}">
                <a16:creationId xmlns:a16="http://schemas.microsoft.com/office/drawing/2014/main" id="{D304178E-58E9-4BA2-C0FF-D03CC85F70BE}"/>
              </a:ext>
            </a:extLst>
          </p:cNvPr>
          <p:cNvSpPr txBox="1"/>
          <p:nvPr/>
        </p:nvSpPr>
        <p:spPr>
          <a:xfrm>
            <a:off x="486284" y="1206187"/>
            <a:ext cx="3227018" cy="2292935"/>
          </a:xfrm>
          <a:prstGeom prst="rect">
            <a:avLst/>
          </a:prstGeom>
          <a:noFill/>
        </p:spPr>
        <p:txBody>
          <a:bodyPr wrap="square">
            <a:spAutoFit/>
          </a:bodyPr>
          <a:lstStyle/>
          <a:p>
            <a:r>
              <a:rPr lang="en-US" sz="1100" dirty="0"/>
              <a:t>Rare, shy, and picky</a:t>
            </a:r>
          </a:p>
          <a:p>
            <a:endParaRPr lang="en-US" sz="1100" dirty="0"/>
          </a:p>
          <a:p>
            <a:r>
              <a:rPr lang="en-US" sz="1100" dirty="0"/>
              <a:t>Queen snakes are specialists, they need particular habitat types, and are very picky eaters. Like all snakes they are predators, but these snakes pretty much only eat one kind of prey. More than 90% of their diet is freshly-molted crayfish. The snakes seek out these “softshell” crayfish in streams and near the shores of ponds and lakes, especially in rocky narrow streams where crayfish flourish in the pools and can hide in the rocks. Human activity has greatly reduced the quality of these habitats, and so the species seems to be in decline.</a:t>
            </a:r>
          </a:p>
        </p:txBody>
      </p:sp>
      <p:pic>
        <p:nvPicPr>
          <p:cNvPr id="9" name="Picture 8" descr="A multi-branched shrub with green leaves emerging, and pink flowers blooming extends over a river. Three brown snakes are draped over different parts of the branches, blending in with the shrub and the water.  ">
            <a:extLst>
              <a:ext uri="{FF2B5EF4-FFF2-40B4-BE49-F238E27FC236}">
                <a16:creationId xmlns:a16="http://schemas.microsoft.com/office/drawing/2014/main" id="{FD339509-DFE5-1B81-DE90-210D355024F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10058400" cy="7772400"/>
          </a:xfrm>
          <a:prstGeom prst="rect">
            <a:avLst/>
          </a:prstGeom>
        </p:spPr>
      </p:pic>
      <p:grpSp>
        <p:nvGrpSpPr>
          <p:cNvPr id="19" name="Group 18">
            <a:extLst>
              <a:ext uri="{FF2B5EF4-FFF2-40B4-BE49-F238E27FC236}">
                <a16:creationId xmlns:a16="http://schemas.microsoft.com/office/drawing/2014/main" id="{1F2CF2A9-B1BF-C49D-E4D9-AE2642C97BB7}"/>
              </a:ext>
              <a:ext uri="{C183D7F6-B498-43B3-948B-1728B52AA6E4}">
                <adec:decorative xmlns:adec="http://schemas.microsoft.com/office/drawing/2017/decorative" val="1"/>
              </a:ext>
            </a:extLst>
          </p:cNvPr>
          <p:cNvGrpSpPr/>
          <p:nvPr/>
        </p:nvGrpSpPr>
        <p:grpSpPr>
          <a:xfrm>
            <a:off x="1" y="494542"/>
            <a:ext cx="10058399" cy="7032754"/>
            <a:chOff x="1" y="494542"/>
            <a:chExt cx="10058399" cy="7032754"/>
          </a:xfrm>
        </p:grpSpPr>
        <p:grpSp>
          <p:nvGrpSpPr>
            <p:cNvPr id="16" name="Group 15">
              <a:extLst>
                <a:ext uri="{FF2B5EF4-FFF2-40B4-BE49-F238E27FC236}">
                  <a16:creationId xmlns:a16="http://schemas.microsoft.com/office/drawing/2014/main" id="{9A129562-764D-7311-1F2C-E2A01AB755E6}"/>
                </a:ext>
                <a:ext uri="{C183D7F6-B498-43B3-948B-1728B52AA6E4}">
                  <adec:decorative xmlns:adec="http://schemas.microsoft.com/office/drawing/2017/decorative" val="1"/>
                </a:ext>
              </a:extLst>
            </p:cNvPr>
            <p:cNvGrpSpPr/>
            <p:nvPr/>
          </p:nvGrpSpPr>
          <p:grpSpPr>
            <a:xfrm>
              <a:off x="1" y="494542"/>
              <a:ext cx="10058399" cy="7032754"/>
              <a:chOff x="1" y="494542"/>
              <a:chExt cx="10058399" cy="7032754"/>
            </a:xfrm>
          </p:grpSpPr>
          <p:sp>
            <p:nvSpPr>
              <p:cNvPr id="41" name="Rectangle 40">
                <a:extLst>
                  <a:ext uri="{FF2B5EF4-FFF2-40B4-BE49-F238E27FC236}">
                    <a16:creationId xmlns:a16="http://schemas.microsoft.com/office/drawing/2014/main" id="{9EDB318F-604F-E3B9-A00B-2B296788B071}"/>
                  </a:ext>
                  <a:ext uri="{C183D7F6-B498-43B3-948B-1728B52AA6E4}">
                    <adec:decorative xmlns:adec="http://schemas.microsoft.com/office/drawing/2017/decorative" val="1"/>
                  </a:ext>
                </a:extLst>
              </p:cNvPr>
              <p:cNvSpPr/>
              <p:nvPr/>
            </p:nvSpPr>
            <p:spPr>
              <a:xfrm>
                <a:off x="1" y="494542"/>
                <a:ext cx="3505200" cy="3827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35" name="Rectangle 34">
                <a:extLst>
                  <a:ext uri="{FF2B5EF4-FFF2-40B4-BE49-F238E27FC236}">
                    <a16:creationId xmlns:a16="http://schemas.microsoft.com/office/drawing/2014/main" id="{C7F00439-FA2B-C930-8C14-99562F14B0E6}"/>
                  </a:ext>
                  <a:ext uri="{C183D7F6-B498-43B3-948B-1728B52AA6E4}">
                    <adec:decorative xmlns:adec="http://schemas.microsoft.com/office/drawing/2017/decorative" val="1"/>
                  </a:ext>
                </a:extLst>
              </p:cNvPr>
              <p:cNvSpPr/>
              <p:nvPr/>
            </p:nvSpPr>
            <p:spPr>
              <a:xfrm>
                <a:off x="1" y="902676"/>
                <a:ext cx="3505200" cy="25136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27" name="Rectangle 26">
                <a:extLst>
                  <a:ext uri="{FF2B5EF4-FFF2-40B4-BE49-F238E27FC236}">
                    <a16:creationId xmlns:a16="http://schemas.microsoft.com/office/drawing/2014/main" id="{084B906C-AD2E-CCB7-CD44-188E5CCF2808}"/>
                  </a:ext>
                  <a:ext uri="{C183D7F6-B498-43B3-948B-1728B52AA6E4}">
                    <adec:decorative xmlns:adec="http://schemas.microsoft.com/office/drawing/2017/decorative" val="1"/>
                  </a:ext>
                </a:extLst>
              </p:cNvPr>
              <p:cNvSpPr/>
              <p:nvPr/>
            </p:nvSpPr>
            <p:spPr>
              <a:xfrm>
                <a:off x="2569034" y="4104862"/>
                <a:ext cx="7489366" cy="3422434"/>
              </a:xfrm>
              <a:prstGeom prst="rect">
                <a:avLst/>
              </a:prstGeom>
              <a:solidFill>
                <a:schemeClr val="accent2">
                  <a:lumMod val="40000"/>
                  <a:lumOff val="60000"/>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cxnSp>
            <p:nvCxnSpPr>
              <p:cNvPr id="34" name="Straight Connector 33">
                <a:extLst>
                  <a:ext uri="{FF2B5EF4-FFF2-40B4-BE49-F238E27FC236}">
                    <a16:creationId xmlns:a16="http://schemas.microsoft.com/office/drawing/2014/main" id="{F0F4851E-58D6-B102-5FD3-B35B49A8283F}"/>
                  </a:ext>
                  <a:ext uri="{C183D7F6-B498-43B3-948B-1728B52AA6E4}">
                    <adec:decorative xmlns:adec="http://schemas.microsoft.com/office/drawing/2017/decorative" val="1"/>
                  </a:ext>
                </a:extLst>
              </p:cNvPr>
              <p:cNvCxnSpPr>
                <a:cxnSpLocks/>
              </p:cNvCxnSpPr>
              <p:nvPr/>
            </p:nvCxnSpPr>
            <p:spPr>
              <a:xfrm>
                <a:off x="4201886" y="5065488"/>
                <a:ext cx="5669280" cy="0"/>
              </a:xfrm>
              <a:prstGeom prst="line">
                <a:avLst/>
              </a:prstGeom>
              <a:solidFill>
                <a:schemeClr val="accent1">
                  <a:lumMod val="75000"/>
                </a:schemeClr>
              </a:solidFill>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4" name="TextBox 13">
              <a:extLst>
                <a:ext uri="{FF2B5EF4-FFF2-40B4-BE49-F238E27FC236}">
                  <a16:creationId xmlns:a16="http://schemas.microsoft.com/office/drawing/2014/main" id="{46576B13-000B-4D94-A8A3-34D9267A4B3F}"/>
                </a:ext>
                <a:ext uri="{C183D7F6-B498-43B3-948B-1728B52AA6E4}">
                  <adec:decorative xmlns:adec="http://schemas.microsoft.com/office/drawing/2017/decorative" val="1"/>
                </a:ext>
              </a:extLst>
            </p:cNvPr>
            <p:cNvSpPr txBox="1"/>
            <p:nvPr/>
          </p:nvSpPr>
          <p:spPr>
            <a:xfrm>
              <a:off x="266521" y="507944"/>
              <a:ext cx="5029200" cy="369332"/>
            </a:xfrm>
            <a:prstGeom prst="rect">
              <a:avLst/>
            </a:prstGeom>
            <a:noFill/>
          </p:spPr>
          <p:txBody>
            <a:bodyPr wrap="square">
              <a:spAutoFit/>
            </a:bodyPr>
            <a:lstStyle/>
            <a:p>
              <a:r>
                <a:rPr lang="en-US" sz="1800" kern="1200" dirty="0">
                  <a:solidFill>
                    <a:srgbClr val="000000"/>
                  </a:solidFill>
                  <a:effectLst/>
                  <a:latin typeface="Bahnschrift SemiLight Condensed" panose="020B0502040204020203" pitchFamily="34" charset="0"/>
                  <a:ea typeface="+mn-ea"/>
                  <a:cs typeface="+mn-cs"/>
                </a:rPr>
                <a:t>A SPECIAL WILDLIFE FIND: QUEEN SNAKES</a:t>
              </a:r>
              <a:endParaRPr lang="en-US" dirty="0"/>
            </a:p>
          </p:txBody>
        </p:sp>
      </p:grpSp>
      <p:pic>
        <p:nvPicPr>
          <p:cNvPr id="38" name="Picture 37" descr="A brown snake on a branch">
            <a:extLst>
              <a:ext uri="{FF2B5EF4-FFF2-40B4-BE49-F238E27FC236}">
                <a16:creationId xmlns:a16="http://schemas.microsoft.com/office/drawing/2014/main" id="{E5A98EE2-B240-1FC4-E71D-57A353EEF73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805803" y="4198735"/>
            <a:ext cx="1280300" cy="2219628"/>
          </a:xfrm>
          <a:prstGeom prst="rect">
            <a:avLst/>
          </a:prstGeom>
        </p:spPr>
      </p:pic>
      <p:grpSp>
        <p:nvGrpSpPr>
          <p:cNvPr id="22" name="Group 21">
            <a:extLst>
              <a:ext uri="{FF2B5EF4-FFF2-40B4-BE49-F238E27FC236}">
                <a16:creationId xmlns:a16="http://schemas.microsoft.com/office/drawing/2014/main" id="{7470A773-B2AE-6DA7-3AB7-27678D7A6844}"/>
              </a:ext>
              <a:ext uri="{C183D7F6-B498-43B3-948B-1728B52AA6E4}">
                <adec:decorative xmlns:adec="http://schemas.microsoft.com/office/drawing/2017/decorative" val="1"/>
              </a:ext>
            </a:extLst>
          </p:cNvPr>
          <p:cNvGrpSpPr/>
          <p:nvPr/>
        </p:nvGrpSpPr>
        <p:grpSpPr>
          <a:xfrm>
            <a:off x="268580" y="206169"/>
            <a:ext cx="9791476" cy="7015714"/>
            <a:chOff x="268580" y="206169"/>
            <a:chExt cx="9791476" cy="7015714"/>
          </a:xfrm>
        </p:grpSpPr>
        <p:grpSp>
          <p:nvGrpSpPr>
            <p:cNvPr id="18" name="Group 17">
              <a:extLst>
                <a:ext uri="{FF2B5EF4-FFF2-40B4-BE49-F238E27FC236}">
                  <a16:creationId xmlns:a16="http://schemas.microsoft.com/office/drawing/2014/main" id="{7D0A5158-5CCF-409D-9A83-5566E6BAFBD6}"/>
                </a:ext>
                <a:ext uri="{C183D7F6-B498-43B3-948B-1728B52AA6E4}">
                  <adec:decorative xmlns:adec="http://schemas.microsoft.com/office/drawing/2017/decorative" val="1"/>
                </a:ext>
              </a:extLst>
            </p:cNvPr>
            <p:cNvGrpSpPr/>
            <p:nvPr/>
          </p:nvGrpSpPr>
          <p:grpSpPr>
            <a:xfrm>
              <a:off x="553706" y="206169"/>
              <a:ext cx="9506350" cy="7015714"/>
              <a:chOff x="553706" y="206169"/>
              <a:chExt cx="9506350" cy="7015714"/>
            </a:xfrm>
          </p:grpSpPr>
          <p:grpSp>
            <p:nvGrpSpPr>
              <p:cNvPr id="12" name="Group 11">
                <a:extLst>
                  <a:ext uri="{FF2B5EF4-FFF2-40B4-BE49-F238E27FC236}">
                    <a16:creationId xmlns:a16="http://schemas.microsoft.com/office/drawing/2014/main" id="{B2D87DFA-74A1-F479-91B6-E4FD940ED94B}"/>
                  </a:ext>
                  <a:ext uri="{C183D7F6-B498-43B3-948B-1728B52AA6E4}">
                    <adec:decorative xmlns:adec="http://schemas.microsoft.com/office/drawing/2017/decorative" val="1"/>
                  </a:ext>
                </a:extLst>
              </p:cNvPr>
              <p:cNvGrpSpPr/>
              <p:nvPr/>
            </p:nvGrpSpPr>
            <p:grpSpPr>
              <a:xfrm>
                <a:off x="4188446" y="4355973"/>
                <a:ext cx="5798506" cy="2865910"/>
                <a:chOff x="4188446" y="4355973"/>
                <a:chExt cx="5798506" cy="2865910"/>
              </a:xfrm>
            </p:grpSpPr>
            <p:sp>
              <p:nvSpPr>
                <p:cNvPr id="33" name="Rectangle 32">
                  <a:extLst>
                    <a:ext uri="{FF2B5EF4-FFF2-40B4-BE49-F238E27FC236}">
                      <a16:creationId xmlns:a16="http://schemas.microsoft.com/office/drawing/2014/main" id="{1B8C7004-7D55-2747-90A4-3CEF54C3C0B9}"/>
                    </a:ext>
                  </a:extLst>
                </p:cNvPr>
                <p:cNvSpPr/>
                <p:nvPr/>
              </p:nvSpPr>
              <p:spPr>
                <a:xfrm>
                  <a:off x="4188446" y="4543646"/>
                  <a:ext cx="5798506" cy="732445"/>
                </a:xfrm>
                <a:prstGeom prst="rect">
                  <a:avLst/>
                </a:prstGeom>
              </p:spPr>
              <p:txBody>
                <a:bodyPr wrap="square">
                  <a:spAutoFit/>
                </a:bodyPr>
                <a:lstStyle/>
                <a:p>
                  <a:pPr>
                    <a:lnSpc>
                      <a:spcPct val="107000"/>
                    </a:lnSpc>
                    <a:spcAft>
                      <a:spcPts val="880"/>
                    </a:spcAft>
                  </a:pPr>
                  <a:r>
                    <a:rPr lang="en-US" sz="4000" i="1" dirty="0">
                      <a:latin typeface="Elephant" panose="02020904090505020303" pitchFamily="18" charset="0"/>
                      <a:ea typeface="Calibri" panose="020F0502020204030204" pitchFamily="34" charset="0"/>
                      <a:cs typeface="Times New Roman" panose="02020603050405020304" pitchFamily="18" charset="0"/>
                    </a:rPr>
                    <a:t>Rare, shy, and picky</a:t>
                  </a:r>
                </a:p>
              </p:txBody>
            </p:sp>
            <p:sp>
              <p:nvSpPr>
                <p:cNvPr id="32" name="TextBox 31">
                  <a:extLst>
                    <a:ext uri="{FF2B5EF4-FFF2-40B4-BE49-F238E27FC236}">
                      <a16:creationId xmlns:a16="http://schemas.microsoft.com/office/drawing/2014/main" id="{46D8657B-E675-9666-49F1-8673C27E6AB2}"/>
                    </a:ext>
                  </a:extLst>
                </p:cNvPr>
                <p:cNvSpPr txBox="1"/>
                <p:nvPr/>
              </p:nvSpPr>
              <p:spPr>
                <a:xfrm>
                  <a:off x="4201887" y="5190558"/>
                  <a:ext cx="5649832" cy="2031325"/>
                </a:xfrm>
                <a:prstGeom prst="rect">
                  <a:avLst/>
                </a:prstGeom>
                <a:noFill/>
              </p:spPr>
              <p:txBody>
                <a:bodyPr wrap="square">
                  <a:spAutoFit/>
                </a:bodyPr>
                <a:lstStyle/>
                <a:p>
                  <a:r>
                    <a:rPr lang="en-US" sz="1400" b="1" dirty="0">
                      <a:solidFill>
                        <a:schemeClr val="accent2">
                          <a:lumMod val="75000"/>
                        </a:schemeClr>
                      </a:solidFill>
                      <a:latin typeface="Sitka Text" panose="02000505000000020004" pitchFamily="2" charset="0"/>
                      <a:cs typeface="Times New Roman" panose="02020603050405020304" pitchFamily="18" charset="0"/>
                      <a:hlinkClick r:id="rId4">
                        <a:extLst>
                          <a:ext uri="{A12FA001-AC4F-418D-AE19-62706E023703}">
                            <ahyp:hlinkClr xmlns:ahyp="http://schemas.microsoft.com/office/drawing/2018/hyperlinkcolor" val="tx"/>
                          </a:ext>
                        </a:extLst>
                      </a:hlinkClick>
                    </a:rPr>
                    <a:t>Queen snakes </a:t>
                  </a:r>
                  <a:r>
                    <a:rPr lang="en-US" sz="1400" dirty="0">
                      <a:latin typeface="Sitka Text" panose="02000505000000020004" pitchFamily="2" charset="0"/>
                      <a:cs typeface="Times New Roman" panose="02020603050405020304" pitchFamily="18" charset="0"/>
                    </a:rPr>
                    <a:t>are specialists – they need particular habitat types and are very picky eaters. Like all snakes they are predators, but these snakes pretty much only eat one kind of prey. More than 90% of their diet is </a:t>
                  </a:r>
                  <a:r>
                    <a:rPr lang="en-US" sz="1400" b="1" dirty="0">
                      <a:solidFill>
                        <a:schemeClr val="accent2">
                          <a:lumMod val="75000"/>
                        </a:schemeClr>
                      </a:solidFill>
                      <a:latin typeface="Sitka Text" panose="02000505000000020004" pitchFamily="2" charset="0"/>
                      <a:cs typeface="Times New Roman" panose="02020603050405020304" pitchFamily="18" charset="0"/>
                      <a:hlinkClick r:id="rId5">
                        <a:extLst>
                          <a:ext uri="{A12FA001-AC4F-418D-AE19-62706E023703}">
                            <ahyp:hlinkClr xmlns:ahyp="http://schemas.microsoft.com/office/drawing/2018/hyperlinkcolor" val="tx"/>
                          </a:ext>
                        </a:extLst>
                      </a:hlinkClick>
                    </a:rPr>
                    <a:t>freshly-molted crayfish</a:t>
                  </a:r>
                  <a:r>
                    <a:rPr lang="en-US" sz="1400" dirty="0">
                      <a:latin typeface="Sitka Text" panose="02000505000000020004" pitchFamily="2" charset="0"/>
                      <a:cs typeface="Times New Roman" panose="02020603050405020304" pitchFamily="18" charset="0"/>
                    </a:rPr>
                    <a:t>. The snakes seek out these “softshell” crayfish in streams and near the shores of ponds and lakes, especially in rocky narrow streams where crayfish flourish in the pools and can hide in the rocks. Human activity has greatly reduced the quality of these habitats, and so the species seems to be in decline.</a:t>
                  </a:r>
                </a:p>
              </p:txBody>
            </p:sp>
            <p:sp>
              <p:nvSpPr>
                <p:cNvPr id="44" name="TextBox 43">
                  <a:extLst>
                    <a:ext uri="{FF2B5EF4-FFF2-40B4-BE49-F238E27FC236}">
                      <a16:creationId xmlns:a16="http://schemas.microsoft.com/office/drawing/2014/main" id="{1039B780-7AE9-8BB1-8C6F-8E8FCE7D9F9F}"/>
                    </a:ext>
                  </a:extLst>
                </p:cNvPr>
                <p:cNvSpPr txBox="1"/>
                <p:nvPr/>
              </p:nvSpPr>
              <p:spPr>
                <a:xfrm>
                  <a:off x="4201886" y="4355973"/>
                  <a:ext cx="5029200" cy="369332"/>
                </a:xfrm>
                <a:prstGeom prst="rect">
                  <a:avLst/>
                </a:prstGeom>
                <a:noFill/>
              </p:spPr>
              <p:txBody>
                <a:bodyPr wrap="square">
                  <a:spAutoFit/>
                </a:bodyPr>
                <a:lstStyle/>
                <a:p>
                  <a:r>
                    <a:rPr lang="en-US" dirty="0">
                      <a:solidFill>
                        <a:schemeClr val="bg1"/>
                      </a:solidFill>
                      <a:latin typeface="Bahnschrift SemiBold" panose="020B0502040204020203" pitchFamily="34" charset="0"/>
                      <a:cs typeface="Times New Roman" panose="02020603050405020304" pitchFamily="18" charset="0"/>
                    </a:rPr>
                    <a:t>QUEEN SNAKES </a:t>
                  </a:r>
                  <a:endParaRPr lang="en-US" dirty="0"/>
                </a:p>
              </p:txBody>
            </p:sp>
          </p:grpSp>
          <p:grpSp>
            <p:nvGrpSpPr>
              <p:cNvPr id="6" name="Group 5">
                <a:extLst>
                  <a:ext uri="{FF2B5EF4-FFF2-40B4-BE49-F238E27FC236}">
                    <a16:creationId xmlns:a16="http://schemas.microsoft.com/office/drawing/2014/main" id="{15390FBB-CB67-6754-E03A-A00514F1A92F}"/>
                  </a:ext>
                  <a:ext uri="{C183D7F6-B498-43B3-948B-1728B52AA6E4}">
                    <adec:decorative xmlns:adec="http://schemas.microsoft.com/office/drawing/2017/decorative" val="1"/>
                  </a:ext>
                </a:extLst>
              </p:cNvPr>
              <p:cNvGrpSpPr/>
              <p:nvPr/>
            </p:nvGrpSpPr>
            <p:grpSpPr>
              <a:xfrm>
                <a:off x="8166968" y="206169"/>
                <a:ext cx="1893088" cy="771299"/>
                <a:chOff x="8166968" y="206169"/>
                <a:chExt cx="1893088" cy="771299"/>
              </a:xfrm>
            </p:grpSpPr>
            <p:sp>
              <p:nvSpPr>
                <p:cNvPr id="30" name="TextBox 29">
                  <a:extLst>
                    <a:ext uri="{FF2B5EF4-FFF2-40B4-BE49-F238E27FC236}">
                      <a16:creationId xmlns:a16="http://schemas.microsoft.com/office/drawing/2014/main" id="{6581A237-85A2-49BE-9AD3-EB473C8C6410}"/>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solidFill>
                        <a:schemeClr val="bg1"/>
                      </a:solidFill>
                      <a:latin typeface="Elephant" panose="02020904090505020303" pitchFamily="18" charset="0"/>
                    </a:rPr>
                    <a:t>14</a:t>
                  </a:r>
                </a:p>
              </p:txBody>
            </p:sp>
            <p:cxnSp>
              <p:nvCxnSpPr>
                <p:cNvPr id="31" name="Straight Connector 30">
                  <a:extLst>
                    <a:ext uri="{FF2B5EF4-FFF2-40B4-BE49-F238E27FC236}">
                      <a16:creationId xmlns:a16="http://schemas.microsoft.com/office/drawing/2014/main" id="{41B5A1F3-8147-499F-BB2A-EA4C00EA0C6E}"/>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1615252A-D6B5-4ADC-8D26-DCA55F53D305}"/>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chemeClr val="bg1"/>
                      </a:solidFill>
                      <a:latin typeface="Bahnschrift SemiLight Condensed" panose="020B0502040204020203" pitchFamily="34" charset="0"/>
                    </a:rPr>
                    <a:t>2023</a:t>
                  </a:r>
                </a:p>
              </p:txBody>
            </p:sp>
            <p:sp>
              <p:nvSpPr>
                <p:cNvPr id="29" name="TextBox 28">
                  <a:extLst>
                    <a:ext uri="{FF2B5EF4-FFF2-40B4-BE49-F238E27FC236}">
                      <a16:creationId xmlns:a16="http://schemas.microsoft.com/office/drawing/2014/main" id="{8D5D95B2-08DB-4745-9583-9623B315A013}"/>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solidFill>
                        <a:srgbClr val="E2AA00"/>
                      </a:solidFill>
                      <a:latin typeface="Bahnschrift SemiCondensed" panose="020B0502040204020203" pitchFamily="34" charset="0"/>
                    </a:rPr>
                    <a:t>NAP YEAR END REPORT</a:t>
                  </a:r>
                </a:p>
              </p:txBody>
            </p:sp>
            <p:pic>
              <p:nvPicPr>
                <p:cNvPr id="24" name="Picture 23">
                  <a:extLst>
                    <a:ext uri="{FF2B5EF4-FFF2-40B4-BE49-F238E27FC236}">
                      <a16:creationId xmlns:a16="http://schemas.microsoft.com/office/drawing/2014/main" id="{70A11A2A-BF6E-4BE7-8BA4-3DB7870E2C5C}"/>
                    </a:ext>
                    <a:ext uri="{C183D7F6-B498-43B3-948B-1728B52AA6E4}">
                      <adec:decorative xmlns:adec="http://schemas.microsoft.com/office/drawing/2017/decorative" val="1"/>
                    </a:ext>
                  </a:extLst>
                </p:cNvPr>
                <p:cNvPicPr>
                  <a:picLocks noChangeAspect="1"/>
                </p:cNvPicPr>
                <p:nvPr/>
              </p:nvPicPr>
              <p:blipFill>
                <a:blip r:embed="rId6"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grpSp>
          <p:grpSp>
            <p:nvGrpSpPr>
              <p:cNvPr id="17" name="Group 16">
                <a:extLst>
                  <a:ext uri="{FF2B5EF4-FFF2-40B4-BE49-F238E27FC236}">
                    <a16:creationId xmlns:a16="http://schemas.microsoft.com/office/drawing/2014/main" id="{039571FB-1BCE-F942-97EE-447FCAE6A37B}"/>
                  </a:ext>
                  <a:ext uri="{C183D7F6-B498-43B3-948B-1728B52AA6E4}">
                    <adec:decorative xmlns:adec="http://schemas.microsoft.com/office/drawing/2017/decorative" val="1"/>
                  </a:ext>
                </a:extLst>
              </p:cNvPr>
              <p:cNvGrpSpPr/>
              <p:nvPr/>
            </p:nvGrpSpPr>
            <p:grpSpPr>
              <a:xfrm>
                <a:off x="553706" y="845856"/>
                <a:ext cx="8282054" cy="5828483"/>
                <a:chOff x="553706" y="845856"/>
                <a:chExt cx="8282054" cy="5828483"/>
              </a:xfrm>
            </p:grpSpPr>
            <p:sp>
              <p:nvSpPr>
                <p:cNvPr id="2" name="Rectangle 1">
                  <a:extLst>
                    <a:ext uri="{FF2B5EF4-FFF2-40B4-BE49-F238E27FC236}">
                      <a16:creationId xmlns:a16="http://schemas.microsoft.com/office/drawing/2014/main" id="{E2040AD6-5D49-B529-1181-084B4B23E2B3}"/>
                    </a:ext>
                    <a:ext uri="{C183D7F6-B498-43B3-948B-1728B52AA6E4}">
                      <adec:decorative xmlns:adec="http://schemas.microsoft.com/office/drawing/2017/decorative" val="1"/>
                    </a:ext>
                  </a:extLst>
                </p:cNvPr>
                <p:cNvSpPr/>
                <p:nvPr/>
              </p:nvSpPr>
              <p:spPr>
                <a:xfrm>
                  <a:off x="6444349" y="845856"/>
                  <a:ext cx="2391411" cy="2070404"/>
                </a:xfrm>
                <a:prstGeom prst="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4FE3C986-5DDB-FE20-CB98-D81E161346C0}"/>
                    </a:ext>
                    <a:ext uri="{C183D7F6-B498-43B3-948B-1728B52AA6E4}">
                      <adec:decorative xmlns:adec="http://schemas.microsoft.com/office/drawing/2017/decorative" val="1"/>
                    </a:ext>
                  </a:extLst>
                </p:cNvPr>
                <p:cNvSpPr/>
                <p:nvPr/>
              </p:nvSpPr>
              <p:spPr>
                <a:xfrm>
                  <a:off x="2768421" y="2238633"/>
                  <a:ext cx="2391411" cy="2070404"/>
                </a:xfrm>
                <a:custGeom>
                  <a:avLst/>
                  <a:gdLst>
                    <a:gd name="connsiteX0" fmla="*/ 0 w 2391411"/>
                    <a:gd name="connsiteY0" fmla="*/ 0 h 2070404"/>
                    <a:gd name="connsiteX1" fmla="*/ 2391411 w 2391411"/>
                    <a:gd name="connsiteY1" fmla="*/ 0 h 2070404"/>
                    <a:gd name="connsiteX2" fmla="*/ 2391411 w 2391411"/>
                    <a:gd name="connsiteY2" fmla="*/ 2070404 h 2070404"/>
                    <a:gd name="connsiteX3" fmla="*/ 0 w 2391411"/>
                    <a:gd name="connsiteY3" fmla="*/ 2070404 h 2070404"/>
                    <a:gd name="connsiteX4" fmla="*/ 0 w 2391411"/>
                    <a:gd name="connsiteY4" fmla="*/ 0 h 2070404"/>
                    <a:gd name="connsiteX0" fmla="*/ 0 w 2391411"/>
                    <a:gd name="connsiteY0" fmla="*/ 0 h 2070404"/>
                    <a:gd name="connsiteX1" fmla="*/ 2391411 w 2391411"/>
                    <a:gd name="connsiteY1" fmla="*/ 0 h 2070404"/>
                    <a:gd name="connsiteX2" fmla="*/ 2391411 w 2391411"/>
                    <a:gd name="connsiteY2" fmla="*/ 2070404 h 2070404"/>
                    <a:gd name="connsiteX3" fmla="*/ 0 w 2391411"/>
                    <a:gd name="connsiteY3" fmla="*/ 2070404 h 2070404"/>
                    <a:gd name="connsiteX4" fmla="*/ 0 w 2391411"/>
                    <a:gd name="connsiteY4" fmla="*/ 0 h 2070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1411" h="2070404">
                      <a:moveTo>
                        <a:pt x="0" y="0"/>
                      </a:moveTo>
                      <a:lnTo>
                        <a:pt x="2391411" y="0"/>
                      </a:lnTo>
                      <a:lnTo>
                        <a:pt x="2391411" y="2070404"/>
                      </a:lnTo>
                      <a:lnTo>
                        <a:pt x="0" y="2070404"/>
                      </a:lnTo>
                      <a:cubicBezTo>
                        <a:pt x="0" y="1380269"/>
                        <a:pt x="12700" y="1198135"/>
                        <a:pt x="0" y="0"/>
                      </a:cubicBez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9CDC719-8AEE-98F1-B8D5-990C13C746B4}"/>
                    </a:ext>
                    <a:ext uri="{C183D7F6-B498-43B3-948B-1728B52AA6E4}">
                      <adec:decorative xmlns:adec="http://schemas.microsoft.com/office/drawing/2017/decorative" val="1"/>
                    </a:ext>
                  </a:extLst>
                </p:cNvPr>
                <p:cNvSpPr/>
                <p:nvPr/>
              </p:nvSpPr>
              <p:spPr>
                <a:xfrm>
                  <a:off x="553706" y="4603935"/>
                  <a:ext cx="2391411" cy="2070404"/>
                </a:xfrm>
                <a:prstGeom prst="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5" name="TextBox 14">
              <a:extLst>
                <a:ext uri="{FF2B5EF4-FFF2-40B4-BE49-F238E27FC236}">
                  <a16:creationId xmlns:a16="http://schemas.microsoft.com/office/drawing/2014/main" id="{C38D915E-AE8D-AEB8-BEE1-DA3B340F379C}"/>
                </a:ext>
                <a:ext uri="{C183D7F6-B498-43B3-948B-1728B52AA6E4}">
                  <adec:decorative xmlns:adec="http://schemas.microsoft.com/office/drawing/2017/decorative" val="1"/>
                </a:ext>
              </a:extLst>
            </p:cNvPr>
            <p:cNvSpPr txBox="1"/>
            <p:nvPr/>
          </p:nvSpPr>
          <p:spPr>
            <a:xfrm>
              <a:off x="268580" y="993062"/>
              <a:ext cx="3030482" cy="2462662"/>
            </a:xfrm>
            <a:prstGeom prst="rect">
              <a:avLst/>
            </a:prstGeom>
            <a:noFill/>
          </p:spPr>
          <p:txBody>
            <a:bodyPr wrap="square">
              <a:spAutoFit/>
            </a:bodyPr>
            <a:lstStyle/>
            <a:p>
              <a:pPr>
                <a:lnSpc>
                  <a:spcPct val="107000"/>
                </a:lnSpc>
                <a:spcAft>
                  <a:spcPts val="880"/>
                </a:spcAft>
              </a:pPr>
              <a:r>
                <a:rPr lang="en-US" dirty="0">
                  <a:latin typeface="Bahnschrift SemiBold" panose="020B0502040204020203" pitchFamily="34" charset="0"/>
                  <a:cs typeface="Times New Roman" panose="02020603050405020304" pitchFamily="18" charset="0"/>
                </a:rPr>
                <a:t>QUEEN SNAKES </a:t>
              </a:r>
              <a:r>
                <a:rPr lang="en-US" sz="1200" dirty="0">
                  <a:latin typeface="Bahnschrift SemiBold" panose="020B0502040204020203" pitchFamily="34" charset="0"/>
                  <a:cs typeface="Times New Roman" panose="02020603050405020304" pitchFamily="18" charset="0"/>
                </a:rPr>
                <a:t>look a bit like </a:t>
              </a:r>
              <a:r>
                <a:rPr lang="en-US" sz="1200" dirty="0">
                  <a:solidFill>
                    <a:schemeClr val="accent2">
                      <a:lumMod val="75000"/>
                    </a:schemeClr>
                  </a:solidFill>
                  <a:latin typeface="Bahnschrift SemiBold" panose="020B0502040204020203"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garter snakes </a:t>
              </a:r>
              <a:r>
                <a:rPr lang="en-US" sz="1200" dirty="0">
                  <a:latin typeface="Bahnschrift SemiBold" panose="020B0502040204020203" pitchFamily="34" charset="0"/>
                  <a:cs typeface="Times New Roman" panose="02020603050405020304" pitchFamily="18" charset="0"/>
                </a:rPr>
                <a:t>but lack the light-colored stripe down the middle of the back, and unlike any other Michigan snake, they have stripes running down their bellies. If you see a snake along the river, we’d be glad to know about it, and we’d love to see a picture if you can get one. It might be a queen! </a:t>
              </a:r>
              <a:r>
                <a:rPr lang="en-US" sz="1200" dirty="0">
                  <a:latin typeface="Bahnschrift SemiBold" panose="020B0502040204020203" pitchFamily="34" charset="0"/>
                </a:rPr>
                <a:t>Can you find all three </a:t>
              </a:r>
              <a:r>
                <a:rPr lang="en-US" sz="1200" dirty="0">
                  <a:solidFill>
                    <a:schemeClr val="accent2">
                      <a:lumMod val="75000"/>
                    </a:schemeClr>
                  </a:solidFill>
                  <a:latin typeface="Bahnschrift SemiBold" panose="020B0502040204020203"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queen snakes</a:t>
              </a:r>
              <a:r>
                <a:rPr lang="en-US" sz="1200" dirty="0">
                  <a:latin typeface="Bahnschrift SemiBold" panose="020B0502040204020203" pitchFamily="34" charset="0"/>
                </a:rPr>
                <a:t> in the honeysuckle on this page? </a:t>
              </a:r>
              <a:endParaRPr lang="en-US" sz="1800" dirty="0">
                <a:latin typeface="Bahnschrift SemiBold" panose="020B0502040204020203" pitchFamily="34" charset="0"/>
              </a:endParaRPr>
            </a:p>
            <a:p>
              <a:pPr marR="0">
                <a:lnSpc>
                  <a:spcPct val="107000"/>
                </a:lnSpc>
                <a:spcBef>
                  <a:spcPts val="0"/>
                </a:spcBef>
                <a:spcAft>
                  <a:spcPts val="880"/>
                </a:spcAft>
              </a:pPr>
              <a:endParaRPr lang="en-US" sz="1200" dirty="0">
                <a:latin typeface="Bahnschrift SemiBold" panose="020B0502040204020203" pitchFamily="34" charset="0"/>
                <a:cs typeface="Times New Roman" panose="02020603050405020304" pitchFamily="18" charset="0"/>
              </a:endParaRPr>
            </a:p>
          </p:txBody>
        </p:sp>
      </p:grpSp>
    </p:spTree>
    <p:extLst>
      <p:ext uri="{BB962C8B-B14F-4D97-AF65-F5344CB8AC3E}">
        <p14:creationId xmlns:p14="http://schemas.microsoft.com/office/powerpoint/2010/main" val="2119066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5C447E-B092-4589-8EFD-90A427D08860}"/>
              </a:ext>
            </a:extLst>
          </p:cNvPr>
          <p:cNvSpPr>
            <a:spLocks noGrp="1"/>
          </p:cNvSpPr>
          <p:nvPr>
            <p:ph type="title" idx="4294967295"/>
          </p:nvPr>
        </p:nvSpPr>
        <p:spPr>
          <a:xfrm>
            <a:off x="254158" y="722483"/>
            <a:ext cx="3599425" cy="579839"/>
          </a:xfrm>
          <a:noFill/>
        </p:spPr>
        <p:txBody>
          <a:bodyPr wrap="square" rtlCol="0">
            <a:spAutoFit/>
          </a:bodyPr>
          <a:lstStyle/>
          <a:p>
            <a:pPr defTabSz="457200"/>
            <a:r>
              <a:rPr lang="en-US" sz="3520" dirty="0">
                <a:latin typeface="Bahnschrift SemiLight Condensed" panose="020B0502040204020203" pitchFamily="34" charset="0"/>
                <a:ea typeface="+mn-ea"/>
                <a:cs typeface="+mn-cs"/>
              </a:rPr>
              <a:t>BREEDING BIRD SURVEY</a:t>
            </a:r>
          </a:p>
        </p:txBody>
      </p:sp>
      <p:sp>
        <p:nvSpPr>
          <p:cNvPr id="16" name="TextBox 15">
            <a:extLst>
              <a:ext uri="{FF2B5EF4-FFF2-40B4-BE49-F238E27FC236}">
                <a16:creationId xmlns:a16="http://schemas.microsoft.com/office/drawing/2014/main" id="{4A11B7EA-593F-462B-C0AA-5C82F65A9F98}"/>
              </a:ext>
            </a:extLst>
          </p:cNvPr>
          <p:cNvSpPr txBox="1"/>
          <p:nvPr/>
        </p:nvSpPr>
        <p:spPr>
          <a:xfrm>
            <a:off x="2517225" y="1658825"/>
            <a:ext cx="3008753" cy="1815882"/>
          </a:xfrm>
          <a:prstGeom prst="rect">
            <a:avLst/>
          </a:prstGeom>
          <a:noFill/>
        </p:spPr>
        <p:txBody>
          <a:bodyPr wrap="square">
            <a:spAutoFit/>
          </a:bodyPr>
          <a:lstStyle/>
          <a:p>
            <a:r>
              <a:rPr lang="en-US" sz="700" dirty="0"/>
              <a:t>Breeding Bird Survey Updates </a:t>
            </a:r>
          </a:p>
          <a:p>
            <a:endParaRPr lang="en-US" sz="700" dirty="0"/>
          </a:p>
          <a:p>
            <a:r>
              <a:rPr lang="en-US" sz="700" dirty="0"/>
              <a:t>This year there were 55 Breeding Bird Survey volunteers. They volunteered 495 hours and observed 172 species.</a:t>
            </a:r>
          </a:p>
          <a:p>
            <a:endParaRPr lang="en-US" sz="700" dirty="0"/>
          </a:p>
          <a:p>
            <a:r>
              <a:rPr lang="en-US" sz="700" dirty="0"/>
              <a:t>Black-crowned Night-herons (SC) at Mary Beth Doyle continue to be the stars of twilight, with several youngsters and adults showing well throughout the breeding season. Marsh Wrens (SC) nested at Swift Run pond this year, with at least 5 males singing in the cattails through the season. Red-shouldered Hawks (SC) continued at Wheeler. Trumpeter Swans (SC) had 2 nesting attempts, one at Wheeler, and one at the Water Treatment Plant settling pond, both of which failed. </a:t>
            </a:r>
          </a:p>
          <a:p>
            <a:endParaRPr lang="en-US" sz="700" dirty="0"/>
          </a:p>
          <a:p>
            <a:r>
              <a:rPr lang="en-US" sz="700" dirty="0"/>
              <a:t>We also spotted an immature Red-headed Woodpecker (SC) at the Wheeler Service Center, leading us to presume that we have provided habitat for this rare woodpecker to nest.</a:t>
            </a:r>
          </a:p>
        </p:txBody>
      </p:sp>
      <p:sp>
        <p:nvSpPr>
          <p:cNvPr id="7" name="TextBox 6">
            <a:extLst>
              <a:ext uri="{FF2B5EF4-FFF2-40B4-BE49-F238E27FC236}">
                <a16:creationId xmlns:a16="http://schemas.microsoft.com/office/drawing/2014/main" id="{494D9D63-218F-80B0-BA71-68B441247706}"/>
              </a:ext>
            </a:extLst>
          </p:cNvPr>
          <p:cNvSpPr txBox="1"/>
          <p:nvPr/>
        </p:nvSpPr>
        <p:spPr>
          <a:xfrm>
            <a:off x="392040" y="5217693"/>
            <a:ext cx="1788383" cy="2369880"/>
          </a:xfrm>
          <a:prstGeom prst="rect">
            <a:avLst/>
          </a:prstGeom>
          <a:noFill/>
        </p:spPr>
        <p:txBody>
          <a:bodyPr wrap="square">
            <a:spAutoFit/>
          </a:bodyPr>
          <a:lstStyle/>
          <a:p>
            <a:r>
              <a:rPr lang="en-US" sz="1100" dirty="0">
                <a:solidFill>
                  <a:schemeClr val="accent2">
                    <a:lumMod val="75000"/>
                  </a:schemeClr>
                </a:solidFill>
                <a:latin typeface="Bahnschrift SemiBold" panose="020B0502040204020203" pitchFamily="34" charset="0"/>
              </a:rPr>
              <a:t>E, Endangered</a:t>
            </a:r>
          </a:p>
          <a:p>
            <a:r>
              <a:rPr lang="en-US" sz="1000" dirty="0">
                <a:solidFill>
                  <a:srgbClr val="535054"/>
                </a:solidFill>
                <a:latin typeface="Bahnschrift Condensed" panose="020B0502040204020203" pitchFamily="34" charset="0"/>
                <a:ea typeface="BatangChe" panose="020B0503020000020004" pitchFamily="49" charset="-127"/>
              </a:rPr>
              <a:t>I</a:t>
            </a:r>
            <a:r>
              <a:rPr lang="en-US" sz="1000" dirty="0">
                <a:solidFill>
                  <a:srgbClr val="535054"/>
                </a:solidFill>
                <a:effectLst/>
                <a:latin typeface="Bahnschrift Condensed" panose="020B0502040204020203" pitchFamily="34" charset="0"/>
                <a:ea typeface="BatangChe" panose="020B0503020000020004" pitchFamily="49" charset="-127"/>
              </a:rPr>
              <a:t>n danger of extinction.</a:t>
            </a:r>
          </a:p>
          <a:p>
            <a:endParaRPr lang="en-US" sz="100" dirty="0">
              <a:latin typeface="Sitka Text" panose="02000505000000020004" pitchFamily="2" charset="0"/>
              <a:ea typeface="Times New Roman" panose="02020603050405020304" pitchFamily="18" charset="0"/>
            </a:endParaRPr>
          </a:p>
          <a:p>
            <a:r>
              <a:rPr lang="en-US" sz="1100" dirty="0">
                <a:solidFill>
                  <a:schemeClr val="accent2">
                    <a:lumMod val="75000"/>
                  </a:schemeClr>
                </a:solidFill>
                <a:latin typeface="Bahnschrift SemiBold" panose="020B0502040204020203" pitchFamily="34" charset="0"/>
              </a:rPr>
              <a:t>T, Threatened</a:t>
            </a:r>
          </a:p>
          <a:p>
            <a:r>
              <a:rPr lang="en-US" sz="1000" dirty="0">
                <a:solidFill>
                  <a:srgbClr val="535054"/>
                </a:solidFill>
                <a:latin typeface="Bahnschrift Condensed" panose="020B0502040204020203" pitchFamily="34" charset="0"/>
                <a:ea typeface="BatangChe" panose="020B0503020000020004" pitchFamily="49" charset="-127"/>
              </a:rPr>
              <a:t>Likely to become endangered.</a:t>
            </a:r>
          </a:p>
          <a:p>
            <a:endParaRPr lang="en-US" sz="300" dirty="0">
              <a:solidFill>
                <a:srgbClr val="535054"/>
              </a:solidFill>
              <a:latin typeface="Sitka Text" panose="02000505000000020004" pitchFamily="2" charset="0"/>
            </a:endParaRPr>
          </a:p>
          <a:p>
            <a:r>
              <a:rPr lang="en-US" sz="800" i="1" dirty="0">
                <a:solidFill>
                  <a:srgbClr val="535054"/>
                </a:solidFill>
                <a:latin typeface="Sitka Text" panose="02000505000000020004" pitchFamily="2" charset="0"/>
                <a:ea typeface="Times New Roman" panose="02020603050405020304" pitchFamily="18" charset="0"/>
              </a:rPr>
              <a:t>E and T species are protected under the </a:t>
            </a:r>
            <a:r>
              <a:rPr lang="en-US" sz="800" i="1" dirty="0">
                <a:solidFill>
                  <a:srgbClr val="535054"/>
                </a:solidFill>
                <a:effectLst/>
                <a:latin typeface="Sitka Text" panose="02000505000000020004" pitchFamily="2" charset="0"/>
                <a:ea typeface="Times New Roman" panose="02020603050405020304" pitchFamily="18" charset="0"/>
              </a:rPr>
              <a:t>Endangered Species Act of the State of Michigan. </a:t>
            </a:r>
            <a:endParaRPr lang="en-US" sz="1050" dirty="0">
              <a:latin typeface="Sitka Text" panose="02000505000000020004" pitchFamily="2" charset="0"/>
              <a:ea typeface="Times New Roman" panose="02020603050405020304" pitchFamily="18" charset="0"/>
            </a:endParaRPr>
          </a:p>
          <a:p>
            <a:r>
              <a:rPr lang="en-US" sz="1100" dirty="0">
                <a:solidFill>
                  <a:schemeClr val="accent2">
                    <a:lumMod val="75000"/>
                  </a:schemeClr>
                </a:solidFill>
                <a:latin typeface="Bahnschrift SemiBold" panose="020B0502040204020203" pitchFamily="34" charset="0"/>
              </a:rPr>
              <a:t>SC, Special Concern</a:t>
            </a:r>
          </a:p>
          <a:p>
            <a:r>
              <a:rPr lang="en-US" sz="1000" dirty="0">
                <a:solidFill>
                  <a:srgbClr val="535054"/>
                </a:solidFill>
                <a:latin typeface="Bahnschrift Condensed" panose="020B0502040204020203" pitchFamily="34" charset="0"/>
                <a:ea typeface="BatangChe" panose="020B0503020000020004" pitchFamily="49" charset="-127"/>
              </a:rPr>
              <a:t>SC species are not protected. Should these species continue to decline, they would be recommended for T or E status.</a:t>
            </a:r>
          </a:p>
          <a:p>
            <a:endParaRPr lang="en-US" sz="300" dirty="0">
              <a:solidFill>
                <a:srgbClr val="535054"/>
              </a:solidFill>
              <a:latin typeface="Sitka Text" panose="02000505000000020004" pitchFamily="2" charset="0"/>
            </a:endParaRPr>
          </a:p>
          <a:p>
            <a:r>
              <a:rPr lang="en-US" sz="800" i="1" dirty="0">
                <a:solidFill>
                  <a:srgbClr val="535054"/>
                </a:solidFill>
                <a:latin typeface="Sitka Text" panose="02000505000000020004" pitchFamily="2" charset="0"/>
              </a:rPr>
              <a:t>SC species are designated by the Michigan Department of Natural Resources.</a:t>
            </a:r>
          </a:p>
        </p:txBody>
      </p:sp>
      <p:pic>
        <p:nvPicPr>
          <p:cNvPr id="89" name="Picture 88" descr="Young brown birds with yellow legs and white speckled bodies (Black-crowned Night herons) rest on a branch just above the water's surface and are reflected in the water.">
            <a:extLst>
              <a:ext uri="{FF2B5EF4-FFF2-40B4-BE49-F238E27FC236}">
                <a16:creationId xmlns:a16="http://schemas.microsoft.com/office/drawing/2014/main" id="{2BEC8734-C1EF-C2A4-8C41-B1177C0E4C9D}"/>
              </a:ext>
            </a:extLst>
          </p:cNvPr>
          <p:cNvPicPr>
            <a:picLocks noChangeAspect="1"/>
          </p:cNvPicPr>
          <p:nvPr/>
        </p:nvPicPr>
        <p:blipFill>
          <a:blip r:embed="rId3"/>
          <a:stretch>
            <a:fillRect/>
          </a:stretch>
        </p:blipFill>
        <p:spPr>
          <a:xfrm>
            <a:off x="2413822" y="1534500"/>
            <a:ext cx="3389831" cy="2351695"/>
          </a:xfrm>
          <a:prstGeom prst="rect">
            <a:avLst/>
          </a:prstGeom>
        </p:spPr>
      </p:pic>
      <p:sp>
        <p:nvSpPr>
          <p:cNvPr id="14" name="TextBox 13">
            <a:extLst>
              <a:ext uri="{FF2B5EF4-FFF2-40B4-BE49-F238E27FC236}">
                <a16:creationId xmlns:a16="http://schemas.microsoft.com/office/drawing/2014/main" id="{312E45D4-B374-A60F-5A40-7BB285B7958E}"/>
              </a:ext>
            </a:extLst>
          </p:cNvPr>
          <p:cNvSpPr txBox="1"/>
          <p:nvPr/>
        </p:nvSpPr>
        <p:spPr>
          <a:xfrm>
            <a:off x="6532346" y="4106556"/>
            <a:ext cx="1815712" cy="2970044"/>
          </a:xfrm>
          <a:prstGeom prst="rect">
            <a:avLst/>
          </a:prstGeom>
          <a:noFill/>
        </p:spPr>
        <p:txBody>
          <a:bodyPr wrap="square">
            <a:spAutoFit/>
          </a:bodyPr>
          <a:lstStyle/>
          <a:p>
            <a:r>
              <a:rPr lang="en-US" sz="1100" dirty="0"/>
              <a:t>Nest Box Monitoring Program Updates</a:t>
            </a:r>
          </a:p>
          <a:p>
            <a:endParaRPr lang="en-US" sz="1100" dirty="0"/>
          </a:p>
          <a:p>
            <a:r>
              <a:rPr lang="en-US" sz="1100" dirty="0"/>
              <a:t>11 people volunteered 73 hours </a:t>
            </a:r>
          </a:p>
          <a:p>
            <a:endParaRPr lang="en-US" sz="1100" dirty="0"/>
          </a:p>
          <a:p>
            <a:r>
              <a:rPr lang="en-US" sz="1100" dirty="0"/>
              <a:t>Our new Nest Box Monitoring program was a huge success, fledging at least 39 young bluebirds from 12 nesting attempts! </a:t>
            </a:r>
          </a:p>
          <a:p>
            <a:endParaRPr lang="en-US" sz="1100" dirty="0"/>
          </a:p>
          <a:p>
            <a:r>
              <a:rPr lang="en-US" sz="1100" dirty="0"/>
              <a:t>Black-capped Chickadees, House Wrens, and Tree Swallows had a successful year, as well, with many nests and fledglings.</a:t>
            </a:r>
          </a:p>
        </p:txBody>
      </p:sp>
      <p:pic>
        <p:nvPicPr>
          <p:cNvPr id="17" name="Picture 16" descr="An Eastern Bluebird with a vibrant blue head and wing, and a rusty red breast sits on a wooden bird house holding a Green Darner Dragonfly in its mouth. ">
            <a:extLst>
              <a:ext uri="{FF2B5EF4-FFF2-40B4-BE49-F238E27FC236}">
                <a16:creationId xmlns:a16="http://schemas.microsoft.com/office/drawing/2014/main" id="{47CAD868-9930-B106-F2F6-49F36804700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17896" y="0"/>
            <a:ext cx="4047511" cy="7783673"/>
          </a:xfrm>
          <a:prstGeom prst="rect">
            <a:avLst/>
          </a:prstGeom>
        </p:spPr>
      </p:pic>
      <p:grpSp>
        <p:nvGrpSpPr>
          <p:cNvPr id="19" name="Group 18">
            <a:extLst>
              <a:ext uri="{FF2B5EF4-FFF2-40B4-BE49-F238E27FC236}">
                <a16:creationId xmlns:a16="http://schemas.microsoft.com/office/drawing/2014/main" id="{3F1A8151-B06E-E816-E1A2-A041A68680A2}"/>
              </a:ext>
              <a:ext uri="{C183D7F6-B498-43B3-948B-1728B52AA6E4}">
                <adec:decorative xmlns:adec="http://schemas.microsoft.com/office/drawing/2017/decorative" val="1"/>
              </a:ext>
            </a:extLst>
          </p:cNvPr>
          <p:cNvGrpSpPr/>
          <p:nvPr/>
        </p:nvGrpSpPr>
        <p:grpSpPr>
          <a:xfrm>
            <a:off x="330850" y="197514"/>
            <a:ext cx="9729206" cy="7513296"/>
            <a:chOff x="330850" y="197514"/>
            <a:chExt cx="9729206" cy="7513296"/>
          </a:xfrm>
        </p:grpSpPr>
        <p:sp>
          <p:nvSpPr>
            <p:cNvPr id="72" name="TextBox 71">
              <a:extLst>
                <a:ext uri="{FF2B5EF4-FFF2-40B4-BE49-F238E27FC236}">
                  <a16:creationId xmlns:a16="http://schemas.microsoft.com/office/drawing/2014/main" id="{2E77EF71-614D-2DFC-1A9C-914AB8C69263}"/>
                </a:ext>
              </a:extLst>
            </p:cNvPr>
            <p:cNvSpPr txBox="1"/>
            <p:nvPr/>
          </p:nvSpPr>
          <p:spPr>
            <a:xfrm>
              <a:off x="2393590" y="4185134"/>
              <a:ext cx="3389831" cy="3400931"/>
            </a:xfrm>
            <a:prstGeom prst="rect">
              <a:avLst/>
            </a:prstGeom>
            <a:noFill/>
          </p:spPr>
          <p:txBody>
            <a:bodyPr wrap="square" rtlCol="0">
              <a:spAutoFit/>
            </a:bodyPr>
            <a:lstStyle/>
            <a:p>
              <a:r>
                <a:rPr lang="en-US" sz="1200" dirty="0">
                  <a:solidFill>
                    <a:schemeClr val="accent2">
                      <a:lumMod val="75000"/>
                    </a:schemeClr>
                  </a:solidFill>
                  <a:latin typeface="Sitka Text Semibold" pitchFamily="2" charset="0"/>
                </a:rPr>
                <a:t>Black-crowned Night-herons </a:t>
              </a:r>
              <a:r>
                <a:rPr lang="en-US" sz="1100" dirty="0">
                  <a:latin typeface="Sitka Text" panose="02000505000000020004" pitchFamily="2" charset="0"/>
                </a:rPr>
                <a:t>(SC) at Mary Beth Doyle continue to be the stars of twilight, with several youngsters and adults showing well throughout the breeding season. </a:t>
              </a:r>
              <a:r>
                <a:rPr lang="en-US" sz="1200" dirty="0">
                  <a:solidFill>
                    <a:schemeClr val="accent2">
                      <a:lumMod val="75000"/>
                    </a:schemeClr>
                  </a:solidFill>
                  <a:latin typeface="Sitka Text Semibold" pitchFamily="2" charset="0"/>
                </a:rPr>
                <a:t>Marsh Wrens </a:t>
              </a:r>
              <a:r>
                <a:rPr lang="en-US" sz="1100" dirty="0">
                  <a:latin typeface="Sitka Text" panose="02000505000000020004" pitchFamily="2" charset="0"/>
                </a:rPr>
                <a:t>(SC) nested at Swift Run pond this year, with at least 5 males singing in the cattails through the season. </a:t>
              </a:r>
              <a:r>
                <a:rPr lang="en-US" sz="1200" dirty="0">
                  <a:solidFill>
                    <a:schemeClr val="accent2">
                      <a:lumMod val="75000"/>
                    </a:schemeClr>
                  </a:solidFill>
                  <a:latin typeface="Sitka Text Semibold" pitchFamily="2" charset="0"/>
                </a:rPr>
                <a:t>Red-shouldered Hawks </a:t>
              </a:r>
              <a:r>
                <a:rPr lang="en-US" sz="1100" dirty="0">
                  <a:latin typeface="Sitka Text" panose="02000505000000020004" pitchFamily="2" charset="0"/>
                </a:rPr>
                <a:t>(SC) continued at Wheeler Service Center. </a:t>
              </a:r>
              <a:r>
                <a:rPr lang="en-US" sz="1200" dirty="0">
                  <a:solidFill>
                    <a:schemeClr val="accent2">
                      <a:lumMod val="75000"/>
                    </a:schemeClr>
                  </a:solidFill>
                  <a:latin typeface="Sitka Text Semibold" pitchFamily="2" charset="0"/>
                </a:rPr>
                <a:t>Trumpeter Swans </a:t>
              </a:r>
              <a:r>
                <a:rPr lang="en-US" sz="1100" dirty="0">
                  <a:latin typeface="Sitka Text" panose="02000505000000020004" pitchFamily="2" charset="0"/>
                </a:rPr>
                <a:t>(SC) had 2 nesting attempts, one at Wheeler Service Center, and one at the Water Treatment Plant settling pond, both of which failed. </a:t>
              </a:r>
            </a:p>
            <a:p>
              <a:endParaRPr lang="en-US" sz="1100" dirty="0">
                <a:latin typeface="Sitka Text" panose="02000505000000020004" pitchFamily="2" charset="0"/>
              </a:endParaRPr>
            </a:p>
            <a:p>
              <a:r>
                <a:rPr lang="en-US" sz="1100" dirty="0">
                  <a:latin typeface="Sitka Text" panose="02000505000000020004" pitchFamily="2" charset="0"/>
                </a:rPr>
                <a:t>We also spotted an immature </a:t>
              </a:r>
              <a:r>
                <a:rPr lang="en-US" sz="1200" dirty="0">
                  <a:solidFill>
                    <a:schemeClr val="accent2">
                      <a:lumMod val="75000"/>
                    </a:schemeClr>
                  </a:solidFill>
                  <a:latin typeface="Sitka Text Semibold" pitchFamily="2" charset="0"/>
                </a:rPr>
                <a:t>Red-headed Woodpecker </a:t>
              </a:r>
              <a:r>
                <a:rPr lang="en-US" sz="1100" dirty="0">
                  <a:latin typeface="Sitka Text" panose="02000505000000020004" pitchFamily="2" charset="0"/>
                </a:rPr>
                <a:t>(SC) at the Wheeler Service Center, leading us to presume that we have provided habitat for this rare woodpecker to nest.</a:t>
              </a:r>
            </a:p>
            <a:p>
              <a:endParaRPr lang="en-US" sz="1100" dirty="0">
                <a:latin typeface="Sitka Text" panose="02000505000000020004" pitchFamily="2" charset="0"/>
              </a:endParaRPr>
            </a:p>
          </p:txBody>
        </p:sp>
        <p:grpSp>
          <p:nvGrpSpPr>
            <p:cNvPr id="18" name="Group 17">
              <a:extLst>
                <a:ext uri="{FF2B5EF4-FFF2-40B4-BE49-F238E27FC236}">
                  <a16:creationId xmlns:a16="http://schemas.microsoft.com/office/drawing/2014/main" id="{17D4AFBE-D565-7FCB-08CC-0FD33922DAC9}"/>
                </a:ext>
                <a:ext uri="{C183D7F6-B498-43B3-948B-1728B52AA6E4}">
                  <adec:decorative xmlns:adec="http://schemas.microsoft.com/office/drawing/2017/decorative" val="1"/>
                </a:ext>
              </a:extLst>
            </p:cNvPr>
            <p:cNvGrpSpPr/>
            <p:nvPr/>
          </p:nvGrpSpPr>
          <p:grpSpPr>
            <a:xfrm>
              <a:off x="330850" y="197514"/>
              <a:ext cx="9729206" cy="7513296"/>
              <a:chOff x="330850" y="197514"/>
              <a:chExt cx="9729206" cy="7513296"/>
            </a:xfrm>
          </p:grpSpPr>
          <p:grpSp>
            <p:nvGrpSpPr>
              <p:cNvPr id="2" name="Group 1">
                <a:extLst>
                  <a:ext uri="{FF2B5EF4-FFF2-40B4-BE49-F238E27FC236}">
                    <a16:creationId xmlns:a16="http://schemas.microsoft.com/office/drawing/2014/main" id="{EB69253D-7960-4CAB-2104-A093509807F1}"/>
                  </a:ext>
                  <a:ext uri="{C183D7F6-B498-43B3-948B-1728B52AA6E4}">
                    <adec:decorative xmlns:adec="http://schemas.microsoft.com/office/drawing/2017/decorative" val="1"/>
                  </a:ext>
                </a:extLst>
              </p:cNvPr>
              <p:cNvGrpSpPr/>
              <p:nvPr/>
            </p:nvGrpSpPr>
            <p:grpSpPr>
              <a:xfrm>
                <a:off x="360608" y="1436259"/>
                <a:ext cx="2650218" cy="3575448"/>
                <a:chOff x="360608" y="1436259"/>
                <a:chExt cx="2650218" cy="3575448"/>
              </a:xfrm>
            </p:grpSpPr>
            <p:sp>
              <p:nvSpPr>
                <p:cNvPr id="12" name="TextBox 11">
                  <a:extLst>
                    <a:ext uri="{FF2B5EF4-FFF2-40B4-BE49-F238E27FC236}">
                      <a16:creationId xmlns:a16="http://schemas.microsoft.com/office/drawing/2014/main" id="{CF49CE39-2C27-7E75-3845-FC0A29ABE8D7}"/>
                    </a:ext>
                  </a:extLst>
                </p:cNvPr>
                <p:cNvSpPr txBox="1"/>
                <p:nvPr/>
              </p:nvSpPr>
              <p:spPr>
                <a:xfrm>
                  <a:off x="360608" y="4579729"/>
                  <a:ext cx="2587354" cy="431978"/>
                </a:xfrm>
                <a:prstGeom prst="rect">
                  <a:avLst/>
                </a:prstGeom>
                <a:noFill/>
              </p:spPr>
              <p:txBody>
                <a:bodyPr wrap="square" rtlCol="0">
                  <a:spAutoFit/>
                </a:bodyPr>
                <a:lstStyle/>
                <a:p>
                  <a:r>
                    <a:rPr lang="en-US" sz="2207" dirty="0">
                      <a:solidFill>
                        <a:schemeClr val="accent2">
                          <a:lumMod val="50000"/>
                        </a:schemeClr>
                      </a:solidFill>
                      <a:latin typeface="Elephant" panose="02020904090505020303" pitchFamily="18" charset="0"/>
                    </a:rPr>
                    <a:t>volunteers</a:t>
                  </a:r>
                  <a:endParaRPr lang="en-US" sz="2207" dirty="0">
                    <a:solidFill>
                      <a:schemeClr val="accent2">
                        <a:lumMod val="50000"/>
                      </a:schemeClr>
                    </a:solidFill>
                  </a:endParaRPr>
                </a:p>
              </p:txBody>
            </p:sp>
            <p:sp>
              <p:nvSpPr>
                <p:cNvPr id="70" name="TextBox 69">
                  <a:extLst>
                    <a:ext uri="{FF2B5EF4-FFF2-40B4-BE49-F238E27FC236}">
                      <a16:creationId xmlns:a16="http://schemas.microsoft.com/office/drawing/2014/main" id="{F3A57D88-1703-414A-92CA-981A94FDCAE4}"/>
                    </a:ext>
                  </a:extLst>
                </p:cNvPr>
                <p:cNvSpPr txBox="1"/>
                <p:nvPr/>
              </p:nvSpPr>
              <p:spPr>
                <a:xfrm>
                  <a:off x="423472" y="2163582"/>
                  <a:ext cx="2587354" cy="431978"/>
                </a:xfrm>
                <a:prstGeom prst="rect">
                  <a:avLst/>
                </a:prstGeom>
                <a:noFill/>
              </p:spPr>
              <p:txBody>
                <a:bodyPr wrap="square" rtlCol="0">
                  <a:spAutoFit/>
                </a:bodyPr>
                <a:lstStyle/>
                <a:p>
                  <a:r>
                    <a:rPr lang="en-US" sz="2207" dirty="0">
                      <a:solidFill>
                        <a:srgbClr val="F09456"/>
                      </a:solidFill>
                      <a:latin typeface="Elephant" panose="02020904090505020303" pitchFamily="18" charset="0"/>
                    </a:rPr>
                    <a:t>species</a:t>
                  </a:r>
                  <a:endParaRPr lang="en-US" sz="2207" dirty="0">
                    <a:solidFill>
                      <a:srgbClr val="F09456"/>
                    </a:solidFill>
                  </a:endParaRPr>
                </a:p>
              </p:txBody>
            </p:sp>
            <p:sp>
              <p:nvSpPr>
                <p:cNvPr id="69" name="TextBox 68">
                  <a:extLst>
                    <a:ext uri="{FF2B5EF4-FFF2-40B4-BE49-F238E27FC236}">
                      <a16:creationId xmlns:a16="http://schemas.microsoft.com/office/drawing/2014/main" id="{745A968E-A9F0-4151-AD7A-9B5C92E292A8}"/>
                    </a:ext>
                  </a:extLst>
                </p:cNvPr>
                <p:cNvSpPr txBox="1"/>
                <p:nvPr/>
              </p:nvSpPr>
              <p:spPr>
                <a:xfrm>
                  <a:off x="392040" y="1436259"/>
                  <a:ext cx="1545565" cy="923330"/>
                </a:xfrm>
                <a:prstGeom prst="rect">
                  <a:avLst/>
                </a:prstGeom>
                <a:noFill/>
              </p:spPr>
              <p:txBody>
                <a:bodyPr wrap="square" rtlCol="0">
                  <a:spAutoFit/>
                </a:bodyPr>
                <a:lstStyle/>
                <a:p>
                  <a:r>
                    <a:rPr lang="en-US" sz="5400" dirty="0">
                      <a:solidFill>
                        <a:srgbClr val="F09456"/>
                      </a:solidFill>
                      <a:latin typeface="Elephant" panose="02020904090505020303" pitchFamily="18" charset="0"/>
                    </a:rPr>
                    <a:t>172</a:t>
                  </a:r>
                  <a:endParaRPr lang="en-US" sz="5400" dirty="0">
                    <a:solidFill>
                      <a:srgbClr val="F09456"/>
                    </a:solidFill>
                  </a:endParaRPr>
                </a:p>
              </p:txBody>
            </p:sp>
            <p:sp>
              <p:nvSpPr>
                <p:cNvPr id="10" name="TextBox 9">
                  <a:extLst>
                    <a:ext uri="{FF2B5EF4-FFF2-40B4-BE49-F238E27FC236}">
                      <a16:creationId xmlns:a16="http://schemas.microsoft.com/office/drawing/2014/main" id="{15F19009-45A7-93EB-3CBC-ED17D715B6E5}"/>
                    </a:ext>
                  </a:extLst>
                </p:cNvPr>
                <p:cNvSpPr txBox="1"/>
                <p:nvPr/>
              </p:nvSpPr>
              <p:spPr>
                <a:xfrm>
                  <a:off x="423472" y="3322883"/>
                  <a:ext cx="2587354" cy="431978"/>
                </a:xfrm>
                <a:prstGeom prst="rect">
                  <a:avLst/>
                </a:prstGeom>
                <a:noFill/>
              </p:spPr>
              <p:txBody>
                <a:bodyPr wrap="square" rtlCol="0">
                  <a:spAutoFit/>
                </a:bodyPr>
                <a:lstStyle/>
                <a:p>
                  <a:r>
                    <a:rPr lang="en-US" sz="2207" dirty="0">
                      <a:solidFill>
                        <a:schemeClr val="accent2">
                          <a:lumMod val="75000"/>
                        </a:schemeClr>
                      </a:solidFill>
                      <a:latin typeface="Elephant" panose="02020904090505020303" pitchFamily="18" charset="0"/>
                    </a:rPr>
                    <a:t>hours</a:t>
                  </a:r>
                  <a:endParaRPr lang="en-US" sz="2207" dirty="0">
                    <a:solidFill>
                      <a:schemeClr val="accent2">
                        <a:lumMod val="75000"/>
                      </a:schemeClr>
                    </a:solidFill>
                  </a:endParaRPr>
                </a:p>
              </p:txBody>
            </p:sp>
            <p:sp>
              <p:nvSpPr>
                <p:cNvPr id="11" name="TextBox 10">
                  <a:extLst>
                    <a:ext uri="{FF2B5EF4-FFF2-40B4-BE49-F238E27FC236}">
                      <a16:creationId xmlns:a16="http://schemas.microsoft.com/office/drawing/2014/main" id="{3E22245C-1C78-6D59-59C9-5A51E2BF213B}"/>
                    </a:ext>
                  </a:extLst>
                </p:cNvPr>
                <p:cNvSpPr txBox="1"/>
                <p:nvPr/>
              </p:nvSpPr>
              <p:spPr>
                <a:xfrm>
                  <a:off x="392040" y="2595560"/>
                  <a:ext cx="1625436" cy="923330"/>
                </a:xfrm>
                <a:prstGeom prst="rect">
                  <a:avLst/>
                </a:prstGeom>
                <a:noFill/>
              </p:spPr>
              <p:txBody>
                <a:bodyPr wrap="square" rtlCol="0">
                  <a:spAutoFit/>
                </a:bodyPr>
                <a:lstStyle/>
                <a:p>
                  <a:r>
                    <a:rPr lang="en-US" sz="5400" dirty="0">
                      <a:solidFill>
                        <a:schemeClr val="accent2">
                          <a:lumMod val="75000"/>
                        </a:schemeClr>
                      </a:solidFill>
                      <a:latin typeface="Elephant" panose="02020904090505020303" pitchFamily="18" charset="0"/>
                    </a:rPr>
                    <a:t>495</a:t>
                  </a:r>
                  <a:endParaRPr lang="en-US" sz="5400" dirty="0">
                    <a:solidFill>
                      <a:schemeClr val="accent2">
                        <a:lumMod val="75000"/>
                      </a:schemeClr>
                    </a:solidFill>
                  </a:endParaRPr>
                </a:p>
              </p:txBody>
            </p:sp>
            <p:sp>
              <p:nvSpPr>
                <p:cNvPr id="13" name="TextBox 12">
                  <a:extLst>
                    <a:ext uri="{FF2B5EF4-FFF2-40B4-BE49-F238E27FC236}">
                      <a16:creationId xmlns:a16="http://schemas.microsoft.com/office/drawing/2014/main" id="{E47DDDBE-7497-FF04-87B9-578A073B46E5}"/>
                    </a:ext>
                  </a:extLst>
                </p:cNvPr>
                <p:cNvSpPr txBox="1"/>
                <p:nvPr/>
              </p:nvSpPr>
              <p:spPr>
                <a:xfrm>
                  <a:off x="360608" y="3813980"/>
                  <a:ext cx="1225732" cy="923330"/>
                </a:xfrm>
                <a:prstGeom prst="rect">
                  <a:avLst/>
                </a:prstGeom>
                <a:noFill/>
              </p:spPr>
              <p:txBody>
                <a:bodyPr wrap="square" rtlCol="0">
                  <a:spAutoFit/>
                </a:bodyPr>
                <a:lstStyle/>
                <a:p>
                  <a:r>
                    <a:rPr lang="en-US" sz="5400" dirty="0">
                      <a:solidFill>
                        <a:schemeClr val="accent2">
                          <a:lumMod val="50000"/>
                        </a:schemeClr>
                      </a:solidFill>
                      <a:latin typeface="Elephant" panose="02020904090505020303" pitchFamily="18" charset="0"/>
                    </a:rPr>
                    <a:t>55</a:t>
                  </a:r>
                  <a:endParaRPr lang="en-US" sz="5400" dirty="0">
                    <a:solidFill>
                      <a:schemeClr val="accent2">
                        <a:lumMod val="50000"/>
                      </a:schemeClr>
                    </a:solidFill>
                  </a:endParaRPr>
                </a:p>
              </p:txBody>
            </p:sp>
          </p:grpSp>
          <p:grpSp>
            <p:nvGrpSpPr>
              <p:cNvPr id="5" name="Group 4">
                <a:extLst>
                  <a:ext uri="{FF2B5EF4-FFF2-40B4-BE49-F238E27FC236}">
                    <a16:creationId xmlns:a16="http://schemas.microsoft.com/office/drawing/2014/main" id="{7D120588-9233-29B8-6FDA-477A6A9222DB}"/>
                  </a:ext>
                  <a:ext uri="{C183D7F6-B498-43B3-948B-1728B52AA6E4}">
                    <adec:decorative xmlns:adec="http://schemas.microsoft.com/office/drawing/2017/decorative" val="1"/>
                  </a:ext>
                </a:extLst>
              </p:cNvPr>
              <p:cNvGrpSpPr/>
              <p:nvPr/>
            </p:nvGrpSpPr>
            <p:grpSpPr>
              <a:xfrm>
                <a:off x="330850" y="197514"/>
                <a:ext cx="9729206" cy="7513296"/>
                <a:chOff x="330850" y="197514"/>
                <a:chExt cx="9729206" cy="7513296"/>
              </a:xfrm>
            </p:grpSpPr>
            <p:grpSp>
              <p:nvGrpSpPr>
                <p:cNvPr id="4" name="Group 3">
                  <a:extLst>
                    <a:ext uri="{FF2B5EF4-FFF2-40B4-BE49-F238E27FC236}">
                      <a16:creationId xmlns:a16="http://schemas.microsoft.com/office/drawing/2014/main" id="{A45CDCEE-5422-AC81-94B3-4A040554AD8D}"/>
                    </a:ext>
                  </a:extLst>
                </p:cNvPr>
                <p:cNvGrpSpPr/>
                <p:nvPr/>
              </p:nvGrpSpPr>
              <p:grpSpPr>
                <a:xfrm>
                  <a:off x="330850" y="197514"/>
                  <a:ext cx="9729206" cy="7513296"/>
                  <a:chOff x="330850" y="197514"/>
                  <a:chExt cx="9729206" cy="7513296"/>
                </a:xfrm>
              </p:grpSpPr>
              <p:cxnSp>
                <p:nvCxnSpPr>
                  <p:cNvPr id="79" name="Straight Connector 78">
                    <a:extLst>
                      <a:ext uri="{FF2B5EF4-FFF2-40B4-BE49-F238E27FC236}">
                        <a16:creationId xmlns:a16="http://schemas.microsoft.com/office/drawing/2014/main" id="{AE5E82BD-4F19-C64A-30E2-E4F4DEB98BFE}"/>
                      </a:ext>
                      <a:ext uri="{C183D7F6-B498-43B3-948B-1728B52AA6E4}">
                        <adec:decorative xmlns:adec="http://schemas.microsoft.com/office/drawing/2017/decorative" val="1"/>
                      </a:ext>
                    </a:extLst>
                  </p:cNvPr>
                  <p:cNvCxnSpPr>
                    <a:cxnSpLocks/>
                  </p:cNvCxnSpPr>
                  <p:nvPr/>
                </p:nvCxnSpPr>
                <p:spPr>
                  <a:xfrm>
                    <a:off x="330850" y="1240352"/>
                    <a:ext cx="5852160" cy="1"/>
                  </a:xfrm>
                  <a:prstGeom prst="line">
                    <a:avLst/>
                  </a:prstGeom>
                  <a:solidFill>
                    <a:schemeClr val="accent1">
                      <a:lumMod val="75000"/>
                    </a:schemeClr>
                  </a:solid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4377E489-6F4D-40F7-BA5C-194D0425B5FC}"/>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38" name="TextBox 37">
                    <a:extLst>
                      <a:ext uri="{FF2B5EF4-FFF2-40B4-BE49-F238E27FC236}">
                        <a16:creationId xmlns:a16="http://schemas.microsoft.com/office/drawing/2014/main" id="{4E285B6E-CBEA-4199-A6D1-DFC49D06D59F}"/>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sp>
                <p:nvSpPr>
                  <p:cNvPr id="39" name="TextBox 38">
                    <a:extLst>
                      <a:ext uri="{FF2B5EF4-FFF2-40B4-BE49-F238E27FC236}">
                        <a16:creationId xmlns:a16="http://schemas.microsoft.com/office/drawing/2014/main" id="{ECB5916C-E6EA-4D8D-9E87-46DBA299AC87}"/>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15</a:t>
                    </a:r>
                  </a:p>
                </p:txBody>
              </p:sp>
              <p:cxnSp>
                <p:nvCxnSpPr>
                  <p:cNvPr id="40" name="Straight Connector 39">
                    <a:extLst>
                      <a:ext uri="{FF2B5EF4-FFF2-40B4-BE49-F238E27FC236}">
                        <a16:creationId xmlns:a16="http://schemas.microsoft.com/office/drawing/2014/main" id="{BD8C1F7A-C2CD-421A-AE41-64D2151D6066}"/>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pic>
                <p:nvPicPr>
                  <p:cNvPr id="41" name="Picture 40">
                    <a:extLst>
                      <a:ext uri="{FF2B5EF4-FFF2-40B4-BE49-F238E27FC236}">
                        <a16:creationId xmlns:a16="http://schemas.microsoft.com/office/drawing/2014/main" id="{9CC124FC-DD4A-4670-A43B-0570F87F7ACF}"/>
                      </a:ext>
                      <a:ext uri="{C183D7F6-B498-43B3-948B-1728B52AA6E4}">
                        <adec:decorative xmlns:adec="http://schemas.microsoft.com/office/drawing/2017/decorative" val="1"/>
                      </a:ext>
                    </a:extLst>
                  </p:cNvPr>
                  <p:cNvPicPr>
                    <a:picLocks noChangeAspect="1"/>
                  </p:cNvPicPr>
                  <p:nvPr/>
                </p:nvPicPr>
                <p:blipFill>
                  <a:blip r:embed="rId5" cstate="screen">
                    <a:lum bright="70000" contrast="-70000"/>
                    <a:alphaModFix amt="92000"/>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sp>
                <p:nvSpPr>
                  <p:cNvPr id="52" name="Rectangle 51">
                    <a:extLst>
                      <a:ext uri="{FF2B5EF4-FFF2-40B4-BE49-F238E27FC236}">
                        <a16:creationId xmlns:a16="http://schemas.microsoft.com/office/drawing/2014/main" id="{7ADEE5EA-5725-9A38-9F96-F460DC0F2E43}"/>
                      </a:ext>
                      <a:ext uri="{C183D7F6-B498-43B3-948B-1728B52AA6E4}">
                        <adec:decorative xmlns:adec="http://schemas.microsoft.com/office/drawing/2017/decorative" val="1"/>
                      </a:ext>
                    </a:extLst>
                  </p:cNvPr>
                  <p:cNvSpPr>
                    <a:spLocks noChangeAspect="1"/>
                  </p:cNvSpPr>
                  <p:nvPr/>
                </p:nvSpPr>
                <p:spPr>
                  <a:xfrm>
                    <a:off x="6448444" y="5255447"/>
                    <a:ext cx="3125047" cy="2329834"/>
                  </a:xfrm>
                  <a:prstGeom prst="rect">
                    <a:avLst/>
                  </a:prstGeom>
                  <a:solidFill>
                    <a:schemeClr val="accent2">
                      <a:lumMod val="40000"/>
                      <a:lumOff val="60000"/>
                      <a:alpha val="91000"/>
                    </a:schemeClr>
                  </a:solidFill>
                  <a:ln>
                    <a:no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Sitka Text" panose="02000505000000020004" pitchFamily="2" charset="0"/>
                    </a:endParaRPr>
                  </a:p>
                </p:txBody>
              </p:sp>
              <p:sp>
                <p:nvSpPr>
                  <p:cNvPr id="61" name="Rectangle 60">
                    <a:extLst>
                      <a:ext uri="{FF2B5EF4-FFF2-40B4-BE49-F238E27FC236}">
                        <a16:creationId xmlns:a16="http://schemas.microsoft.com/office/drawing/2014/main" id="{0F1115AE-2350-35CE-B385-206F54D0E91A}"/>
                      </a:ext>
                      <a:ext uri="{C183D7F6-B498-43B3-948B-1728B52AA6E4}">
                        <adec:decorative xmlns:adec="http://schemas.microsoft.com/office/drawing/2017/decorative" val="1"/>
                      </a:ext>
                    </a:extLst>
                  </p:cNvPr>
                  <p:cNvSpPr>
                    <a:spLocks/>
                  </p:cNvSpPr>
                  <p:nvPr/>
                </p:nvSpPr>
                <p:spPr>
                  <a:xfrm>
                    <a:off x="6448443" y="3781008"/>
                    <a:ext cx="3125047" cy="1371600"/>
                  </a:xfrm>
                  <a:prstGeom prst="rect">
                    <a:avLst/>
                  </a:prstGeom>
                  <a:solidFill>
                    <a:schemeClr val="accent2">
                      <a:lumMod val="40000"/>
                      <a:lumOff val="60000"/>
                      <a:alpha val="87000"/>
                    </a:schemeClr>
                  </a:solidFill>
                  <a:ln>
                    <a:no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sp>
                <p:nvSpPr>
                  <p:cNvPr id="82" name="Rectangle 81">
                    <a:extLst>
                      <a:ext uri="{FF2B5EF4-FFF2-40B4-BE49-F238E27FC236}">
                        <a16:creationId xmlns:a16="http://schemas.microsoft.com/office/drawing/2014/main" id="{FB7FE944-45A1-CAE8-F110-516AF6446C64}"/>
                      </a:ext>
                    </a:extLst>
                  </p:cNvPr>
                  <p:cNvSpPr/>
                  <p:nvPr/>
                </p:nvSpPr>
                <p:spPr>
                  <a:xfrm>
                    <a:off x="3291840" y="7495366"/>
                    <a:ext cx="2726056" cy="215444"/>
                  </a:xfrm>
                  <a:prstGeom prst="rect">
                    <a:avLst/>
                  </a:prstGeom>
                </p:spPr>
                <p:txBody>
                  <a:bodyPr wrap="square">
                    <a:spAutoFit/>
                  </a:bodyPr>
                  <a:lstStyle/>
                  <a:p>
                    <a:pPr algn="r"/>
                    <a:r>
                      <a:rPr lang="en-US" sz="800" i="1" dirty="0">
                        <a:uFill>
                          <a:solidFill>
                            <a:srgbClr val="E2AA00"/>
                          </a:solidFill>
                        </a:uFill>
                        <a:latin typeface="Sitka Small" panose="02000505000000020004" pitchFamily="2" charset="0"/>
                      </a:rPr>
                      <a:t>Eastern Bluebird with green darner dragonfly</a:t>
                    </a:r>
                  </a:p>
                </p:txBody>
              </p:sp>
              <p:sp>
                <p:nvSpPr>
                  <p:cNvPr id="90" name="Rectangle 89">
                    <a:extLst>
                      <a:ext uri="{FF2B5EF4-FFF2-40B4-BE49-F238E27FC236}">
                        <a16:creationId xmlns:a16="http://schemas.microsoft.com/office/drawing/2014/main" id="{AB328A15-5A51-6955-4232-4B54A9C331C8}"/>
                      </a:ext>
                    </a:extLst>
                  </p:cNvPr>
                  <p:cNvSpPr/>
                  <p:nvPr/>
                </p:nvSpPr>
                <p:spPr>
                  <a:xfrm>
                    <a:off x="3573436" y="3891112"/>
                    <a:ext cx="2226075" cy="215444"/>
                  </a:xfrm>
                  <a:prstGeom prst="rect">
                    <a:avLst/>
                  </a:prstGeom>
                </p:spPr>
                <p:txBody>
                  <a:bodyPr wrap="square">
                    <a:spAutoFit/>
                  </a:bodyPr>
                  <a:lstStyle/>
                  <a:p>
                    <a:pPr algn="r"/>
                    <a:r>
                      <a:rPr lang="en-US" sz="800" i="1" dirty="0">
                        <a:uFill>
                          <a:solidFill>
                            <a:srgbClr val="E2AA00"/>
                          </a:solidFill>
                        </a:uFill>
                        <a:latin typeface="Sitka Small" panose="02000505000000020004" pitchFamily="2" charset="0"/>
                      </a:rPr>
                      <a:t>Young Black-crowned Night-herons</a:t>
                    </a:r>
                  </a:p>
                </p:txBody>
              </p:sp>
              <p:cxnSp>
                <p:nvCxnSpPr>
                  <p:cNvPr id="8" name="Straight Connector 7">
                    <a:extLst>
                      <a:ext uri="{FF2B5EF4-FFF2-40B4-BE49-F238E27FC236}">
                        <a16:creationId xmlns:a16="http://schemas.microsoft.com/office/drawing/2014/main" id="{07701894-A73A-DDC1-544A-B1367385FD83}"/>
                      </a:ext>
                      <a:ext uri="{C183D7F6-B498-43B3-948B-1728B52AA6E4}">
                        <adec:decorative xmlns:adec="http://schemas.microsoft.com/office/drawing/2017/decorative" val="1"/>
                      </a:ext>
                    </a:extLst>
                  </p:cNvPr>
                  <p:cNvCxnSpPr>
                    <a:cxnSpLocks/>
                  </p:cNvCxnSpPr>
                  <p:nvPr/>
                </p:nvCxnSpPr>
                <p:spPr>
                  <a:xfrm>
                    <a:off x="392040" y="5213340"/>
                    <a:ext cx="1737360" cy="1"/>
                  </a:xfrm>
                  <a:prstGeom prst="line">
                    <a:avLst/>
                  </a:prstGeom>
                  <a:solidFill>
                    <a:schemeClr val="accent1">
                      <a:lumMod val="75000"/>
                    </a:schemeClr>
                  </a:solid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7B9C4756-3571-24DB-D11B-318A7BD094CE}"/>
                      </a:ext>
                      <a:ext uri="{C183D7F6-B498-43B3-948B-1728B52AA6E4}">
                        <adec:decorative xmlns:adec="http://schemas.microsoft.com/office/drawing/2017/decorative" val="1"/>
                      </a:ext>
                    </a:extLst>
                  </p:cNvPr>
                  <p:cNvSpPr/>
                  <p:nvPr/>
                </p:nvSpPr>
                <p:spPr>
                  <a:xfrm>
                    <a:off x="6448444" y="980091"/>
                    <a:ext cx="3125046" cy="2698077"/>
                  </a:xfrm>
                  <a:prstGeom prst="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19">
                  <a:extLst>
                    <a:ext uri="{FF2B5EF4-FFF2-40B4-BE49-F238E27FC236}">
                      <a16:creationId xmlns:a16="http://schemas.microsoft.com/office/drawing/2014/main" id="{9408C787-436B-04E0-B806-C4D053F4860D}"/>
                    </a:ext>
                  </a:extLst>
                </p:cNvPr>
                <p:cNvSpPr/>
                <p:nvPr/>
              </p:nvSpPr>
              <p:spPr>
                <a:xfrm>
                  <a:off x="6683987" y="5365707"/>
                  <a:ext cx="2676337" cy="1938992"/>
                </a:xfrm>
                <a:prstGeom prst="rect">
                  <a:avLst/>
                </a:prstGeom>
              </p:spPr>
              <p:txBody>
                <a:bodyPr wrap="square">
                  <a:spAutoFit/>
                </a:bodyPr>
                <a:lstStyle/>
                <a:p>
                  <a:r>
                    <a:rPr lang="en-US" sz="1200" dirty="0">
                      <a:latin typeface="Sitka Text" panose="02000505000000020004" pitchFamily="2" charset="0"/>
                      <a:ea typeface="Times New Roman" panose="02020603050405020304" pitchFamily="18" charset="0"/>
                    </a:rPr>
                    <a:t>Our new Nest Box Monitoring program was a huge success, fledging at least </a:t>
                  </a:r>
                  <a:r>
                    <a:rPr lang="en-US" sz="1200" b="1" dirty="0">
                      <a:latin typeface="Sitka Text" panose="02000505000000020004" pitchFamily="2" charset="0"/>
                      <a:ea typeface="Times New Roman" panose="02020603050405020304" pitchFamily="18" charset="0"/>
                    </a:rPr>
                    <a:t>39 young </a:t>
                  </a:r>
                  <a:r>
                    <a:rPr lang="en-US" sz="1200" b="1" dirty="0">
                      <a:solidFill>
                        <a:srgbClr val="BB5527"/>
                      </a:solidFill>
                      <a:latin typeface="Sitka Text" panose="02000505000000020004" pitchFamily="2" charset="0"/>
                      <a:ea typeface="Times New Roman" panose="02020603050405020304" pitchFamily="18" charset="0"/>
                    </a:rPr>
                    <a:t>Eastern Bluebirds</a:t>
                  </a:r>
                  <a:r>
                    <a:rPr lang="en-US" sz="1200" b="1" dirty="0">
                      <a:latin typeface="Sitka Text" panose="02000505000000020004" pitchFamily="2" charset="0"/>
                      <a:ea typeface="Times New Roman" panose="02020603050405020304" pitchFamily="18" charset="0"/>
                    </a:rPr>
                    <a:t> from 12 nesting attempts</a:t>
                  </a:r>
                  <a:r>
                    <a:rPr lang="en-US" sz="1200" dirty="0">
                      <a:latin typeface="Sitka Text" panose="02000505000000020004" pitchFamily="2" charset="0"/>
                      <a:ea typeface="Times New Roman" panose="02020603050405020304" pitchFamily="18" charset="0"/>
                    </a:rPr>
                    <a:t>! </a:t>
                  </a:r>
                </a:p>
                <a:p>
                  <a:endParaRPr lang="en-US" sz="1200" dirty="0">
                    <a:latin typeface="Sitka Text" panose="02000505000000020004" pitchFamily="2" charset="0"/>
                    <a:ea typeface="Times New Roman" panose="02020603050405020304" pitchFamily="18" charset="0"/>
                  </a:endParaRPr>
                </a:p>
                <a:p>
                  <a:r>
                    <a:rPr lang="en-US" sz="1200" b="1" dirty="0">
                      <a:solidFill>
                        <a:srgbClr val="BB5527"/>
                      </a:solidFill>
                      <a:latin typeface="Sitka Text" panose="02000505000000020004" pitchFamily="2" charset="0"/>
                      <a:ea typeface="Times New Roman" panose="02020603050405020304" pitchFamily="18" charset="0"/>
                    </a:rPr>
                    <a:t>Black-capped Chickadees</a:t>
                  </a:r>
                  <a:r>
                    <a:rPr lang="en-US" sz="1200" dirty="0">
                      <a:latin typeface="Sitka Text" panose="02000505000000020004" pitchFamily="2" charset="0"/>
                      <a:ea typeface="Times New Roman" panose="02020603050405020304" pitchFamily="18" charset="0"/>
                    </a:rPr>
                    <a:t>, </a:t>
                  </a:r>
                  <a:r>
                    <a:rPr lang="en-US" sz="1200" b="1" dirty="0">
                      <a:solidFill>
                        <a:srgbClr val="BB5527"/>
                      </a:solidFill>
                      <a:latin typeface="Sitka Text" panose="02000505000000020004" pitchFamily="2" charset="0"/>
                      <a:ea typeface="Times New Roman" panose="02020603050405020304" pitchFamily="18" charset="0"/>
                    </a:rPr>
                    <a:t>House Wrens</a:t>
                  </a:r>
                  <a:r>
                    <a:rPr lang="en-US" sz="1200" dirty="0">
                      <a:latin typeface="Sitka Text" panose="02000505000000020004" pitchFamily="2" charset="0"/>
                      <a:ea typeface="Times New Roman" panose="02020603050405020304" pitchFamily="18" charset="0"/>
                    </a:rPr>
                    <a:t>, and </a:t>
                  </a:r>
                  <a:r>
                    <a:rPr lang="en-US" sz="1200" b="1" dirty="0">
                      <a:solidFill>
                        <a:srgbClr val="BB5527"/>
                      </a:solidFill>
                      <a:latin typeface="Sitka Text" panose="02000505000000020004" pitchFamily="2" charset="0"/>
                      <a:ea typeface="Times New Roman" panose="02020603050405020304" pitchFamily="18" charset="0"/>
                    </a:rPr>
                    <a:t>Tree Swallows</a:t>
                  </a:r>
                  <a:r>
                    <a:rPr lang="en-US" sz="1200" dirty="0">
                      <a:latin typeface="Sitka Text" panose="02000505000000020004" pitchFamily="2" charset="0"/>
                      <a:ea typeface="Times New Roman" panose="02020603050405020304" pitchFamily="18" charset="0"/>
                    </a:rPr>
                    <a:t> had a successful year, as well, with many nests and fledglings.</a:t>
                  </a:r>
                  <a:endParaRPr lang="en-US" sz="1200" dirty="0">
                    <a:latin typeface="Sitka Text" panose="02000505000000020004" pitchFamily="2" charset="0"/>
                  </a:endParaRPr>
                </a:p>
              </p:txBody>
            </p:sp>
            <p:sp>
              <p:nvSpPr>
                <p:cNvPr id="62" name="TextBox 61">
                  <a:extLst>
                    <a:ext uri="{FF2B5EF4-FFF2-40B4-BE49-F238E27FC236}">
                      <a16:creationId xmlns:a16="http://schemas.microsoft.com/office/drawing/2014/main" id="{E980FE50-3DDC-3176-9CE9-9D0976B8F830}"/>
                    </a:ext>
                  </a:extLst>
                </p:cNvPr>
                <p:cNvSpPr txBox="1"/>
                <p:nvPr/>
              </p:nvSpPr>
              <p:spPr>
                <a:xfrm>
                  <a:off x="7340580" y="4685153"/>
                  <a:ext cx="1718454" cy="386196"/>
                </a:xfrm>
                <a:prstGeom prst="rect">
                  <a:avLst/>
                </a:prstGeom>
                <a:noFill/>
              </p:spPr>
              <p:txBody>
                <a:bodyPr wrap="square" rtlCol="0">
                  <a:spAutoFit/>
                </a:bodyPr>
                <a:lstStyle/>
                <a:p>
                  <a:pPr>
                    <a:lnSpc>
                      <a:spcPts val="2640"/>
                    </a:lnSpc>
                  </a:pPr>
                  <a:r>
                    <a:rPr lang="en-US" sz="1200" dirty="0">
                      <a:solidFill>
                        <a:srgbClr val="BB5527"/>
                      </a:solidFill>
                      <a:latin typeface="Elephant" panose="02020904090505020303" pitchFamily="18" charset="0"/>
                    </a:rPr>
                    <a:t>volunteers</a:t>
                  </a:r>
                  <a:endParaRPr lang="en-US" sz="1400" dirty="0">
                    <a:solidFill>
                      <a:srgbClr val="BB5527"/>
                    </a:solidFill>
                    <a:latin typeface="Elephant" panose="02020904090505020303" pitchFamily="18" charset="0"/>
                  </a:endParaRPr>
                </a:p>
              </p:txBody>
            </p:sp>
            <p:sp>
              <p:nvSpPr>
                <p:cNvPr id="63" name="TextBox 62">
                  <a:extLst>
                    <a:ext uri="{FF2B5EF4-FFF2-40B4-BE49-F238E27FC236}">
                      <a16:creationId xmlns:a16="http://schemas.microsoft.com/office/drawing/2014/main" id="{B98BA38C-4C89-BC61-D874-6FB9D28A334A}"/>
                    </a:ext>
                  </a:extLst>
                </p:cNvPr>
                <p:cNvSpPr txBox="1"/>
                <p:nvPr/>
              </p:nvSpPr>
              <p:spPr>
                <a:xfrm>
                  <a:off x="7340580" y="4462064"/>
                  <a:ext cx="844172" cy="461665"/>
                </a:xfrm>
                <a:prstGeom prst="rect">
                  <a:avLst/>
                </a:prstGeom>
                <a:noFill/>
              </p:spPr>
              <p:txBody>
                <a:bodyPr wrap="square" rtlCol="0">
                  <a:spAutoFit/>
                </a:bodyPr>
                <a:lstStyle/>
                <a:p>
                  <a:r>
                    <a:rPr lang="en-US" sz="2400" b="1" dirty="0">
                      <a:solidFill>
                        <a:srgbClr val="BB5527"/>
                      </a:solidFill>
                      <a:latin typeface="Elephant" panose="02020904090505020303" pitchFamily="18" charset="0"/>
                    </a:rPr>
                    <a:t>11</a:t>
                  </a:r>
                  <a:endParaRPr lang="en-US" sz="2400" b="1" dirty="0">
                    <a:solidFill>
                      <a:srgbClr val="BB5527"/>
                    </a:solidFill>
                  </a:endParaRPr>
                </a:p>
              </p:txBody>
            </p:sp>
            <p:sp>
              <p:nvSpPr>
                <p:cNvPr id="64" name="TextBox 63">
                  <a:extLst>
                    <a:ext uri="{FF2B5EF4-FFF2-40B4-BE49-F238E27FC236}">
                      <a16:creationId xmlns:a16="http://schemas.microsoft.com/office/drawing/2014/main" id="{B919C23D-4C4D-5D16-2599-69E29905CF1E}"/>
                    </a:ext>
                  </a:extLst>
                </p:cNvPr>
                <p:cNvSpPr txBox="1"/>
                <p:nvPr/>
              </p:nvSpPr>
              <p:spPr>
                <a:xfrm>
                  <a:off x="6532504" y="3859428"/>
                  <a:ext cx="2169979" cy="682238"/>
                </a:xfrm>
                <a:prstGeom prst="rect">
                  <a:avLst/>
                </a:prstGeom>
                <a:noFill/>
              </p:spPr>
              <p:txBody>
                <a:bodyPr wrap="square" rtlCol="0">
                  <a:spAutoFit/>
                </a:bodyPr>
                <a:lstStyle/>
                <a:p>
                  <a:pPr>
                    <a:lnSpc>
                      <a:spcPts val="2300"/>
                    </a:lnSpc>
                  </a:pPr>
                  <a:r>
                    <a:rPr lang="en-US" sz="2400" dirty="0">
                      <a:latin typeface="Bahnschrift SemiBold" panose="020B0502040204020203" pitchFamily="34" charset="0"/>
                    </a:rPr>
                    <a:t>NEST BOX MONTORING</a:t>
                  </a:r>
                  <a:endParaRPr lang="en-US" sz="2400" u="sng" dirty="0">
                    <a:uFill>
                      <a:solidFill>
                        <a:schemeClr val="bg1"/>
                      </a:solidFill>
                    </a:uFill>
                    <a:latin typeface="Bahnschrift SemiBold" panose="020B0502040204020203" pitchFamily="34" charset="0"/>
                  </a:endParaRPr>
                </a:p>
              </p:txBody>
            </p:sp>
            <p:sp>
              <p:nvSpPr>
                <p:cNvPr id="65" name="TextBox 64">
                  <a:extLst>
                    <a:ext uri="{FF2B5EF4-FFF2-40B4-BE49-F238E27FC236}">
                      <a16:creationId xmlns:a16="http://schemas.microsoft.com/office/drawing/2014/main" id="{BAAC7C21-1CD2-E0C7-858E-1FD3E7CD3D21}"/>
                    </a:ext>
                  </a:extLst>
                </p:cNvPr>
                <p:cNvSpPr txBox="1"/>
                <p:nvPr/>
              </p:nvSpPr>
              <p:spPr>
                <a:xfrm>
                  <a:off x="6532504" y="4466932"/>
                  <a:ext cx="1210027" cy="461665"/>
                </a:xfrm>
                <a:prstGeom prst="rect">
                  <a:avLst/>
                </a:prstGeom>
                <a:noFill/>
              </p:spPr>
              <p:txBody>
                <a:bodyPr wrap="square" rtlCol="0">
                  <a:spAutoFit/>
                </a:bodyPr>
                <a:lstStyle/>
                <a:p>
                  <a:r>
                    <a:rPr lang="en-US" sz="2400" dirty="0">
                      <a:solidFill>
                        <a:srgbClr val="BB5527"/>
                      </a:solidFill>
                      <a:latin typeface="Elephant" panose="02020904090505020303" pitchFamily="18" charset="0"/>
                    </a:rPr>
                    <a:t>73</a:t>
                  </a:r>
                  <a:endParaRPr lang="en-US" sz="2400" dirty="0">
                    <a:solidFill>
                      <a:srgbClr val="BB5527"/>
                    </a:solidFill>
                  </a:endParaRPr>
                </a:p>
              </p:txBody>
            </p:sp>
            <p:sp>
              <p:nvSpPr>
                <p:cNvPr id="66" name="TextBox 65">
                  <a:extLst>
                    <a:ext uri="{FF2B5EF4-FFF2-40B4-BE49-F238E27FC236}">
                      <a16:creationId xmlns:a16="http://schemas.microsoft.com/office/drawing/2014/main" id="{3689B58E-9444-4344-6C5D-3F79D0068A6E}"/>
                    </a:ext>
                  </a:extLst>
                </p:cNvPr>
                <p:cNvSpPr txBox="1"/>
                <p:nvPr/>
              </p:nvSpPr>
              <p:spPr>
                <a:xfrm>
                  <a:off x="6532504" y="4690021"/>
                  <a:ext cx="1104578" cy="386196"/>
                </a:xfrm>
                <a:prstGeom prst="rect">
                  <a:avLst/>
                </a:prstGeom>
                <a:noFill/>
              </p:spPr>
              <p:txBody>
                <a:bodyPr wrap="square" rtlCol="0">
                  <a:spAutoFit/>
                </a:bodyPr>
                <a:lstStyle/>
                <a:p>
                  <a:pPr>
                    <a:lnSpc>
                      <a:spcPts val="2640"/>
                    </a:lnSpc>
                  </a:pPr>
                  <a:r>
                    <a:rPr lang="en-US" sz="1200" dirty="0">
                      <a:solidFill>
                        <a:srgbClr val="BB5527"/>
                      </a:solidFill>
                      <a:latin typeface="Elephant" panose="02020904090505020303" pitchFamily="18" charset="0"/>
                    </a:rPr>
                    <a:t>hours</a:t>
                  </a:r>
                  <a:endParaRPr lang="en-US" sz="1400" dirty="0">
                    <a:solidFill>
                      <a:srgbClr val="BB5527"/>
                    </a:solidFill>
                    <a:latin typeface="Elephant" panose="02020904090505020303" pitchFamily="18" charset="0"/>
                  </a:endParaRPr>
                </a:p>
              </p:txBody>
            </p:sp>
          </p:grpSp>
        </p:grpSp>
      </p:grpSp>
    </p:spTree>
    <p:extLst>
      <p:ext uri="{BB962C8B-B14F-4D97-AF65-F5344CB8AC3E}">
        <p14:creationId xmlns:p14="http://schemas.microsoft.com/office/powerpoint/2010/main" val="34536674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5C447E-B092-4589-8EFD-90A427D08860}"/>
              </a:ext>
            </a:extLst>
          </p:cNvPr>
          <p:cNvSpPr>
            <a:spLocks noGrp="1"/>
          </p:cNvSpPr>
          <p:nvPr>
            <p:ph type="title" idx="4294967295"/>
          </p:nvPr>
        </p:nvSpPr>
        <p:spPr>
          <a:xfrm>
            <a:off x="254158" y="722483"/>
            <a:ext cx="8641933" cy="579839"/>
          </a:xfrm>
          <a:noFill/>
        </p:spPr>
        <p:txBody>
          <a:bodyPr wrap="square" rtlCol="0">
            <a:spAutoFit/>
          </a:bodyPr>
          <a:lstStyle/>
          <a:p>
            <a:pPr defTabSz="457200"/>
            <a:r>
              <a:rPr lang="en-US" sz="3520" dirty="0">
                <a:solidFill>
                  <a:schemeClr val="bg1"/>
                </a:solidFill>
                <a:latin typeface="Bahnschrift SemiLight Condensed" panose="020B0502040204020203" pitchFamily="34" charset="0"/>
                <a:ea typeface="+mn-ea"/>
                <a:cs typeface="+mn-cs"/>
              </a:rPr>
              <a:t>CUTTING EDGE SCIENCE: MOTUS TOWER INSTALLATION</a:t>
            </a:r>
          </a:p>
        </p:txBody>
      </p:sp>
      <p:sp>
        <p:nvSpPr>
          <p:cNvPr id="6" name="TextBox 5">
            <a:extLst>
              <a:ext uri="{FF2B5EF4-FFF2-40B4-BE49-F238E27FC236}">
                <a16:creationId xmlns:a16="http://schemas.microsoft.com/office/drawing/2014/main" id="{3448B738-0373-A454-4AF8-1F3BDEA6D07A}"/>
              </a:ext>
            </a:extLst>
          </p:cNvPr>
          <p:cNvSpPr txBox="1"/>
          <p:nvPr/>
        </p:nvSpPr>
        <p:spPr>
          <a:xfrm>
            <a:off x="648843" y="1643945"/>
            <a:ext cx="5048250" cy="4416594"/>
          </a:xfrm>
          <a:prstGeom prst="rect">
            <a:avLst/>
          </a:prstGeom>
          <a:noFill/>
        </p:spPr>
        <p:txBody>
          <a:bodyPr wrap="square">
            <a:spAutoFit/>
          </a:bodyPr>
          <a:lstStyle/>
          <a:p>
            <a:r>
              <a:rPr lang="en-US" sz="1400" dirty="0"/>
              <a:t>In cooperation with the Kalamazoo Valley Bird Observatory and the Kalamazoo Nature Center, NAP facilitated the installation of a wildlife tracking tower at Huron Hills Golf Course. Called a Motus tower, it was installed as part of a U.S. Fish and Wildlife Service grant to establish towers across the state of Michigan. Ann Arbor was the last gap in the chain of towers that needed to be filled, so NAP was excited to facilitate the project.</a:t>
            </a:r>
          </a:p>
          <a:p>
            <a:endParaRPr lang="en-US" sz="1400" dirty="0"/>
          </a:p>
          <a:p>
            <a:r>
              <a:rPr lang="en-US" sz="1400" dirty="0"/>
              <a:t>Motus antennae detect birds and other organisms fitted with transmitter tags within a 15 km radius of each tower. Our tower has already detected two state listed birds: Eastern Whip-poor-will (T), and Kirtland’s Warbler (E). </a:t>
            </a:r>
          </a:p>
          <a:p>
            <a:endParaRPr lang="en-US" sz="1400" dirty="0"/>
          </a:p>
          <a:p>
            <a:r>
              <a:rPr lang="en-US" sz="1400" dirty="0"/>
              <a:t>Information gained from Motus towers has immensely expanded researchers’ knowledge of migration patterns in various species of birds, bats, and insects like Monarch butterflies and dragonflies. Knowing migration patterns will help us to better protect critical habitat for the migrating animals we love.</a:t>
            </a:r>
          </a:p>
          <a:p>
            <a:endParaRPr lang="en-US" sz="1100" dirty="0"/>
          </a:p>
          <a:p>
            <a:endParaRPr lang="en-US" dirty="0"/>
          </a:p>
        </p:txBody>
      </p:sp>
      <p:pic>
        <p:nvPicPr>
          <p:cNvPr id="34" name="Picture 33" descr="A quite large silver antenna on a blue sky&#10;">
            <a:extLst>
              <a:ext uri="{FF2B5EF4-FFF2-40B4-BE49-F238E27FC236}">
                <a16:creationId xmlns:a16="http://schemas.microsoft.com/office/drawing/2014/main" id="{BC1D8E50-87BD-CD3B-42C6-97F73124B8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1004575" y="971550"/>
            <a:ext cx="7772400" cy="5829300"/>
          </a:xfrm>
          <a:prstGeom prst="rect">
            <a:avLst/>
          </a:prstGeom>
        </p:spPr>
      </p:pic>
      <p:pic>
        <p:nvPicPr>
          <p:cNvPr id="23" name="Picture 22" descr="A small stationery lift/crane elevates a bucket to the top of an antennae that is mounted in a green lawn area">
            <a:extLst>
              <a:ext uri="{FF2B5EF4-FFF2-40B4-BE49-F238E27FC236}">
                <a16:creationId xmlns:a16="http://schemas.microsoft.com/office/drawing/2014/main" id="{461C458C-B97B-F0A8-B89E-048945060EF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583371" y="195131"/>
            <a:ext cx="4171553" cy="3781296"/>
          </a:xfrm>
          <a:prstGeom prst="rect">
            <a:avLst/>
          </a:prstGeom>
        </p:spPr>
      </p:pic>
      <p:pic>
        <p:nvPicPr>
          <p:cNvPr id="31" name="Picture 30" descr="Four smiling white middle aged people pose next to the large antennae. Becky Hand and Juliet Berger from NAP with John Brenneman and Rich Keith from Kalamazoo Nature Center">
            <a:extLst>
              <a:ext uri="{FF2B5EF4-FFF2-40B4-BE49-F238E27FC236}">
                <a16:creationId xmlns:a16="http://schemas.microsoft.com/office/drawing/2014/main" id="{E0D9DEE5-1EE3-0151-DB27-382D76F1C11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055023" y="5654477"/>
            <a:ext cx="2478403" cy="1858802"/>
          </a:xfrm>
          <a:prstGeom prst="rect">
            <a:avLst/>
          </a:prstGeom>
        </p:spPr>
      </p:pic>
      <p:pic>
        <p:nvPicPr>
          <p:cNvPr id="21" name="Picture 20" descr="A close-up of a concrete slab with &quot;NAP birds 2023&quot; inscribed in the wet concrete">
            <a:extLst>
              <a:ext uri="{FF2B5EF4-FFF2-40B4-BE49-F238E27FC236}">
                <a16:creationId xmlns:a16="http://schemas.microsoft.com/office/drawing/2014/main" id="{EC3E635F-B075-D105-8A03-62371A7FE52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975479" y="5290158"/>
            <a:ext cx="1760182" cy="1476641"/>
          </a:xfrm>
          <a:prstGeom prst="rect">
            <a:avLst/>
          </a:prstGeom>
        </p:spPr>
      </p:pic>
      <p:grpSp>
        <p:nvGrpSpPr>
          <p:cNvPr id="13" name="Group 12">
            <a:extLst>
              <a:ext uri="{FF2B5EF4-FFF2-40B4-BE49-F238E27FC236}">
                <a16:creationId xmlns:a16="http://schemas.microsoft.com/office/drawing/2014/main" id="{49381820-3207-2271-84E2-991D0AFA919C}"/>
              </a:ext>
              <a:ext uri="{C183D7F6-B498-43B3-948B-1728B52AA6E4}">
                <adec:decorative xmlns:adec="http://schemas.microsoft.com/office/drawing/2017/decorative" val="1"/>
              </a:ext>
            </a:extLst>
          </p:cNvPr>
          <p:cNvGrpSpPr/>
          <p:nvPr/>
        </p:nvGrpSpPr>
        <p:grpSpPr>
          <a:xfrm>
            <a:off x="-33025" y="197514"/>
            <a:ext cx="10093081" cy="7315765"/>
            <a:chOff x="-33025" y="197514"/>
            <a:chExt cx="10093081" cy="7315765"/>
          </a:xfrm>
        </p:grpSpPr>
        <p:grpSp>
          <p:nvGrpSpPr>
            <p:cNvPr id="8" name="Group 7">
              <a:extLst>
                <a:ext uri="{FF2B5EF4-FFF2-40B4-BE49-F238E27FC236}">
                  <a16:creationId xmlns:a16="http://schemas.microsoft.com/office/drawing/2014/main" id="{05EDB105-0FCD-7E2E-4ADD-8AEF9C78E033}"/>
                </a:ext>
                <a:ext uri="{C183D7F6-B498-43B3-948B-1728B52AA6E4}">
                  <adec:decorative xmlns:adec="http://schemas.microsoft.com/office/drawing/2017/decorative" val="1"/>
                </a:ext>
              </a:extLst>
            </p:cNvPr>
            <p:cNvGrpSpPr/>
            <p:nvPr/>
          </p:nvGrpSpPr>
          <p:grpSpPr>
            <a:xfrm>
              <a:off x="2965034" y="1821606"/>
              <a:ext cx="6794236" cy="5691673"/>
              <a:chOff x="2965034" y="1821606"/>
              <a:chExt cx="6794236" cy="5691673"/>
            </a:xfrm>
          </p:grpSpPr>
          <p:sp>
            <p:nvSpPr>
              <p:cNvPr id="43" name="Rectangle 42">
                <a:extLst>
                  <a:ext uri="{FF2B5EF4-FFF2-40B4-BE49-F238E27FC236}">
                    <a16:creationId xmlns:a16="http://schemas.microsoft.com/office/drawing/2014/main" id="{89E9527B-33ED-FAC3-0DE1-92B784E3C1AB}"/>
                  </a:ext>
                </a:extLst>
              </p:cNvPr>
              <p:cNvSpPr/>
              <p:nvPr/>
            </p:nvSpPr>
            <p:spPr>
              <a:xfrm>
                <a:off x="5896570" y="6928504"/>
                <a:ext cx="1843829" cy="584775"/>
              </a:xfrm>
              <a:prstGeom prst="rect">
                <a:avLst/>
              </a:prstGeom>
            </p:spPr>
            <p:txBody>
              <a:bodyPr wrap="square">
                <a:spAutoFit/>
              </a:bodyPr>
              <a:lstStyle/>
              <a:p>
                <a:r>
                  <a:rPr lang="en-US" sz="800" i="1" dirty="0">
                    <a:uFill>
                      <a:solidFill>
                        <a:srgbClr val="E2AA00"/>
                      </a:solidFill>
                    </a:uFill>
                    <a:latin typeface="Sitka Small" panose="02000505000000020004" pitchFamily="2" charset="0"/>
                  </a:rPr>
                  <a:t>Left: Becky Hand and Juliet Berger from NAP with John Brenneman and Rich Keith from Kalamazoo Nature Center</a:t>
                </a:r>
              </a:p>
            </p:txBody>
          </p:sp>
          <p:grpSp>
            <p:nvGrpSpPr>
              <p:cNvPr id="7" name="Group 6">
                <a:extLst>
                  <a:ext uri="{FF2B5EF4-FFF2-40B4-BE49-F238E27FC236}">
                    <a16:creationId xmlns:a16="http://schemas.microsoft.com/office/drawing/2014/main" id="{0D620387-74BC-C640-2854-6EFB0BE2498A}"/>
                  </a:ext>
                  <a:ext uri="{C183D7F6-B498-43B3-948B-1728B52AA6E4}">
                    <adec:decorative xmlns:adec="http://schemas.microsoft.com/office/drawing/2017/decorative" val="1"/>
                  </a:ext>
                </a:extLst>
              </p:cNvPr>
              <p:cNvGrpSpPr/>
              <p:nvPr/>
            </p:nvGrpSpPr>
            <p:grpSpPr>
              <a:xfrm>
                <a:off x="2965034" y="1821606"/>
                <a:ext cx="6794236" cy="5679469"/>
                <a:chOff x="2965034" y="1821606"/>
                <a:chExt cx="6794236" cy="5679469"/>
              </a:xfrm>
            </p:grpSpPr>
            <p:sp>
              <p:nvSpPr>
                <p:cNvPr id="5" name="TextBox 4">
                  <a:extLst>
                    <a:ext uri="{FF2B5EF4-FFF2-40B4-BE49-F238E27FC236}">
                      <a16:creationId xmlns:a16="http://schemas.microsoft.com/office/drawing/2014/main" id="{B8E0B7D9-258B-E443-68AF-D650406D27E3}"/>
                    </a:ext>
                  </a:extLst>
                </p:cNvPr>
                <p:cNvSpPr txBox="1"/>
                <p:nvPr/>
              </p:nvSpPr>
              <p:spPr>
                <a:xfrm>
                  <a:off x="2965034" y="1821606"/>
                  <a:ext cx="2681244" cy="3754874"/>
                </a:xfrm>
                <a:prstGeom prst="rect">
                  <a:avLst/>
                </a:prstGeom>
                <a:noFill/>
              </p:spPr>
              <p:txBody>
                <a:bodyPr wrap="square">
                  <a:spAutoFit/>
                </a:bodyPr>
                <a:lstStyle/>
                <a:p>
                  <a:r>
                    <a:rPr lang="en-US" sz="1400" dirty="0">
                      <a:solidFill>
                        <a:schemeClr val="bg1"/>
                      </a:solidFill>
                      <a:effectLst/>
                      <a:latin typeface="Sitka Text" panose="02000505000000020004" pitchFamily="2" charset="0"/>
                      <a:ea typeface="Calibri" panose="020F0502020204030204" pitchFamily="34" charset="0"/>
                    </a:rPr>
                    <a:t>In cooperation with the Kalamazoo Valley Bird Observatory and the Kalamazoo Nature Center, NAP facilitated the installation of a wildlife tracking tower at Huron Hills Golf Course. </a:t>
                  </a:r>
                  <a:r>
                    <a:rPr lang="en-US" sz="1400" dirty="0">
                      <a:solidFill>
                        <a:schemeClr val="bg1"/>
                      </a:solidFill>
                      <a:latin typeface="Sitka Text" panose="02000505000000020004" pitchFamily="2" charset="0"/>
                      <a:ea typeface="Calibri" panose="020F0502020204030204" pitchFamily="34" charset="0"/>
                    </a:rPr>
                    <a:t>C</a:t>
                  </a:r>
                  <a:r>
                    <a:rPr lang="en-US" sz="1400" dirty="0">
                      <a:solidFill>
                        <a:schemeClr val="bg1"/>
                      </a:solidFill>
                      <a:effectLst/>
                      <a:latin typeface="Sitka Text" panose="02000505000000020004" pitchFamily="2" charset="0"/>
                      <a:ea typeface="Calibri" panose="020F0502020204030204" pitchFamily="34" charset="0"/>
                    </a:rPr>
                    <a:t>alled a Motus tower, it was installed as part of a U.S. Fish and Wildlife Service grant to establish towers across the state of Michigan. Ann Arbor was the last gap in the chain of towers that needed to be filled, so NAP was excited to facilitate the project.</a:t>
                  </a:r>
                  <a:endParaRPr lang="en-US" sz="1400" dirty="0">
                    <a:solidFill>
                      <a:schemeClr val="bg1"/>
                    </a:solidFill>
                    <a:latin typeface="Sitka Text" panose="02000505000000020004" pitchFamily="2" charset="0"/>
                  </a:endParaRPr>
                </a:p>
              </p:txBody>
            </p:sp>
            <p:sp>
              <p:nvSpPr>
                <p:cNvPr id="46" name="TextBox 45">
                  <a:extLst>
                    <a:ext uri="{FF2B5EF4-FFF2-40B4-BE49-F238E27FC236}">
                      <a16:creationId xmlns:a16="http://schemas.microsoft.com/office/drawing/2014/main" id="{3919CE5C-029C-AA75-9CE5-62DD669E5B04}"/>
                    </a:ext>
                  </a:extLst>
                </p:cNvPr>
                <p:cNvSpPr txBox="1"/>
                <p:nvPr/>
              </p:nvSpPr>
              <p:spPr>
                <a:xfrm>
                  <a:off x="5896570" y="4273599"/>
                  <a:ext cx="3621321" cy="938719"/>
                </a:xfrm>
                <a:prstGeom prst="rect">
                  <a:avLst/>
                </a:prstGeom>
                <a:noFill/>
              </p:spPr>
              <p:txBody>
                <a:bodyPr wrap="square">
                  <a:spAutoFit/>
                </a:bodyPr>
                <a:lstStyle>
                  <a:defPPr>
                    <a:defRPr lang="en-US"/>
                  </a:defPPr>
                  <a:lvl1pPr>
                    <a:defRPr sz="1200">
                      <a:effectLst/>
                      <a:latin typeface="Sitka Text" panose="02000505000000020004" pitchFamily="2" charset="0"/>
                      <a:ea typeface="Calibri" panose="020F0502020204030204" pitchFamily="34" charset="0"/>
                    </a:defRPr>
                  </a:lvl1pPr>
                </a:lstStyle>
                <a:p>
                  <a:r>
                    <a:rPr lang="en-US" sz="1100" dirty="0"/>
                    <a:t>Motus antennae detect birds and other organisms fitted with transmitter tags within a 15 km radius of each tower. Our tower has already detected two state listed birds: </a:t>
                  </a:r>
                  <a:r>
                    <a:rPr lang="en-US" sz="1100" b="1" dirty="0">
                      <a:solidFill>
                        <a:schemeClr val="accent1"/>
                      </a:solidFill>
                      <a:hlinkClick r:id="rId7"/>
                    </a:rPr>
                    <a:t>Eastern Whip-poor-will</a:t>
                  </a:r>
                  <a:r>
                    <a:rPr lang="en-US" sz="1100" b="1" dirty="0">
                      <a:solidFill>
                        <a:schemeClr val="accent1"/>
                      </a:solidFill>
                    </a:rPr>
                    <a:t> </a:t>
                  </a:r>
                  <a:r>
                    <a:rPr lang="en-US" sz="1100" dirty="0"/>
                    <a:t>(T), and </a:t>
                  </a:r>
                  <a:r>
                    <a:rPr lang="en-US" sz="1100" b="1" dirty="0">
                      <a:solidFill>
                        <a:schemeClr val="accent1"/>
                      </a:solidFill>
                      <a:hlinkClick r:id="rId8"/>
                    </a:rPr>
                    <a:t>Kirtland’s Warbler </a:t>
                  </a:r>
                  <a:r>
                    <a:rPr lang="en-US" sz="1100" dirty="0"/>
                    <a:t>(E). </a:t>
                  </a:r>
                </a:p>
              </p:txBody>
            </p:sp>
            <p:sp>
              <p:nvSpPr>
                <p:cNvPr id="53" name="TextBox 52">
                  <a:extLst>
                    <a:ext uri="{FF2B5EF4-FFF2-40B4-BE49-F238E27FC236}">
                      <a16:creationId xmlns:a16="http://schemas.microsoft.com/office/drawing/2014/main" id="{985DED8D-6A7D-6A40-2B30-3821BC3FD248}"/>
                    </a:ext>
                  </a:extLst>
                </p:cNvPr>
                <p:cNvSpPr txBox="1"/>
                <p:nvPr/>
              </p:nvSpPr>
              <p:spPr>
                <a:xfrm>
                  <a:off x="7789169" y="5208140"/>
                  <a:ext cx="1970101" cy="2292935"/>
                </a:xfrm>
                <a:prstGeom prst="rect">
                  <a:avLst/>
                </a:prstGeom>
                <a:noFill/>
              </p:spPr>
              <p:txBody>
                <a:bodyPr wrap="square">
                  <a:spAutoFit/>
                </a:bodyPr>
                <a:lstStyle>
                  <a:defPPr>
                    <a:defRPr lang="en-US"/>
                  </a:defPPr>
                  <a:lvl1pPr>
                    <a:defRPr sz="1100">
                      <a:effectLst/>
                      <a:latin typeface="Sitka Text" panose="02000505000000020004" pitchFamily="2" charset="0"/>
                      <a:ea typeface="Calibri" panose="020F0502020204030204" pitchFamily="34" charset="0"/>
                    </a:defRPr>
                  </a:lvl1pPr>
                </a:lstStyle>
                <a:p>
                  <a:r>
                    <a:rPr lang="en-US" dirty="0"/>
                    <a:t>Information gained from Motus towers has immensely expanded researchers’ knowledge of migration patterns in various species of birds, bats, and insects like </a:t>
                  </a:r>
                  <a:r>
                    <a:rPr lang="en-US" b="1" dirty="0">
                      <a:solidFill>
                        <a:schemeClr val="accent1"/>
                      </a:solidFill>
                      <a:hlinkClick r:id="rId9"/>
                    </a:rPr>
                    <a:t>Monarch butterflies </a:t>
                  </a:r>
                  <a:r>
                    <a:rPr lang="en-US" dirty="0"/>
                    <a:t>and dragonflies. Knowing migration patterns will help us to better protect critical habitat for the migrating animals we love.</a:t>
                  </a:r>
                </a:p>
              </p:txBody>
            </p:sp>
          </p:grpSp>
        </p:grpSp>
        <p:grpSp>
          <p:nvGrpSpPr>
            <p:cNvPr id="12" name="Group 11">
              <a:extLst>
                <a:ext uri="{FF2B5EF4-FFF2-40B4-BE49-F238E27FC236}">
                  <a16:creationId xmlns:a16="http://schemas.microsoft.com/office/drawing/2014/main" id="{82D75DC3-8753-6678-A9D3-5D7E9FE546C8}"/>
                </a:ext>
                <a:ext uri="{C183D7F6-B498-43B3-948B-1728B52AA6E4}">
                  <adec:decorative xmlns:adec="http://schemas.microsoft.com/office/drawing/2017/decorative" val="1"/>
                </a:ext>
              </a:extLst>
            </p:cNvPr>
            <p:cNvGrpSpPr/>
            <p:nvPr/>
          </p:nvGrpSpPr>
          <p:grpSpPr>
            <a:xfrm>
              <a:off x="-33025" y="197514"/>
              <a:ext cx="10093081" cy="6973414"/>
              <a:chOff x="-33025" y="197514"/>
              <a:chExt cx="10093081" cy="6973414"/>
            </a:xfrm>
          </p:grpSpPr>
          <p:grpSp>
            <p:nvGrpSpPr>
              <p:cNvPr id="11" name="Group 10">
                <a:extLst>
                  <a:ext uri="{FF2B5EF4-FFF2-40B4-BE49-F238E27FC236}">
                    <a16:creationId xmlns:a16="http://schemas.microsoft.com/office/drawing/2014/main" id="{4BC51FD6-6E23-773A-EA32-7B1765B09BD7}"/>
                  </a:ext>
                  <a:ext uri="{C183D7F6-B498-43B3-948B-1728B52AA6E4}">
                    <adec:decorative xmlns:adec="http://schemas.microsoft.com/office/drawing/2017/decorative" val="1"/>
                  </a:ext>
                </a:extLst>
              </p:cNvPr>
              <p:cNvGrpSpPr/>
              <p:nvPr/>
            </p:nvGrpSpPr>
            <p:grpSpPr>
              <a:xfrm>
                <a:off x="-33025" y="5996827"/>
                <a:ext cx="2777353" cy="1174101"/>
                <a:chOff x="-33025" y="5996827"/>
                <a:chExt cx="2777353" cy="1174101"/>
              </a:xfrm>
            </p:grpSpPr>
            <p:sp>
              <p:nvSpPr>
                <p:cNvPr id="25" name="Rectangle 24">
                  <a:extLst>
                    <a:ext uri="{FF2B5EF4-FFF2-40B4-BE49-F238E27FC236}">
                      <a16:creationId xmlns:a16="http://schemas.microsoft.com/office/drawing/2014/main" id="{59617432-9B92-45ED-85D8-E536A7ADEC90}"/>
                    </a:ext>
                    <a:ext uri="{C183D7F6-B498-43B3-948B-1728B52AA6E4}">
                      <adec:decorative xmlns:adec="http://schemas.microsoft.com/office/drawing/2017/decorative" val="1"/>
                    </a:ext>
                  </a:extLst>
                </p:cNvPr>
                <p:cNvSpPr/>
                <p:nvPr/>
              </p:nvSpPr>
              <p:spPr>
                <a:xfrm>
                  <a:off x="-33025" y="5996827"/>
                  <a:ext cx="2777353" cy="1174101"/>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4732B42E-F082-4354-9413-D8D7FBEB5D9E}"/>
                    </a:ext>
                  </a:extLst>
                </p:cNvPr>
                <p:cNvSpPr/>
                <p:nvPr/>
              </p:nvSpPr>
              <p:spPr>
                <a:xfrm>
                  <a:off x="1454342" y="6130192"/>
                  <a:ext cx="1112047" cy="784830"/>
                </a:xfrm>
                <a:prstGeom prst="rect">
                  <a:avLst/>
                </a:prstGeom>
              </p:spPr>
              <p:txBody>
                <a:bodyPr wrap="square">
                  <a:spAutoFit/>
                </a:bodyPr>
                <a:lstStyle/>
                <a:p>
                  <a:r>
                    <a:rPr lang="en-US" sz="900" dirty="0">
                      <a:uFill>
                        <a:solidFill>
                          <a:srgbClr val="E2AA00"/>
                        </a:solidFill>
                      </a:uFill>
                      <a:latin typeface="Bahnschrift SemiBold SemiConden" panose="020B0502040204020203" pitchFamily="34" charset="0"/>
                    </a:rPr>
                    <a:t>Check out this October Michigan Radio article covering the tower installation.</a:t>
                  </a:r>
                </a:p>
              </p:txBody>
            </p:sp>
            <p:sp>
              <p:nvSpPr>
                <p:cNvPr id="32" name="Rectangle 31">
                  <a:hlinkClick r:id="rId10"/>
                  <a:extLst>
                    <a:ext uri="{FF2B5EF4-FFF2-40B4-BE49-F238E27FC236}">
                      <a16:creationId xmlns:a16="http://schemas.microsoft.com/office/drawing/2014/main" id="{CC38DAA2-3A43-43EC-8E72-306C71CF5A7B}"/>
                    </a:ext>
                  </a:extLst>
                </p:cNvPr>
                <p:cNvSpPr/>
                <p:nvPr/>
              </p:nvSpPr>
              <p:spPr>
                <a:xfrm>
                  <a:off x="146464" y="6130193"/>
                  <a:ext cx="1307878" cy="861774"/>
                </a:xfrm>
                <a:prstGeom prst="rect">
                  <a:avLst/>
                </a:prstGeom>
              </p:spPr>
              <p:txBody>
                <a:bodyPr wrap="square">
                  <a:spAutoFit/>
                </a:bodyPr>
                <a:lstStyle/>
                <a:p>
                  <a:r>
                    <a:rPr lang="en-US" sz="1000" i="1" u="dotted" dirty="0">
                      <a:uFill>
                        <a:solidFill>
                          <a:srgbClr val="E2AA00"/>
                        </a:solidFill>
                      </a:uFill>
                      <a:latin typeface="Elephant" panose="02020904090505020303" pitchFamily="18" charset="0"/>
                    </a:rPr>
                    <a:t>‘Wildlife tracking tower in Ann Arbor fills gap in statewide network.’</a:t>
                  </a:r>
                </a:p>
              </p:txBody>
            </p:sp>
          </p:grpSp>
          <p:sp>
            <p:nvSpPr>
              <p:cNvPr id="37" name="TextBox 36">
                <a:extLst>
                  <a:ext uri="{FF2B5EF4-FFF2-40B4-BE49-F238E27FC236}">
                    <a16:creationId xmlns:a16="http://schemas.microsoft.com/office/drawing/2014/main" id="{4377E489-6F4D-40F7-BA5C-194D0425B5FC}"/>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38" name="TextBox 37">
                <a:extLst>
                  <a:ext uri="{FF2B5EF4-FFF2-40B4-BE49-F238E27FC236}">
                    <a16:creationId xmlns:a16="http://schemas.microsoft.com/office/drawing/2014/main" id="{4E285B6E-CBEA-4199-A6D1-DFC49D06D59F}"/>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sp>
            <p:nvSpPr>
              <p:cNvPr id="39" name="TextBox 38">
                <a:extLst>
                  <a:ext uri="{FF2B5EF4-FFF2-40B4-BE49-F238E27FC236}">
                    <a16:creationId xmlns:a16="http://schemas.microsoft.com/office/drawing/2014/main" id="{ECB5916C-E6EA-4D8D-9E87-46DBA299AC87}"/>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16</a:t>
                </a:r>
              </a:p>
            </p:txBody>
          </p:sp>
          <p:cxnSp>
            <p:nvCxnSpPr>
              <p:cNvPr id="40" name="Straight Connector 39">
                <a:extLst>
                  <a:ext uri="{FF2B5EF4-FFF2-40B4-BE49-F238E27FC236}">
                    <a16:creationId xmlns:a16="http://schemas.microsoft.com/office/drawing/2014/main" id="{BD8C1F7A-C2CD-421A-AE41-64D2151D6066}"/>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pic>
            <p:nvPicPr>
              <p:cNvPr id="41" name="Picture 40">
                <a:extLst>
                  <a:ext uri="{FF2B5EF4-FFF2-40B4-BE49-F238E27FC236}">
                    <a16:creationId xmlns:a16="http://schemas.microsoft.com/office/drawing/2014/main" id="{9CC124FC-DD4A-4670-A43B-0570F87F7ACF}"/>
                  </a:ext>
                  <a:ext uri="{C183D7F6-B498-43B3-948B-1728B52AA6E4}">
                    <adec:decorative xmlns:adec="http://schemas.microsoft.com/office/drawing/2017/decorative" val="1"/>
                  </a:ext>
                </a:extLst>
              </p:cNvPr>
              <p:cNvPicPr>
                <a:picLocks noChangeAspect="1"/>
              </p:cNvPicPr>
              <p:nvPr/>
            </p:nvPicPr>
            <p:blipFill>
              <a:blip r:embed="rId11" cstate="screen">
                <a:alphaModFix amt="92000"/>
                <a:biLevel thresh="75000"/>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cxnSp>
            <p:nvCxnSpPr>
              <p:cNvPr id="27" name="Straight Connector 26">
                <a:extLst>
                  <a:ext uri="{FF2B5EF4-FFF2-40B4-BE49-F238E27FC236}">
                    <a16:creationId xmlns:a16="http://schemas.microsoft.com/office/drawing/2014/main" id="{F1C9F76D-1B5E-4660-A225-D54F4E7453B2}"/>
                  </a:ext>
                  <a:ext uri="{C183D7F6-B498-43B3-948B-1728B52AA6E4}">
                    <adec:decorative xmlns:adec="http://schemas.microsoft.com/office/drawing/2017/decorative" val="1"/>
                  </a:ext>
                </a:extLst>
              </p:cNvPr>
              <p:cNvCxnSpPr>
                <a:cxnSpLocks/>
              </p:cNvCxnSpPr>
              <p:nvPr/>
            </p:nvCxnSpPr>
            <p:spPr>
              <a:xfrm>
                <a:off x="366411" y="1240349"/>
                <a:ext cx="8046720" cy="0"/>
              </a:xfrm>
              <a:prstGeom prst="line">
                <a:avLst/>
              </a:prstGeom>
              <a:solidFill>
                <a:schemeClr val="accent1">
                  <a:lumMod val="75000"/>
                </a:schemeClr>
              </a:solid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D55A6C3-B6E4-C3E5-996E-4829810CCB24}"/>
                  </a:ext>
                </a:extLst>
              </p:cNvPr>
              <p:cNvSpPr txBox="1"/>
              <p:nvPr/>
            </p:nvSpPr>
            <p:spPr>
              <a:xfrm>
                <a:off x="249502" y="724619"/>
                <a:ext cx="7823200" cy="579839"/>
              </a:xfrm>
              <a:prstGeom prst="rect">
                <a:avLst/>
              </a:prstGeom>
              <a:noFill/>
            </p:spPr>
            <p:txBody>
              <a:bodyPr vert="horz" wrap="square" lIns="91440" tIns="45720" rIns="91440" bIns="45720" rtlCol="0" anchor="ctr">
                <a:spAutoFit/>
              </a:bodyPr>
              <a:lstStyle>
                <a:lvl1pPr>
                  <a:lnSpc>
                    <a:spcPct val="90000"/>
                  </a:lnSpc>
                  <a:spcBef>
                    <a:spcPct val="0"/>
                  </a:spcBef>
                  <a:buNone/>
                  <a:defRPr sz="3520">
                    <a:solidFill>
                      <a:schemeClr val="bg1"/>
                    </a:solidFill>
                    <a:latin typeface="Bahnschrift SemiLight Condensed" panose="020B0502040204020203" pitchFamily="34" charset="0"/>
                  </a:defRPr>
                </a:lvl1pPr>
              </a:lstStyle>
              <a:p>
                <a:r>
                  <a:rPr lang="en-US" dirty="0"/>
                  <a:t>CUTTING EDGE SCIENCE: MOTUS TOWER INSTALLATION</a:t>
                </a:r>
              </a:p>
            </p:txBody>
          </p:sp>
        </p:grpSp>
      </p:grpSp>
    </p:spTree>
    <p:extLst>
      <p:ext uri="{BB962C8B-B14F-4D97-AF65-F5344CB8AC3E}">
        <p14:creationId xmlns:p14="http://schemas.microsoft.com/office/powerpoint/2010/main" val="141608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C6B72D0-2154-44FF-8E4F-813375E9022D}"/>
              </a:ext>
            </a:extLst>
          </p:cNvPr>
          <p:cNvSpPr>
            <a:spLocks noGrp="1"/>
          </p:cNvSpPr>
          <p:nvPr>
            <p:ph type="title" idx="4294967295"/>
          </p:nvPr>
        </p:nvSpPr>
        <p:spPr>
          <a:xfrm>
            <a:off x="261780" y="714447"/>
            <a:ext cx="3017520" cy="579839"/>
          </a:xfrm>
          <a:noFill/>
          <a:ln>
            <a:noFill/>
          </a:ln>
        </p:spPr>
        <p:txBody>
          <a:bodyPr wrap="square" rtlCol="0">
            <a:spAutoFit/>
          </a:bodyPr>
          <a:lstStyle/>
          <a:p>
            <a:pPr defTabSz="457200"/>
            <a:r>
              <a:rPr lang="en-US" sz="3520" dirty="0">
                <a:latin typeface="Bahnschrift SemiLight Condensed" panose="020B0502040204020203" pitchFamily="34" charset="0"/>
                <a:ea typeface="+mn-ea"/>
                <a:cs typeface="+mn-cs"/>
              </a:rPr>
              <a:t>PHOTO MONITORING</a:t>
            </a:r>
          </a:p>
        </p:txBody>
      </p:sp>
      <p:sp>
        <p:nvSpPr>
          <p:cNvPr id="17" name="TextBox 16">
            <a:extLst>
              <a:ext uri="{FF2B5EF4-FFF2-40B4-BE49-F238E27FC236}">
                <a16:creationId xmlns:a16="http://schemas.microsoft.com/office/drawing/2014/main" id="{24F76983-69EC-1F0F-1629-550C50A19941}"/>
              </a:ext>
            </a:extLst>
          </p:cNvPr>
          <p:cNvSpPr txBox="1"/>
          <p:nvPr/>
        </p:nvSpPr>
        <p:spPr>
          <a:xfrm>
            <a:off x="522146" y="2750180"/>
            <a:ext cx="2268956" cy="1277273"/>
          </a:xfrm>
          <a:prstGeom prst="rect">
            <a:avLst/>
          </a:prstGeom>
          <a:noFill/>
        </p:spPr>
        <p:txBody>
          <a:bodyPr vert="horz" wrap="square" lIns="91440" tIns="45720" rIns="91440" bIns="45720" rtlCol="0" anchor="ctr">
            <a:spAutoFit/>
          </a:bodyPr>
          <a:lstStyle/>
          <a:p>
            <a:pPr algn="l" defTabSz="457200"/>
            <a:r>
              <a:rPr lang="en-US" sz="1100" dirty="0"/>
              <a:t>Photo Monitoring Program Updates</a:t>
            </a:r>
          </a:p>
          <a:p>
            <a:pPr algn="l" defTabSz="457200"/>
            <a:endParaRPr lang="en-US" sz="1100" dirty="0"/>
          </a:p>
          <a:p>
            <a:pPr algn="l" defTabSz="457200"/>
            <a:r>
              <a:rPr lang="en-US" sz="1100" dirty="0"/>
              <a:t>31 people volunteered 209 hours, capturing 567 photos in 26 parks, to continue the process of showing land management progress or deterioration over time.</a:t>
            </a:r>
          </a:p>
        </p:txBody>
      </p:sp>
      <p:sp>
        <p:nvSpPr>
          <p:cNvPr id="20" name="TextBox 19">
            <a:extLst>
              <a:ext uri="{FF2B5EF4-FFF2-40B4-BE49-F238E27FC236}">
                <a16:creationId xmlns:a16="http://schemas.microsoft.com/office/drawing/2014/main" id="{43B32C2D-0A59-C792-2FA4-851204B1EBDE}"/>
              </a:ext>
            </a:extLst>
          </p:cNvPr>
          <p:cNvSpPr txBox="1"/>
          <p:nvPr/>
        </p:nvSpPr>
        <p:spPr>
          <a:xfrm>
            <a:off x="553603" y="2559021"/>
            <a:ext cx="2552700" cy="1754326"/>
          </a:xfrm>
          <a:prstGeom prst="rect">
            <a:avLst/>
          </a:prstGeom>
          <a:noFill/>
        </p:spPr>
        <p:txBody>
          <a:bodyPr vert="horz" wrap="square" lIns="91440" tIns="45720" rIns="91440" bIns="45720" rtlCol="0" anchor="ctr">
            <a:spAutoFit/>
          </a:bodyPr>
          <a:lstStyle/>
          <a:p>
            <a:pPr algn="l" defTabSz="457200"/>
            <a:r>
              <a:rPr lang="en-US" dirty="0"/>
              <a:t>A comparison of two photos from Miller Nature Area Precise Point 11 shows progress from shrub cutting by Park Stewards. </a:t>
            </a:r>
          </a:p>
        </p:txBody>
      </p:sp>
      <p:pic>
        <p:nvPicPr>
          <p:cNvPr id="5" name="Picture 4" descr="A jumble of green shrubs and vines completely obscures the forest. Labeled September 6, 2022.">
            <a:hlinkClick r:id="rId3" action="ppaction://hlinksldjump" tooltip="April 27 – a late spring view of a trail bisecting a small open area with leaf litter and dormant shrubs surrounded by mature, leafless trees."/>
            <a:extLst>
              <a:ext uri="{FF2B5EF4-FFF2-40B4-BE49-F238E27FC236}">
                <a16:creationId xmlns:a16="http://schemas.microsoft.com/office/drawing/2014/main" id="{40F5644A-4123-4978-8F37-AF23248AFAF6}"/>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334307" y="2386706"/>
            <a:ext cx="2962704" cy="2222028"/>
          </a:xfrm>
          <a:prstGeom prst="rect">
            <a:avLst/>
          </a:prstGeom>
        </p:spPr>
      </p:pic>
      <p:pic>
        <p:nvPicPr>
          <p:cNvPr id="7" name="Picture 6" descr="A forest looks open and without shrubs blocking the view of tree trunks. It appears that work done by Park Stewards has removed the dominant invasive shrubs. Labeled April 18, 2023">
            <a:hlinkClick r:id="rId3" action="ppaction://hlinksldjump" tooltip="April 29 – immediately after controlled burn – a trail bisects dramatically blackened (burned) open areas, with leafless, mature trees surrounding. "/>
            <a:extLst>
              <a:ext uri="{FF2B5EF4-FFF2-40B4-BE49-F238E27FC236}">
                <a16:creationId xmlns:a16="http://schemas.microsoft.com/office/drawing/2014/main" id="{93C888DB-002E-4CEA-8F19-E0BB7F46A2CA}"/>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321004" y="2386706"/>
            <a:ext cx="2962704" cy="2222028"/>
          </a:xfrm>
          <a:prstGeom prst="rect">
            <a:avLst/>
          </a:prstGeom>
        </p:spPr>
      </p:pic>
      <p:sp>
        <p:nvSpPr>
          <p:cNvPr id="21" name="TextBox 20">
            <a:extLst>
              <a:ext uri="{FF2B5EF4-FFF2-40B4-BE49-F238E27FC236}">
                <a16:creationId xmlns:a16="http://schemas.microsoft.com/office/drawing/2014/main" id="{AA5D535D-3DD2-C690-4A9F-66F5B8C2E44F}"/>
              </a:ext>
            </a:extLst>
          </p:cNvPr>
          <p:cNvSpPr txBox="1"/>
          <p:nvPr/>
        </p:nvSpPr>
        <p:spPr>
          <a:xfrm>
            <a:off x="476858" y="4905264"/>
            <a:ext cx="2552700" cy="2031325"/>
          </a:xfrm>
          <a:prstGeom prst="rect">
            <a:avLst/>
          </a:prstGeom>
          <a:noFill/>
        </p:spPr>
        <p:txBody>
          <a:bodyPr vert="horz" wrap="square" lIns="91440" tIns="45720" rIns="91440" bIns="45720" rtlCol="0" anchor="ctr">
            <a:spAutoFit/>
          </a:bodyPr>
          <a:lstStyle/>
          <a:p>
            <a:pPr algn="l" defTabSz="457200"/>
            <a:r>
              <a:rPr lang="en-US" dirty="0"/>
              <a:t>A comparison of two photos from Leslie Woods Nature Area Precise Point 3B shows progress killing invasive honeysuckle shrubs after a fall controlled burn. </a:t>
            </a:r>
          </a:p>
        </p:txBody>
      </p:sp>
      <p:pic>
        <p:nvPicPr>
          <p:cNvPr id="13" name="Picture 12" descr="A shrub with green leaves and red berries dominates an area of a forest. Labeled November 3, 2023">
            <a:hlinkClick r:id="rId3" action="ppaction://hlinksldjump" tooltip="July 20 – three months after a controlled burn, a lush green clearing full of tall, thriving native grasses almost hides the walking trail from this vantage point. "/>
            <a:extLst>
              <a:ext uri="{FF2B5EF4-FFF2-40B4-BE49-F238E27FC236}">
                <a16:creationId xmlns:a16="http://schemas.microsoft.com/office/drawing/2014/main" id="{E2A76EA1-EAC3-4C49-B6A7-731CB46A9DC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334308" y="4788305"/>
            <a:ext cx="2962705" cy="2202670"/>
          </a:xfrm>
          <a:prstGeom prst="rect">
            <a:avLst/>
          </a:prstGeom>
        </p:spPr>
      </p:pic>
      <p:pic>
        <p:nvPicPr>
          <p:cNvPr id="16" name="Picture 15" descr="A forest with trees and leaves looks yellowed and burned. The shrub from November, 2023 seems to have been killed by a controlled burn. Labeled November 18, 2023.">
            <a:hlinkClick r:id="rId3" action="ppaction://hlinksldjump" tooltip="July 20 – three months after a controlled burn, a lush green clearing full of tall, thriving native grasses almost hides the walking trail from this vantage point. "/>
            <a:extLst>
              <a:ext uri="{FF2B5EF4-FFF2-40B4-BE49-F238E27FC236}">
                <a16:creationId xmlns:a16="http://schemas.microsoft.com/office/drawing/2014/main" id="{942F9100-CF97-AF38-F785-A64067506155}"/>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6318674" y="4779124"/>
            <a:ext cx="2962705" cy="2202670"/>
          </a:xfrm>
          <a:prstGeom prst="rect">
            <a:avLst/>
          </a:prstGeom>
        </p:spPr>
      </p:pic>
      <p:sp>
        <p:nvSpPr>
          <p:cNvPr id="14" name="TextBox 13">
            <a:extLst>
              <a:ext uri="{FF2B5EF4-FFF2-40B4-BE49-F238E27FC236}">
                <a16:creationId xmlns:a16="http://schemas.microsoft.com/office/drawing/2014/main" id="{F0DA41EA-26B9-4A6B-85E2-9C5CB73E2745}"/>
              </a:ext>
            </a:extLst>
          </p:cNvPr>
          <p:cNvSpPr txBox="1"/>
          <p:nvPr/>
        </p:nvSpPr>
        <p:spPr>
          <a:xfrm>
            <a:off x="317200" y="7202211"/>
            <a:ext cx="9801908" cy="276999"/>
          </a:xfrm>
          <a:prstGeom prst="rect">
            <a:avLst/>
          </a:prstGeom>
          <a:noFill/>
        </p:spPr>
        <p:txBody>
          <a:bodyPr wrap="square" rtlCol="0">
            <a:spAutoFit/>
          </a:bodyPr>
          <a:lstStyle/>
          <a:p>
            <a:r>
              <a:rPr lang="en-US" sz="1200" i="1" dirty="0">
                <a:latin typeface="Sitka Text" panose="02000505000000020004" pitchFamily="2" charset="0"/>
              </a:rPr>
              <a:t>To see full galleries of photos taken at precise points in Ann Arbor natural areas, check out the </a:t>
            </a:r>
            <a:r>
              <a:rPr lang="en-US" sz="1200" b="1" i="1" u="dottedHeavy" dirty="0">
                <a:uFill>
                  <a:solidFill>
                    <a:srgbClr val="E2AA00"/>
                  </a:solidFill>
                </a:uFill>
                <a:latin typeface="Sitka Text" panose="02000505000000020004" pitchFamily="2" charset="0"/>
                <a:hlinkClick r:id="rId8" tooltip="Click here to go to Photo Monitoring Web Map ">
                  <a:extLst>
                    <a:ext uri="{A12FA001-AC4F-418D-AE19-62706E023703}">
                      <ahyp:hlinkClr xmlns:ahyp="http://schemas.microsoft.com/office/drawing/2018/hyperlinkcolor" val="tx"/>
                    </a:ext>
                  </a:extLst>
                </a:hlinkClick>
              </a:rPr>
              <a:t>Photo Monitoring Web Map</a:t>
            </a:r>
            <a:r>
              <a:rPr lang="en-US" sz="1200" i="1" dirty="0">
                <a:latin typeface="Sitka Text" panose="02000505000000020004" pitchFamily="2" charset="0"/>
              </a:rPr>
              <a:t>!</a:t>
            </a:r>
          </a:p>
        </p:txBody>
      </p:sp>
      <p:pic>
        <p:nvPicPr>
          <p:cNvPr id="9" name="Picture 8">
            <a:hlinkClick r:id="rId3" action="ppaction://hlinksldjump" tooltip="May 18 – mature trees with buds and small leaves surround an open area bisected by a trail. Less than a month after a controlled burn, the ground in the open areas has started to turn vibrant spring green with emerging native plants."/>
            <a:extLst>
              <a:ext uri="{FF2B5EF4-FFF2-40B4-BE49-F238E27FC236}">
                <a16:creationId xmlns:a16="http://schemas.microsoft.com/office/drawing/2014/main" id="{A1953A02-17F4-4216-B583-CD31D29F45C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346432" y="4775211"/>
            <a:ext cx="2962704" cy="2222028"/>
          </a:xfrm>
          <a:prstGeom prst="rect">
            <a:avLst/>
          </a:prstGeom>
        </p:spPr>
      </p:pic>
      <p:grpSp>
        <p:nvGrpSpPr>
          <p:cNvPr id="15" name="Group 14">
            <a:extLst>
              <a:ext uri="{FF2B5EF4-FFF2-40B4-BE49-F238E27FC236}">
                <a16:creationId xmlns:a16="http://schemas.microsoft.com/office/drawing/2014/main" id="{A5092933-4C1C-338E-EA28-F9B27D52A38D}"/>
              </a:ext>
              <a:ext uri="{C183D7F6-B498-43B3-948B-1728B52AA6E4}">
                <adec:decorative xmlns:adec="http://schemas.microsoft.com/office/drawing/2017/decorative" val="1"/>
              </a:ext>
            </a:extLst>
          </p:cNvPr>
          <p:cNvGrpSpPr/>
          <p:nvPr/>
        </p:nvGrpSpPr>
        <p:grpSpPr>
          <a:xfrm>
            <a:off x="283771" y="1242133"/>
            <a:ext cx="8799551" cy="1216460"/>
            <a:chOff x="283771" y="1242133"/>
            <a:chExt cx="8799551" cy="1216460"/>
          </a:xfrm>
        </p:grpSpPr>
        <p:sp>
          <p:nvSpPr>
            <p:cNvPr id="45" name="TextBox 44">
              <a:extLst>
                <a:ext uri="{FF2B5EF4-FFF2-40B4-BE49-F238E27FC236}">
                  <a16:creationId xmlns:a16="http://schemas.microsoft.com/office/drawing/2014/main" id="{972ECBF9-FD86-47BE-BD2E-F08020DA512F}"/>
                </a:ext>
              </a:extLst>
            </p:cNvPr>
            <p:cNvSpPr txBox="1"/>
            <p:nvPr/>
          </p:nvSpPr>
          <p:spPr>
            <a:xfrm>
              <a:off x="6476050" y="1357036"/>
              <a:ext cx="2607272" cy="904863"/>
            </a:xfrm>
            <a:prstGeom prst="rect">
              <a:avLst/>
            </a:prstGeom>
            <a:noFill/>
          </p:spPr>
          <p:txBody>
            <a:bodyPr wrap="square" rtlCol="0">
              <a:spAutoFit/>
            </a:bodyPr>
            <a:lstStyle/>
            <a:p>
              <a:r>
                <a:rPr lang="en-US" sz="2640" dirty="0">
                  <a:latin typeface="Elephant" panose="02020904090505020303" pitchFamily="18" charset="0"/>
                </a:rPr>
                <a:t>hours </a:t>
              </a:r>
            </a:p>
            <a:p>
              <a:r>
                <a:rPr lang="en-US" sz="2640" dirty="0">
                  <a:latin typeface="Elephant" panose="02020904090505020303" pitchFamily="18" charset="0"/>
                </a:rPr>
                <a:t>volunteered</a:t>
              </a:r>
              <a:endParaRPr lang="en-US" sz="3520" dirty="0">
                <a:latin typeface="Elephant" panose="02020904090505020303" pitchFamily="18" charset="0"/>
              </a:endParaRPr>
            </a:p>
          </p:txBody>
        </p:sp>
        <p:sp>
          <p:nvSpPr>
            <p:cNvPr id="37" name="TextBox 36">
              <a:extLst>
                <a:ext uri="{FF2B5EF4-FFF2-40B4-BE49-F238E27FC236}">
                  <a16:creationId xmlns:a16="http://schemas.microsoft.com/office/drawing/2014/main" id="{0C99B1D0-64F4-423A-922F-1DAE1EDC782F}"/>
                </a:ext>
              </a:extLst>
            </p:cNvPr>
            <p:cNvSpPr txBox="1"/>
            <p:nvPr/>
          </p:nvSpPr>
          <p:spPr>
            <a:xfrm>
              <a:off x="4386746" y="1242133"/>
              <a:ext cx="2247756" cy="1209562"/>
            </a:xfrm>
            <a:prstGeom prst="rect">
              <a:avLst/>
            </a:prstGeom>
            <a:noFill/>
            <a:effectLst/>
          </p:spPr>
          <p:txBody>
            <a:bodyPr wrap="square" rtlCol="0">
              <a:spAutoFit/>
            </a:bodyPr>
            <a:lstStyle/>
            <a:p>
              <a:r>
                <a:rPr lang="en-US" sz="7260" dirty="0">
                  <a:solidFill>
                    <a:srgbClr val="E6B202"/>
                  </a:solidFill>
                  <a:latin typeface="Elephant" panose="02020904090505020303" pitchFamily="18" charset="0"/>
                </a:rPr>
                <a:t>209</a:t>
              </a:r>
            </a:p>
          </p:txBody>
        </p:sp>
        <p:sp>
          <p:nvSpPr>
            <p:cNvPr id="43" name="TextBox 42">
              <a:extLst>
                <a:ext uri="{FF2B5EF4-FFF2-40B4-BE49-F238E27FC236}">
                  <a16:creationId xmlns:a16="http://schemas.microsoft.com/office/drawing/2014/main" id="{942EE564-38B1-47C0-BEF0-F67A03368EF9}"/>
                </a:ext>
              </a:extLst>
            </p:cNvPr>
            <p:cNvSpPr txBox="1"/>
            <p:nvPr/>
          </p:nvSpPr>
          <p:spPr>
            <a:xfrm>
              <a:off x="3029558" y="1943066"/>
              <a:ext cx="1611970" cy="329321"/>
            </a:xfrm>
            <a:prstGeom prst="rect">
              <a:avLst/>
            </a:prstGeom>
            <a:noFill/>
          </p:spPr>
          <p:txBody>
            <a:bodyPr wrap="square" rtlCol="0">
              <a:spAutoFit/>
            </a:bodyPr>
            <a:lstStyle/>
            <a:p>
              <a:r>
                <a:rPr lang="en-US" sz="1540" dirty="0">
                  <a:solidFill>
                    <a:schemeClr val="accent2">
                      <a:lumMod val="50000"/>
                    </a:schemeClr>
                  </a:solidFill>
                  <a:latin typeface="Elephant" panose="02020904090505020303" pitchFamily="18" charset="0"/>
                </a:rPr>
                <a:t>volunteers</a:t>
              </a:r>
              <a:endParaRPr lang="en-US" sz="1210" dirty="0">
                <a:solidFill>
                  <a:schemeClr val="accent2">
                    <a:lumMod val="50000"/>
                  </a:schemeClr>
                </a:solidFill>
              </a:endParaRPr>
            </a:p>
          </p:txBody>
        </p:sp>
        <p:sp>
          <p:nvSpPr>
            <p:cNvPr id="42" name="TextBox 41">
              <a:extLst>
                <a:ext uri="{FF2B5EF4-FFF2-40B4-BE49-F238E27FC236}">
                  <a16:creationId xmlns:a16="http://schemas.microsoft.com/office/drawing/2014/main" id="{E7ECDB2E-3497-42D8-B76B-F7E5044E2D77}"/>
                </a:ext>
              </a:extLst>
            </p:cNvPr>
            <p:cNvSpPr txBox="1"/>
            <p:nvPr/>
          </p:nvSpPr>
          <p:spPr>
            <a:xfrm>
              <a:off x="3015589" y="1426408"/>
              <a:ext cx="1853512" cy="701731"/>
            </a:xfrm>
            <a:prstGeom prst="rect">
              <a:avLst/>
            </a:prstGeom>
            <a:noFill/>
          </p:spPr>
          <p:txBody>
            <a:bodyPr wrap="square" rtlCol="0">
              <a:spAutoFit/>
            </a:bodyPr>
            <a:lstStyle/>
            <a:p>
              <a:r>
                <a:rPr lang="en-US" sz="3960" dirty="0">
                  <a:solidFill>
                    <a:schemeClr val="accent2">
                      <a:lumMod val="50000"/>
                    </a:schemeClr>
                  </a:solidFill>
                  <a:latin typeface="Elephant" panose="02020904090505020303" pitchFamily="18" charset="0"/>
                </a:rPr>
                <a:t>31</a:t>
              </a:r>
              <a:endParaRPr lang="en-US" sz="3960" dirty="0">
                <a:solidFill>
                  <a:schemeClr val="accent2">
                    <a:lumMod val="50000"/>
                  </a:schemeClr>
                </a:solidFill>
              </a:endParaRPr>
            </a:p>
          </p:txBody>
        </p:sp>
        <p:sp>
          <p:nvSpPr>
            <p:cNvPr id="41" name="TextBox 40">
              <a:extLst>
                <a:ext uri="{FF2B5EF4-FFF2-40B4-BE49-F238E27FC236}">
                  <a16:creationId xmlns:a16="http://schemas.microsoft.com/office/drawing/2014/main" id="{B74B3FD3-6769-4EEC-887D-45E13597E2D0}"/>
                </a:ext>
              </a:extLst>
            </p:cNvPr>
            <p:cNvSpPr txBox="1"/>
            <p:nvPr/>
          </p:nvSpPr>
          <p:spPr>
            <a:xfrm>
              <a:off x="1792037" y="1943068"/>
              <a:ext cx="1492701" cy="329321"/>
            </a:xfrm>
            <a:prstGeom prst="rect">
              <a:avLst/>
            </a:prstGeom>
            <a:noFill/>
          </p:spPr>
          <p:txBody>
            <a:bodyPr wrap="square" rtlCol="0">
              <a:spAutoFit/>
            </a:bodyPr>
            <a:lstStyle/>
            <a:p>
              <a:r>
                <a:rPr lang="en-US" sz="1540" dirty="0">
                  <a:solidFill>
                    <a:schemeClr val="accent2">
                      <a:lumMod val="75000"/>
                    </a:schemeClr>
                  </a:solidFill>
                  <a:latin typeface="Elephant" panose="02020904090505020303" pitchFamily="18" charset="0"/>
                </a:rPr>
                <a:t>parks</a:t>
              </a:r>
              <a:endParaRPr lang="en-US" sz="1210" dirty="0">
                <a:solidFill>
                  <a:schemeClr val="accent2">
                    <a:lumMod val="75000"/>
                  </a:schemeClr>
                </a:solidFill>
              </a:endParaRPr>
            </a:p>
          </p:txBody>
        </p:sp>
        <p:sp>
          <p:nvSpPr>
            <p:cNvPr id="40" name="TextBox 39">
              <a:extLst>
                <a:ext uri="{FF2B5EF4-FFF2-40B4-BE49-F238E27FC236}">
                  <a16:creationId xmlns:a16="http://schemas.microsoft.com/office/drawing/2014/main" id="{7348198E-DF14-4570-BD3C-14C768B4A1E3}"/>
                </a:ext>
              </a:extLst>
            </p:cNvPr>
            <p:cNvSpPr txBox="1"/>
            <p:nvPr/>
          </p:nvSpPr>
          <p:spPr>
            <a:xfrm>
              <a:off x="1778064" y="1426408"/>
              <a:ext cx="1476675" cy="701731"/>
            </a:xfrm>
            <a:prstGeom prst="rect">
              <a:avLst/>
            </a:prstGeom>
            <a:noFill/>
          </p:spPr>
          <p:txBody>
            <a:bodyPr wrap="square" rtlCol="0">
              <a:spAutoFit/>
            </a:bodyPr>
            <a:lstStyle/>
            <a:p>
              <a:r>
                <a:rPr lang="en-US" sz="3960" dirty="0">
                  <a:solidFill>
                    <a:srgbClr val="BB5527"/>
                  </a:solidFill>
                  <a:latin typeface="Elephant" panose="02020904090505020303" pitchFamily="18" charset="0"/>
                </a:rPr>
                <a:t>26</a:t>
              </a:r>
              <a:endParaRPr lang="en-US" sz="3960" dirty="0">
                <a:solidFill>
                  <a:srgbClr val="BB5527"/>
                </a:solidFill>
              </a:endParaRPr>
            </a:p>
          </p:txBody>
        </p:sp>
        <p:sp>
          <p:nvSpPr>
            <p:cNvPr id="39" name="TextBox 38">
              <a:extLst>
                <a:ext uri="{FF2B5EF4-FFF2-40B4-BE49-F238E27FC236}">
                  <a16:creationId xmlns:a16="http://schemas.microsoft.com/office/drawing/2014/main" id="{D1464E2A-41F5-4D33-816B-9AB55B472B33}"/>
                </a:ext>
              </a:extLst>
            </p:cNvPr>
            <p:cNvSpPr txBox="1"/>
            <p:nvPr/>
          </p:nvSpPr>
          <p:spPr>
            <a:xfrm>
              <a:off x="297741" y="1943067"/>
              <a:ext cx="1611969" cy="515526"/>
            </a:xfrm>
            <a:prstGeom prst="rect">
              <a:avLst/>
            </a:prstGeom>
            <a:noFill/>
          </p:spPr>
          <p:txBody>
            <a:bodyPr wrap="square" rtlCol="0">
              <a:spAutoFit/>
            </a:bodyPr>
            <a:lstStyle/>
            <a:p>
              <a:r>
                <a:rPr lang="en-US" sz="1540" dirty="0">
                  <a:solidFill>
                    <a:srgbClr val="F09456"/>
                  </a:solidFill>
                  <a:latin typeface="Elephant" panose="02020904090505020303" pitchFamily="18" charset="0"/>
                </a:rPr>
                <a:t>photos</a:t>
              </a:r>
              <a:endParaRPr lang="en-US" sz="1320" dirty="0">
                <a:solidFill>
                  <a:srgbClr val="F09456"/>
                </a:solidFill>
                <a:latin typeface="Elephant" panose="02020904090505020303" pitchFamily="18" charset="0"/>
              </a:endParaRPr>
            </a:p>
            <a:p>
              <a:endParaRPr lang="en-US" sz="1210" dirty="0">
                <a:solidFill>
                  <a:srgbClr val="F09456"/>
                </a:solidFill>
              </a:endParaRPr>
            </a:p>
          </p:txBody>
        </p:sp>
        <p:sp>
          <p:nvSpPr>
            <p:cNvPr id="38" name="TextBox 37">
              <a:extLst>
                <a:ext uri="{FF2B5EF4-FFF2-40B4-BE49-F238E27FC236}">
                  <a16:creationId xmlns:a16="http://schemas.microsoft.com/office/drawing/2014/main" id="{CF980A1C-6B4E-4674-A1A0-3E381E1AF5C0}"/>
                </a:ext>
              </a:extLst>
            </p:cNvPr>
            <p:cNvSpPr txBox="1"/>
            <p:nvPr/>
          </p:nvSpPr>
          <p:spPr>
            <a:xfrm>
              <a:off x="283771" y="1426408"/>
              <a:ext cx="1611969" cy="701731"/>
            </a:xfrm>
            <a:prstGeom prst="rect">
              <a:avLst/>
            </a:prstGeom>
            <a:noFill/>
          </p:spPr>
          <p:txBody>
            <a:bodyPr wrap="square" rtlCol="0">
              <a:spAutoFit/>
            </a:bodyPr>
            <a:lstStyle/>
            <a:p>
              <a:r>
                <a:rPr lang="en-US" sz="3960" dirty="0">
                  <a:solidFill>
                    <a:srgbClr val="F09456"/>
                  </a:solidFill>
                  <a:latin typeface="Elephant" panose="02020904090505020303" pitchFamily="18" charset="0"/>
                </a:rPr>
                <a:t>567</a:t>
              </a:r>
              <a:endParaRPr lang="en-US" sz="3960" dirty="0">
                <a:solidFill>
                  <a:srgbClr val="F09456"/>
                </a:solidFill>
              </a:endParaRPr>
            </a:p>
          </p:txBody>
        </p:sp>
      </p:grpSp>
      <p:grpSp>
        <p:nvGrpSpPr>
          <p:cNvPr id="19" name="Group 18">
            <a:extLst>
              <a:ext uri="{FF2B5EF4-FFF2-40B4-BE49-F238E27FC236}">
                <a16:creationId xmlns:a16="http://schemas.microsoft.com/office/drawing/2014/main" id="{770B2150-6509-1530-3C45-9DB40C4B7275}"/>
              </a:ext>
              <a:ext uri="{C183D7F6-B498-43B3-948B-1728B52AA6E4}">
                <adec:decorative xmlns:adec="http://schemas.microsoft.com/office/drawing/2017/decorative" val="1"/>
              </a:ext>
            </a:extLst>
          </p:cNvPr>
          <p:cNvGrpSpPr/>
          <p:nvPr/>
        </p:nvGrpSpPr>
        <p:grpSpPr>
          <a:xfrm>
            <a:off x="342019" y="206169"/>
            <a:ext cx="9718037" cy="6803525"/>
            <a:chOff x="342019" y="206169"/>
            <a:chExt cx="9718037" cy="6803525"/>
          </a:xfrm>
        </p:grpSpPr>
        <p:pic>
          <p:nvPicPr>
            <p:cNvPr id="59" name="Graphic 58">
              <a:extLst>
                <a:ext uri="{FF2B5EF4-FFF2-40B4-BE49-F238E27FC236}">
                  <a16:creationId xmlns:a16="http://schemas.microsoft.com/office/drawing/2014/main" id="{0807319A-7C6D-40F0-95E5-C2E4E7DBDE74}"/>
                </a:ext>
                <a:ext uri="{C183D7F6-B498-43B3-948B-1728B52AA6E4}">
                  <adec:decorative xmlns:adec="http://schemas.microsoft.com/office/drawing/2017/decorative" val="1"/>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3208612" y="813325"/>
              <a:ext cx="413999" cy="413999"/>
            </a:xfrm>
            <a:prstGeom prst="rect">
              <a:avLst/>
            </a:prstGeom>
          </p:spPr>
        </p:pic>
        <p:grpSp>
          <p:nvGrpSpPr>
            <p:cNvPr id="6" name="Group 5">
              <a:extLst>
                <a:ext uri="{FF2B5EF4-FFF2-40B4-BE49-F238E27FC236}">
                  <a16:creationId xmlns:a16="http://schemas.microsoft.com/office/drawing/2014/main" id="{BA98DADF-9F17-6545-EA4B-B90B3B27B3CA}"/>
                </a:ext>
                <a:ext uri="{C183D7F6-B498-43B3-948B-1728B52AA6E4}">
                  <adec:decorative xmlns:adec="http://schemas.microsoft.com/office/drawing/2017/decorative" val="1"/>
                </a:ext>
              </a:extLst>
            </p:cNvPr>
            <p:cNvGrpSpPr/>
            <p:nvPr/>
          </p:nvGrpSpPr>
          <p:grpSpPr>
            <a:xfrm>
              <a:off x="342019" y="2386706"/>
              <a:ext cx="2962705" cy="2221322"/>
              <a:chOff x="342019" y="2493036"/>
              <a:chExt cx="2962705" cy="2221322"/>
            </a:xfrm>
          </p:grpSpPr>
          <p:sp>
            <p:nvSpPr>
              <p:cNvPr id="28" name="Rectangle 27">
                <a:extLst>
                  <a:ext uri="{FF2B5EF4-FFF2-40B4-BE49-F238E27FC236}">
                    <a16:creationId xmlns:a16="http://schemas.microsoft.com/office/drawing/2014/main" id="{E2D163D2-3631-4CAA-BE6A-6FA5F67ACDCF}"/>
                  </a:ext>
                  <a:ext uri="{C183D7F6-B498-43B3-948B-1728B52AA6E4}">
                    <adec:decorative xmlns:adec="http://schemas.microsoft.com/office/drawing/2017/decorative" val="1"/>
                  </a:ext>
                </a:extLst>
              </p:cNvPr>
              <p:cNvSpPr/>
              <p:nvPr/>
            </p:nvSpPr>
            <p:spPr>
              <a:xfrm>
                <a:off x="342019" y="2493036"/>
                <a:ext cx="2962705" cy="2221322"/>
              </a:xfrm>
              <a:prstGeom prst="rect">
                <a:avLst/>
              </a:prstGeom>
              <a:solidFill>
                <a:srgbClr val="E6B2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30" name="Rectangle 29">
                <a:extLst>
                  <a:ext uri="{FF2B5EF4-FFF2-40B4-BE49-F238E27FC236}">
                    <a16:creationId xmlns:a16="http://schemas.microsoft.com/office/drawing/2014/main" id="{A2AB3ADC-F3C7-4332-853B-B40817DC14C1}"/>
                  </a:ext>
                </a:extLst>
              </p:cNvPr>
              <p:cNvSpPr/>
              <p:nvPr/>
            </p:nvSpPr>
            <p:spPr>
              <a:xfrm>
                <a:off x="397600" y="3392848"/>
                <a:ext cx="1879879" cy="533288"/>
              </a:xfrm>
              <a:prstGeom prst="rect">
                <a:avLst/>
              </a:prstGeom>
            </p:spPr>
            <p:txBody>
              <a:bodyPr wrap="square">
                <a:spAutoFit/>
              </a:bodyPr>
              <a:lstStyle/>
              <a:p>
                <a:pPr>
                  <a:lnSpc>
                    <a:spcPts val="1800"/>
                  </a:lnSpc>
                </a:pPr>
                <a:r>
                  <a:rPr lang="en-US" sz="1400" dirty="0">
                    <a:latin typeface="Bahnschrift SemiLight Condensed" panose="020B0502040204020203" pitchFamily="34" charset="0"/>
                  </a:rPr>
                  <a:t>PROGRESS FROM SHRUB CUTTING BY PARK STEWARDS.</a:t>
                </a:r>
              </a:p>
            </p:txBody>
          </p:sp>
          <p:sp>
            <p:nvSpPr>
              <p:cNvPr id="29" name="TextBox 28">
                <a:extLst>
                  <a:ext uri="{FF2B5EF4-FFF2-40B4-BE49-F238E27FC236}">
                    <a16:creationId xmlns:a16="http://schemas.microsoft.com/office/drawing/2014/main" id="{6E0BB02C-7E1C-47F1-B133-EB135ADEFC41}"/>
                  </a:ext>
                </a:extLst>
              </p:cNvPr>
              <p:cNvSpPr txBox="1"/>
              <p:nvPr/>
            </p:nvSpPr>
            <p:spPr>
              <a:xfrm>
                <a:off x="397600" y="2604727"/>
                <a:ext cx="2777484" cy="830997"/>
              </a:xfrm>
              <a:prstGeom prst="rect">
                <a:avLst/>
              </a:prstGeom>
              <a:noFill/>
            </p:spPr>
            <p:txBody>
              <a:bodyPr wrap="square" rtlCol="0">
                <a:spAutoFit/>
              </a:bodyPr>
              <a:lstStyle/>
              <a:p>
                <a:r>
                  <a:rPr lang="en-US" sz="2400" dirty="0">
                    <a:latin typeface="Bahnschrift SemiLight Condensed" panose="020B0502040204020203" pitchFamily="34" charset="0"/>
                  </a:rPr>
                  <a:t>MILLER NATURE AREA</a:t>
                </a:r>
              </a:p>
              <a:p>
                <a:r>
                  <a:rPr lang="en-US" sz="2400" dirty="0">
                    <a:latin typeface="Bahnschrift SemiLight Condensed" panose="020B0502040204020203" pitchFamily="34" charset="0"/>
                  </a:rPr>
                  <a:t>PRECISE POINT 11</a:t>
                </a:r>
              </a:p>
            </p:txBody>
          </p:sp>
        </p:grpSp>
        <p:sp>
          <p:nvSpPr>
            <p:cNvPr id="27" name="TextBox 26">
              <a:extLst>
                <a:ext uri="{FF2B5EF4-FFF2-40B4-BE49-F238E27FC236}">
                  <a16:creationId xmlns:a16="http://schemas.microsoft.com/office/drawing/2014/main" id="{70968DD5-4DBA-44C2-8D1C-F427CCFA26B9}"/>
                </a:ext>
                <a:ext uri="{C183D7F6-B498-43B3-948B-1728B52AA6E4}">
                  <adec:decorative xmlns:adec="http://schemas.microsoft.com/office/drawing/2017/decorative" val="1"/>
                </a:ext>
              </a:extLst>
            </p:cNvPr>
            <p:cNvSpPr txBox="1"/>
            <p:nvPr/>
          </p:nvSpPr>
          <p:spPr>
            <a:xfrm>
              <a:off x="6321007" y="6645900"/>
              <a:ext cx="2962704" cy="363176"/>
            </a:xfrm>
            <a:prstGeom prst="rect">
              <a:avLst/>
            </a:prstGeom>
            <a:solidFill>
              <a:schemeClr val="bg1">
                <a:alpha val="67000"/>
              </a:schemeClr>
            </a:solidFill>
          </p:spPr>
          <p:txBody>
            <a:bodyPr wrap="square" rtlCol="0">
              <a:spAutoFit/>
            </a:bodyPr>
            <a:lstStyle/>
            <a:p>
              <a:pPr algn="r"/>
              <a:r>
                <a:rPr lang="en-US" sz="1760" dirty="0">
                  <a:latin typeface="Bahnschrift SemiLight Condensed" panose="020B0502040204020203" pitchFamily="34" charset="0"/>
                </a:rPr>
                <a:t>NOVEMBER 18, 2023</a:t>
              </a:r>
            </a:p>
          </p:txBody>
        </p:sp>
        <p:sp>
          <p:nvSpPr>
            <p:cNvPr id="26" name="TextBox 25">
              <a:extLst>
                <a:ext uri="{FF2B5EF4-FFF2-40B4-BE49-F238E27FC236}">
                  <a16:creationId xmlns:a16="http://schemas.microsoft.com/office/drawing/2014/main" id="{68FEDF50-708F-4772-BC14-289664E906B9}"/>
                </a:ext>
                <a:ext uri="{C183D7F6-B498-43B3-948B-1728B52AA6E4}">
                  <adec:decorative xmlns:adec="http://schemas.microsoft.com/office/drawing/2017/decorative" val="1"/>
                </a:ext>
              </a:extLst>
            </p:cNvPr>
            <p:cNvSpPr txBox="1"/>
            <p:nvPr/>
          </p:nvSpPr>
          <p:spPr>
            <a:xfrm>
              <a:off x="3334289" y="6646518"/>
              <a:ext cx="2962705" cy="363176"/>
            </a:xfrm>
            <a:prstGeom prst="rect">
              <a:avLst/>
            </a:prstGeom>
            <a:solidFill>
              <a:schemeClr val="bg1">
                <a:alpha val="67000"/>
              </a:schemeClr>
            </a:solidFill>
          </p:spPr>
          <p:txBody>
            <a:bodyPr wrap="square" rtlCol="0">
              <a:spAutoFit/>
            </a:bodyPr>
            <a:lstStyle/>
            <a:p>
              <a:pPr algn="r"/>
              <a:r>
                <a:rPr lang="en-US" sz="1760" dirty="0">
                  <a:latin typeface="Bahnschrift SemiLight Condensed" panose="020B0502040204020203" pitchFamily="34" charset="0"/>
                </a:rPr>
                <a:t>NOVEMBER 3, 2023</a:t>
              </a:r>
            </a:p>
          </p:txBody>
        </p:sp>
        <p:sp>
          <p:nvSpPr>
            <p:cNvPr id="24" name="TextBox 23">
              <a:extLst>
                <a:ext uri="{FF2B5EF4-FFF2-40B4-BE49-F238E27FC236}">
                  <a16:creationId xmlns:a16="http://schemas.microsoft.com/office/drawing/2014/main" id="{CDDDC957-228C-4910-AA78-D75B2276BBF8}"/>
                </a:ext>
                <a:ext uri="{C183D7F6-B498-43B3-948B-1728B52AA6E4}">
                  <adec:decorative xmlns:adec="http://schemas.microsoft.com/office/drawing/2017/decorative" val="1"/>
                </a:ext>
              </a:extLst>
            </p:cNvPr>
            <p:cNvSpPr txBox="1"/>
            <p:nvPr/>
          </p:nvSpPr>
          <p:spPr>
            <a:xfrm>
              <a:off x="346428" y="6646518"/>
              <a:ext cx="2962704" cy="363176"/>
            </a:xfrm>
            <a:prstGeom prst="rect">
              <a:avLst/>
            </a:prstGeom>
            <a:solidFill>
              <a:schemeClr val="bg1">
                <a:alpha val="67000"/>
              </a:schemeClr>
            </a:solidFill>
          </p:spPr>
          <p:txBody>
            <a:bodyPr wrap="square" rtlCol="0">
              <a:spAutoFit/>
            </a:bodyPr>
            <a:lstStyle/>
            <a:p>
              <a:pPr algn="r"/>
              <a:r>
                <a:rPr lang="en-US" sz="1760" dirty="0">
                  <a:latin typeface="Bahnschrift SemiLight Condensed" panose="020B0502040204020203" pitchFamily="34" charset="0"/>
                </a:rPr>
                <a:t>APRIL 18, 2023</a:t>
              </a:r>
            </a:p>
          </p:txBody>
        </p:sp>
        <p:sp>
          <p:nvSpPr>
            <p:cNvPr id="23" name="TextBox 22">
              <a:extLst>
                <a:ext uri="{FF2B5EF4-FFF2-40B4-BE49-F238E27FC236}">
                  <a16:creationId xmlns:a16="http://schemas.microsoft.com/office/drawing/2014/main" id="{BCD7F1F1-4556-4F76-9845-CB65DE783454}"/>
                </a:ext>
                <a:ext uri="{C183D7F6-B498-43B3-948B-1728B52AA6E4}">
                  <adec:decorative xmlns:adec="http://schemas.microsoft.com/office/drawing/2017/decorative" val="1"/>
                </a:ext>
              </a:extLst>
            </p:cNvPr>
            <p:cNvSpPr txBox="1"/>
            <p:nvPr/>
          </p:nvSpPr>
          <p:spPr>
            <a:xfrm>
              <a:off x="6321002" y="4258013"/>
              <a:ext cx="2962705" cy="363176"/>
            </a:xfrm>
            <a:prstGeom prst="rect">
              <a:avLst/>
            </a:prstGeom>
            <a:solidFill>
              <a:schemeClr val="bg1">
                <a:alpha val="67000"/>
              </a:schemeClr>
            </a:solidFill>
          </p:spPr>
          <p:txBody>
            <a:bodyPr wrap="square" rtlCol="0">
              <a:spAutoFit/>
            </a:bodyPr>
            <a:lstStyle/>
            <a:p>
              <a:pPr algn="r"/>
              <a:r>
                <a:rPr lang="en-US" sz="1760" dirty="0">
                  <a:latin typeface="Bahnschrift SemiLight Condensed" panose="020B0502040204020203" pitchFamily="34" charset="0"/>
                </a:rPr>
                <a:t>APRIL 18, 2023</a:t>
              </a:r>
            </a:p>
          </p:txBody>
        </p:sp>
        <p:sp>
          <p:nvSpPr>
            <p:cNvPr id="18" name="TextBox 17">
              <a:extLst>
                <a:ext uri="{FF2B5EF4-FFF2-40B4-BE49-F238E27FC236}">
                  <a16:creationId xmlns:a16="http://schemas.microsoft.com/office/drawing/2014/main" id="{39303096-0A58-42E1-A021-953C0E27B704}"/>
                </a:ext>
                <a:ext uri="{C183D7F6-B498-43B3-948B-1728B52AA6E4}">
                  <adec:decorative xmlns:adec="http://schemas.microsoft.com/office/drawing/2017/decorative" val="1"/>
                </a:ext>
              </a:extLst>
            </p:cNvPr>
            <p:cNvSpPr txBox="1"/>
            <p:nvPr/>
          </p:nvSpPr>
          <p:spPr>
            <a:xfrm>
              <a:off x="3334307" y="4258013"/>
              <a:ext cx="2962705" cy="363176"/>
            </a:xfrm>
            <a:prstGeom prst="rect">
              <a:avLst/>
            </a:prstGeom>
            <a:solidFill>
              <a:schemeClr val="bg1">
                <a:alpha val="67000"/>
              </a:schemeClr>
            </a:solidFill>
          </p:spPr>
          <p:txBody>
            <a:bodyPr wrap="square" rtlCol="0">
              <a:spAutoFit/>
            </a:bodyPr>
            <a:lstStyle/>
            <a:p>
              <a:pPr algn="r"/>
              <a:r>
                <a:rPr lang="en-US" sz="1760" dirty="0">
                  <a:latin typeface="Bahnschrift SemiLight Condensed" panose="020B0502040204020203" pitchFamily="34" charset="0"/>
                </a:rPr>
                <a:t>SEPTEMBER 6, 2022</a:t>
              </a:r>
            </a:p>
          </p:txBody>
        </p:sp>
        <p:grpSp>
          <p:nvGrpSpPr>
            <p:cNvPr id="2" name="Group 1">
              <a:extLst>
                <a:ext uri="{FF2B5EF4-FFF2-40B4-BE49-F238E27FC236}">
                  <a16:creationId xmlns:a16="http://schemas.microsoft.com/office/drawing/2014/main" id="{B6BCDFCF-8BC5-565E-F352-CDDB81DD3BB1}"/>
                </a:ext>
                <a:ext uri="{C183D7F6-B498-43B3-948B-1728B52AA6E4}">
                  <adec:decorative xmlns:adec="http://schemas.microsoft.com/office/drawing/2017/decorative" val="1"/>
                </a:ext>
              </a:extLst>
            </p:cNvPr>
            <p:cNvGrpSpPr/>
            <p:nvPr/>
          </p:nvGrpSpPr>
          <p:grpSpPr>
            <a:xfrm>
              <a:off x="8166968" y="206169"/>
              <a:ext cx="1893088" cy="771299"/>
              <a:chOff x="8166968" y="206169"/>
              <a:chExt cx="1893088" cy="771299"/>
            </a:xfrm>
          </p:grpSpPr>
          <p:sp>
            <p:nvSpPr>
              <p:cNvPr id="53" name="TextBox 52">
                <a:extLst>
                  <a:ext uri="{FF2B5EF4-FFF2-40B4-BE49-F238E27FC236}">
                    <a16:creationId xmlns:a16="http://schemas.microsoft.com/office/drawing/2014/main" id="{50DB4622-B502-4C11-B223-B60525979B0D}"/>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17</a:t>
                </a:r>
              </a:p>
            </p:txBody>
          </p:sp>
          <p:cxnSp>
            <p:nvCxnSpPr>
              <p:cNvPr id="54" name="Straight Connector 53">
                <a:extLst>
                  <a:ext uri="{FF2B5EF4-FFF2-40B4-BE49-F238E27FC236}">
                    <a16:creationId xmlns:a16="http://schemas.microsoft.com/office/drawing/2014/main" id="{970C9A51-A966-4CDE-A2BF-B5A8F29C244D}"/>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0056EE53-3B50-46BC-8778-9A815A813BA7}"/>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52" name="TextBox 51">
                <a:extLst>
                  <a:ext uri="{FF2B5EF4-FFF2-40B4-BE49-F238E27FC236}">
                    <a16:creationId xmlns:a16="http://schemas.microsoft.com/office/drawing/2014/main" id="{CD96BC75-B8EF-4C77-8BBD-78B96AB4782D}"/>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36" name="Picture 35">
                <a:extLst>
                  <a:ext uri="{FF2B5EF4-FFF2-40B4-BE49-F238E27FC236}">
                    <a16:creationId xmlns:a16="http://schemas.microsoft.com/office/drawing/2014/main" id="{4155518D-C49D-4E8E-AAAC-B0E5FD12D690}"/>
                  </a:ext>
                  <a:ext uri="{C183D7F6-B498-43B3-948B-1728B52AA6E4}">
                    <adec:decorative xmlns:adec="http://schemas.microsoft.com/office/drawing/2017/decorative" val="1"/>
                  </a:ext>
                </a:extLst>
              </p:cNvPr>
              <p:cNvPicPr>
                <a:picLocks noChangeAspect="1"/>
              </p:cNvPicPr>
              <p:nvPr/>
            </p:nvPicPr>
            <p:blipFill>
              <a:blip r:embed="rId11"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grpSp>
        <p:cxnSp>
          <p:nvCxnSpPr>
            <p:cNvPr id="3" name="Straight Connector 2">
              <a:extLst>
                <a:ext uri="{FF2B5EF4-FFF2-40B4-BE49-F238E27FC236}">
                  <a16:creationId xmlns:a16="http://schemas.microsoft.com/office/drawing/2014/main" id="{A5A9EC4C-487C-473A-9354-A9F7C7549B7B}"/>
                </a:ext>
                <a:ext uri="{C183D7F6-B498-43B3-948B-1728B52AA6E4}">
                  <adec:decorative xmlns:adec="http://schemas.microsoft.com/office/drawing/2017/decorative" val="1"/>
                </a:ext>
              </a:extLst>
            </p:cNvPr>
            <p:cNvCxnSpPr>
              <a:cxnSpLocks/>
            </p:cNvCxnSpPr>
            <p:nvPr/>
          </p:nvCxnSpPr>
          <p:spPr>
            <a:xfrm>
              <a:off x="366414" y="1240352"/>
              <a:ext cx="4512113" cy="1"/>
            </a:xfrm>
            <a:prstGeom prst="line">
              <a:avLst/>
            </a:prstGeom>
            <a:solidFill>
              <a:schemeClr val="accent1">
                <a:lumMod val="75000"/>
              </a:schemeClr>
            </a:solidFill>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 name="Group 7" descr="Leslie Woods Nature Area Precise Point 3B - Honeysuckle after a fall burn.">
              <a:extLst>
                <a:ext uri="{FF2B5EF4-FFF2-40B4-BE49-F238E27FC236}">
                  <a16:creationId xmlns:a16="http://schemas.microsoft.com/office/drawing/2014/main" id="{84B7BA69-B02B-27F1-5AB8-AA58143A6463}"/>
                </a:ext>
              </a:extLst>
            </p:cNvPr>
            <p:cNvGrpSpPr/>
            <p:nvPr/>
          </p:nvGrpSpPr>
          <p:grpSpPr>
            <a:xfrm>
              <a:off x="348601" y="4771512"/>
              <a:ext cx="3274009" cy="2221322"/>
              <a:chOff x="342019" y="2493036"/>
              <a:chExt cx="3274009" cy="2221322"/>
            </a:xfrm>
          </p:grpSpPr>
          <p:sp>
            <p:nvSpPr>
              <p:cNvPr id="10" name="Rectangle 9">
                <a:extLst>
                  <a:ext uri="{FF2B5EF4-FFF2-40B4-BE49-F238E27FC236}">
                    <a16:creationId xmlns:a16="http://schemas.microsoft.com/office/drawing/2014/main" id="{A9CFFBF0-01E8-55E3-B9E5-D6BB2EAFDC19}"/>
                  </a:ext>
                  <a:ext uri="{C183D7F6-B498-43B3-948B-1728B52AA6E4}">
                    <adec:decorative xmlns:adec="http://schemas.microsoft.com/office/drawing/2017/decorative" val="1"/>
                  </a:ext>
                </a:extLst>
              </p:cNvPr>
              <p:cNvSpPr/>
              <p:nvPr/>
            </p:nvSpPr>
            <p:spPr>
              <a:xfrm>
                <a:off x="342019" y="2493036"/>
                <a:ext cx="2962705" cy="2221322"/>
              </a:xfrm>
              <a:prstGeom prst="rect">
                <a:avLst/>
              </a:prstGeom>
              <a:solidFill>
                <a:srgbClr val="BB55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12" name="TextBox 11">
                <a:extLst>
                  <a:ext uri="{FF2B5EF4-FFF2-40B4-BE49-F238E27FC236}">
                    <a16:creationId xmlns:a16="http://schemas.microsoft.com/office/drawing/2014/main" id="{59598DB2-BA35-FA7D-7A6D-511774B788EE}"/>
                  </a:ext>
                </a:extLst>
              </p:cNvPr>
              <p:cNvSpPr txBox="1"/>
              <p:nvPr/>
            </p:nvSpPr>
            <p:spPr>
              <a:xfrm>
                <a:off x="397599" y="2604727"/>
                <a:ext cx="3218429" cy="1200329"/>
              </a:xfrm>
              <a:prstGeom prst="rect">
                <a:avLst/>
              </a:prstGeom>
              <a:noFill/>
            </p:spPr>
            <p:txBody>
              <a:bodyPr wrap="square" rtlCol="0">
                <a:spAutoFit/>
              </a:bodyPr>
              <a:lstStyle/>
              <a:p>
                <a:r>
                  <a:rPr lang="en-US" sz="2400" dirty="0">
                    <a:latin typeface="Bahnschrift SemiLight Condensed" panose="020B0502040204020203" pitchFamily="34" charset="0"/>
                  </a:rPr>
                  <a:t>LESLIE WOODS </a:t>
                </a:r>
              </a:p>
              <a:p>
                <a:r>
                  <a:rPr lang="en-US" sz="2400" dirty="0">
                    <a:latin typeface="Bahnschrift SemiLight Condensed" panose="020B0502040204020203" pitchFamily="34" charset="0"/>
                  </a:rPr>
                  <a:t>NATURE AREA</a:t>
                </a:r>
              </a:p>
              <a:p>
                <a:r>
                  <a:rPr lang="en-US" sz="2400" dirty="0">
                    <a:latin typeface="Bahnschrift SemiLight Condensed" panose="020B0502040204020203" pitchFamily="34" charset="0"/>
                  </a:rPr>
                  <a:t>PRECISE POINT 3B</a:t>
                </a:r>
              </a:p>
            </p:txBody>
          </p:sp>
          <p:sp>
            <p:nvSpPr>
              <p:cNvPr id="11" name="Rectangle 10">
                <a:extLst>
                  <a:ext uri="{FF2B5EF4-FFF2-40B4-BE49-F238E27FC236}">
                    <a16:creationId xmlns:a16="http://schemas.microsoft.com/office/drawing/2014/main" id="{5E1001B6-9A9A-27D4-300D-21A3F0CA1273}"/>
                  </a:ext>
                </a:extLst>
              </p:cNvPr>
              <p:cNvSpPr/>
              <p:nvPr/>
            </p:nvSpPr>
            <p:spPr>
              <a:xfrm>
                <a:off x="391018" y="3766326"/>
                <a:ext cx="2178323" cy="302455"/>
              </a:xfrm>
              <a:prstGeom prst="rect">
                <a:avLst/>
              </a:prstGeom>
            </p:spPr>
            <p:txBody>
              <a:bodyPr wrap="square">
                <a:spAutoFit/>
              </a:bodyPr>
              <a:lstStyle/>
              <a:p>
                <a:pPr>
                  <a:lnSpc>
                    <a:spcPts val="1800"/>
                  </a:lnSpc>
                </a:pPr>
                <a:r>
                  <a:rPr lang="en-US" sz="1400" dirty="0">
                    <a:latin typeface="Bahnschrift SemiLight Condensed" panose="020B0502040204020203" pitchFamily="34" charset="0"/>
                  </a:rPr>
                  <a:t>HONEYSUCKLE AFTER A FALL BURN.</a:t>
                </a:r>
              </a:p>
            </p:txBody>
          </p:sp>
        </p:grpSp>
      </p:grpSp>
    </p:spTree>
    <p:extLst>
      <p:ext uri="{BB962C8B-B14F-4D97-AF65-F5344CB8AC3E}">
        <p14:creationId xmlns:p14="http://schemas.microsoft.com/office/powerpoint/2010/main" val="20638691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5874FDD-F658-4A72-8882-768E1445A913}"/>
              </a:ext>
            </a:extLst>
          </p:cNvPr>
          <p:cNvSpPr>
            <a:spLocks noGrp="1"/>
          </p:cNvSpPr>
          <p:nvPr>
            <p:ph type="title" idx="4294967295"/>
          </p:nvPr>
        </p:nvSpPr>
        <p:spPr>
          <a:xfrm>
            <a:off x="265206" y="722968"/>
            <a:ext cx="3039784" cy="579839"/>
          </a:xfrm>
          <a:noFill/>
          <a:ln>
            <a:noFill/>
          </a:ln>
        </p:spPr>
        <p:txBody>
          <a:bodyPr wrap="square" rtlCol="0">
            <a:spAutoFit/>
          </a:bodyPr>
          <a:lstStyle/>
          <a:p>
            <a:pPr defTabSz="457200"/>
            <a:r>
              <a:rPr lang="en-US" sz="3520" dirty="0">
                <a:latin typeface="Bahnschrift SemiLight Condensed" panose="020B0502040204020203" pitchFamily="34" charset="0"/>
                <a:ea typeface="+mn-ea"/>
                <a:cs typeface="+mn-cs"/>
              </a:rPr>
              <a:t>BUTTERFLY SURVEY</a:t>
            </a:r>
          </a:p>
        </p:txBody>
      </p:sp>
      <p:sp>
        <p:nvSpPr>
          <p:cNvPr id="8" name="TextBox 7">
            <a:extLst>
              <a:ext uri="{FF2B5EF4-FFF2-40B4-BE49-F238E27FC236}">
                <a16:creationId xmlns:a16="http://schemas.microsoft.com/office/drawing/2014/main" id="{913F3410-4F0C-A9C0-6E67-2A6FF5744E97}"/>
              </a:ext>
            </a:extLst>
          </p:cNvPr>
          <p:cNvSpPr txBox="1"/>
          <p:nvPr/>
        </p:nvSpPr>
        <p:spPr>
          <a:xfrm>
            <a:off x="899013" y="722968"/>
            <a:ext cx="4918921" cy="4036660"/>
          </a:xfrm>
          <a:prstGeom prst="rect">
            <a:avLst/>
          </a:prstGeom>
          <a:noFill/>
        </p:spPr>
        <p:txBody>
          <a:bodyPr vert="horz" wrap="square" lIns="91440" tIns="45720" rIns="91440" bIns="45720" rtlCol="0" anchor="ctr">
            <a:spAutoFit/>
          </a:bodyPr>
          <a:lstStyle/>
          <a:p>
            <a:pPr algn="l" defTabSz="457200"/>
            <a:r>
              <a:rPr lang="en-US" dirty="0"/>
              <a:t>Butterfly Survey Updates</a:t>
            </a:r>
          </a:p>
          <a:p>
            <a:pPr algn="l" defTabSz="457200"/>
            <a:endParaRPr lang="en-US" dirty="0"/>
          </a:p>
          <a:p>
            <a:pPr algn="l" defTabSz="457200"/>
            <a:r>
              <a:rPr lang="en-US" dirty="0"/>
              <a:t>302 butterflies of 37 species were observed by 7 volunteers. Butterfly survey volunteers conducted 62 surveys, totaling 80 hours. </a:t>
            </a:r>
          </a:p>
          <a:p>
            <a:pPr algn="l" defTabSz="457200"/>
            <a:endParaRPr lang="en-US" dirty="0"/>
          </a:p>
          <a:p>
            <a:r>
              <a:rPr lang="en-US" dirty="0"/>
              <a:t>Butterfly volunteers traversed a total of 51 trail miles while conducting surveys!</a:t>
            </a:r>
          </a:p>
          <a:p>
            <a:pPr algn="l" defTabSz="457200"/>
            <a:endParaRPr lang="en-US" dirty="0"/>
          </a:p>
          <a:p>
            <a:pPr algn="l" defTabSz="457200"/>
            <a:r>
              <a:rPr lang="en-US" dirty="0"/>
              <a:t>The native species observed at the most parks was the Eastern tiger swallowtail.</a:t>
            </a:r>
          </a:p>
          <a:p>
            <a:pPr algn="l" defTabSz="457200"/>
            <a:endParaRPr lang="en-US" dirty="0"/>
          </a:p>
          <a:p>
            <a:pPr algn="l" defTabSz="457200"/>
            <a:r>
              <a:rPr lang="en-US" dirty="0"/>
              <a:t>The most observed native species was the pearl crescent.</a:t>
            </a:r>
          </a:p>
        </p:txBody>
      </p:sp>
      <p:pic>
        <p:nvPicPr>
          <p:cNvPr id="24" name="Picture 23" descr="A pale yellow butterfly with black markings on the margins of the wings and white body with black markings - an Eastern tiger swallowtail - sits on a purple flower.">
            <a:extLst>
              <a:ext uri="{FF2B5EF4-FFF2-40B4-BE49-F238E27FC236}">
                <a16:creationId xmlns:a16="http://schemas.microsoft.com/office/drawing/2014/main" id="{B472053A-7724-9D1A-CF95-D3012503736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0058400" cy="7772400"/>
          </a:xfrm>
          <a:prstGeom prst="rect">
            <a:avLst/>
          </a:prstGeom>
        </p:spPr>
      </p:pic>
      <p:grpSp>
        <p:nvGrpSpPr>
          <p:cNvPr id="11" name="Group 10">
            <a:extLst>
              <a:ext uri="{FF2B5EF4-FFF2-40B4-BE49-F238E27FC236}">
                <a16:creationId xmlns:a16="http://schemas.microsoft.com/office/drawing/2014/main" id="{FD0E4EA4-296B-6E1F-353D-43FEE0D97BCF}"/>
              </a:ext>
              <a:ext uri="{C183D7F6-B498-43B3-948B-1728B52AA6E4}">
                <adec:decorative xmlns:adec="http://schemas.microsoft.com/office/drawing/2017/decorative" val="1"/>
              </a:ext>
            </a:extLst>
          </p:cNvPr>
          <p:cNvGrpSpPr/>
          <p:nvPr/>
        </p:nvGrpSpPr>
        <p:grpSpPr>
          <a:xfrm>
            <a:off x="246569" y="206169"/>
            <a:ext cx="9813487" cy="6843263"/>
            <a:chOff x="246569" y="206169"/>
            <a:chExt cx="9813487" cy="6843263"/>
          </a:xfrm>
        </p:grpSpPr>
        <p:grpSp>
          <p:nvGrpSpPr>
            <p:cNvPr id="2" name="Group 1">
              <a:extLst>
                <a:ext uri="{FF2B5EF4-FFF2-40B4-BE49-F238E27FC236}">
                  <a16:creationId xmlns:a16="http://schemas.microsoft.com/office/drawing/2014/main" id="{9E82342F-CCCC-968D-BBD0-E54EB375E87B}"/>
                </a:ext>
                <a:ext uri="{C183D7F6-B498-43B3-948B-1728B52AA6E4}">
                  <adec:decorative xmlns:adec="http://schemas.microsoft.com/office/drawing/2017/decorative" val="1"/>
                </a:ext>
              </a:extLst>
            </p:cNvPr>
            <p:cNvGrpSpPr/>
            <p:nvPr/>
          </p:nvGrpSpPr>
          <p:grpSpPr>
            <a:xfrm>
              <a:off x="366414" y="206169"/>
              <a:ext cx="9693642" cy="6843263"/>
              <a:chOff x="366414" y="206169"/>
              <a:chExt cx="9693642" cy="6843263"/>
            </a:xfrm>
          </p:grpSpPr>
          <p:sp>
            <p:nvSpPr>
              <p:cNvPr id="102" name="TextBox 101">
                <a:extLst>
                  <a:ext uri="{FF2B5EF4-FFF2-40B4-BE49-F238E27FC236}">
                    <a16:creationId xmlns:a16="http://schemas.microsoft.com/office/drawing/2014/main" id="{71281E17-B997-4E3D-A3D3-F826D45698F4}"/>
                  </a:ext>
                </a:extLst>
              </p:cNvPr>
              <p:cNvSpPr txBox="1"/>
              <p:nvPr/>
            </p:nvSpPr>
            <p:spPr>
              <a:xfrm>
                <a:off x="9517891" y="607178"/>
                <a:ext cx="542165" cy="270074"/>
              </a:xfrm>
              <a:prstGeom prst="rect">
                <a:avLst/>
              </a:prstGeom>
              <a:noFill/>
            </p:spPr>
            <p:txBody>
              <a:bodyPr wrap="square" rtlCol="0">
                <a:spAutoFit/>
              </a:bodyPr>
              <a:lstStyle/>
              <a:p>
                <a:r>
                  <a:rPr lang="en-US" sz="1155" dirty="0">
                    <a:solidFill>
                      <a:schemeClr val="bg1"/>
                    </a:solidFill>
                    <a:latin typeface="Elephant" panose="02020904090505020303" pitchFamily="18" charset="0"/>
                  </a:rPr>
                  <a:t>18</a:t>
                </a:r>
              </a:p>
            </p:txBody>
          </p:sp>
          <p:cxnSp>
            <p:nvCxnSpPr>
              <p:cNvPr id="103" name="Straight Connector 102">
                <a:extLst>
                  <a:ext uri="{FF2B5EF4-FFF2-40B4-BE49-F238E27FC236}">
                    <a16:creationId xmlns:a16="http://schemas.microsoft.com/office/drawing/2014/main" id="{7D00A77E-8BFF-4A30-94E8-947D82313C60}"/>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0F727FEA-C3E1-4FD7-86C1-5DF3D184CF9B}"/>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101" name="TextBox 100">
                <a:extLst>
                  <a:ext uri="{FF2B5EF4-FFF2-40B4-BE49-F238E27FC236}">
                    <a16:creationId xmlns:a16="http://schemas.microsoft.com/office/drawing/2014/main" id="{3BFDCAC1-1A98-4550-9BAA-3BB8AE0FBCCC}"/>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35" name="Picture 34">
                <a:extLst>
                  <a:ext uri="{FF2B5EF4-FFF2-40B4-BE49-F238E27FC236}">
                    <a16:creationId xmlns:a16="http://schemas.microsoft.com/office/drawing/2014/main" id="{DAE47226-7396-4D9D-8C0D-F62D50B050EE}"/>
                  </a:ext>
                  <a:ext uri="{C183D7F6-B498-43B3-948B-1728B52AA6E4}">
                    <adec:decorative xmlns:adec="http://schemas.microsoft.com/office/drawing/2017/decorative" val="1"/>
                  </a:ext>
                </a:extLst>
              </p:cNvPr>
              <p:cNvPicPr>
                <a:picLocks noChangeAspect="1"/>
              </p:cNvPicPr>
              <p:nvPr/>
            </p:nvPicPr>
            <p:blipFill>
              <a:blip r:embed="rId4"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cxnSp>
            <p:nvCxnSpPr>
              <p:cNvPr id="3" name="Straight Connector 2">
                <a:extLst>
                  <a:ext uri="{FF2B5EF4-FFF2-40B4-BE49-F238E27FC236}">
                    <a16:creationId xmlns:a16="http://schemas.microsoft.com/office/drawing/2014/main" id="{A5A9EC4C-487C-473A-9354-A9F7C7549B7B}"/>
                  </a:ext>
                  <a:ext uri="{C183D7F6-B498-43B3-948B-1728B52AA6E4}">
                    <adec:decorative xmlns:adec="http://schemas.microsoft.com/office/drawing/2017/decorative" val="1"/>
                  </a:ext>
                </a:extLst>
              </p:cNvPr>
              <p:cNvCxnSpPr>
                <a:cxnSpLocks/>
              </p:cNvCxnSpPr>
              <p:nvPr/>
            </p:nvCxnSpPr>
            <p:spPr>
              <a:xfrm>
                <a:off x="366414" y="1255127"/>
                <a:ext cx="4512113" cy="1"/>
              </a:xfrm>
              <a:prstGeom prst="line">
                <a:avLst/>
              </a:prstGeom>
              <a:solidFill>
                <a:schemeClr val="accent1">
                  <a:lumMod val="75000"/>
                </a:schemeClr>
              </a:solid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a:extLst>
                  <a:ext uri="{FF2B5EF4-FFF2-40B4-BE49-F238E27FC236}">
                    <a16:creationId xmlns:a16="http://schemas.microsoft.com/office/drawing/2014/main" id="{690813F9-6C8E-7E7F-CA1C-438C5E397D9C}"/>
                  </a:ext>
                  <a:ext uri="{C183D7F6-B498-43B3-948B-1728B52AA6E4}">
                    <adec:decorative xmlns:adec="http://schemas.microsoft.com/office/drawing/2017/decorative" val="1"/>
                  </a:ext>
                </a:extLst>
              </p:cNvPr>
              <p:cNvSpPr/>
              <p:nvPr/>
            </p:nvSpPr>
            <p:spPr>
              <a:xfrm>
                <a:off x="1589831" y="4979028"/>
                <a:ext cx="2391411" cy="2070404"/>
              </a:xfrm>
              <a:prstGeom prst="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F47E0DDC-9B24-58ED-231C-352B9D30B075}"/>
                  </a:ext>
                  <a:ext uri="{C183D7F6-B498-43B3-948B-1728B52AA6E4}">
                    <adec:decorative xmlns:adec="http://schemas.microsoft.com/office/drawing/2017/decorative" val="1"/>
                  </a:ext>
                </a:extLst>
              </p:cNvPr>
              <p:cNvSpPr/>
              <p:nvPr/>
            </p:nvSpPr>
            <p:spPr>
              <a:xfrm>
                <a:off x="6195430" y="1243243"/>
                <a:ext cx="2395728" cy="2066544"/>
              </a:xfrm>
              <a:prstGeom prst="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B7FDC3FA-E636-FF46-7CC0-E9F2964AC1BD}"/>
                </a:ext>
                <a:ext uri="{C183D7F6-B498-43B3-948B-1728B52AA6E4}">
                  <adec:decorative xmlns:adec="http://schemas.microsoft.com/office/drawing/2017/decorative" val="1"/>
                </a:ext>
              </a:extLst>
            </p:cNvPr>
            <p:cNvGrpSpPr/>
            <p:nvPr/>
          </p:nvGrpSpPr>
          <p:grpSpPr>
            <a:xfrm>
              <a:off x="246569" y="1348912"/>
              <a:ext cx="8130936" cy="5700520"/>
              <a:chOff x="246569" y="1348912"/>
              <a:chExt cx="8130936" cy="5700520"/>
            </a:xfrm>
          </p:grpSpPr>
          <p:grpSp>
            <p:nvGrpSpPr>
              <p:cNvPr id="5" name="Group 4">
                <a:extLst>
                  <a:ext uri="{FF2B5EF4-FFF2-40B4-BE49-F238E27FC236}">
                    <a16:creationId xmlns:a16="http://schemas.microsoft.com/office/drawing/2014/main" id="{3663D379-38B1-5151-773C-4AC0485C0B4D}"/>
                  </a:ext>
                </a:extLst>
              </p:cNvPr>
              <p:cNvGrpSpPr/>
              <p:nvPr/>
            </p:nvGrpSpPr>
            <p:grpSpPr>
              <a:xfrm>
                <a:off x="246569" y="1348912"/>
                <a:ext cx="4059322" cy="2863937"/>
                <a:chOff x="246569" y="1348912"/>
                <a:chExt cx="4059322" cy="2863937"/>
              </a:xfrm>
            </p:grpSpPr>
            <p:grpSp>
              <p:nvGrpSpPr>
                <p:cNvPr id="60" name="Group 59" descr="7 volunteers">
                  <a:extLst>
                    <a:ext uri="{FF2B5EF4-FFF2-40B4-BE49-F238E27FC236}">
                      <a16:creationId xmlns:a16="http://schemas.microsoft.com/office/drawing/2014/main" id="{70539AF5-CABC-ADEC-94B1-83F40264BDBC}"/>
                    </a:ext>
                  </a:extLst>
                </p:cNvPr>
                <p:cNvGrpSpPr/>
                <p:nvPr/>
              </p:nvGrpSpPr>
              <p:grpSpPr>
                <a:xfrm>
                  <a:off x="278001" y="3255896"/>
                  <a:ext cx="2618786" cy="956953"/>
                  <a:chOff x="328092" y="4020748"/>
                  <a:chExt cx="2618786" cy="956953"/>
                </a:xfrm>
              </p:grpSpPr>
              <p:sp>
                <p:nvSpPr>
                  <p:cNvPr id="29" name="TextBox 28">
                    <a:extLst>
                      <a:ext uri="{FF2B5EF4-FFF2-40B4-BE49-F238E27FC236}">
                        <a16:creationId xmlns:a16="http://schemas.microsoft.com/office/drawing/2014/main" id="{ECA53708-EED5-AA16-39EF-3B79E92EC8F3}"/>
                      </a:ext>
                    </a:extLst>
                  </p:cNvPr>
                  <p:cNvSpPr txBox="1"/>
                  <p:nvPr/>
                </p:nvSpPr>
                <p:spPr>
                  <a:xfrm>
                    <a:off x="359524" y="4608369"/>
                    <a:ext cx="2587354" cy="369332"/>
                  </a:xfrm>
                  <a:prstGeom prst="rect">
                    <a:avLst/>
                  </a:prstGeom>
                  <a:noFill/>
                </p:spPr>
                <p:txBody>
                  <a:bodyPr wrap="square" rtlCol="0">
                    <a:spAutoFit/>
                  </a:bodyPr>
                  <a:lstStyle/>
                  <a:p>
                    <a:r>
                      <a:rPr lang="en-US" dirty="0">
                        <a:solidFill>
                          <a:schemeClr val="bg1"/>
                        </a:solidFill>
                        <a:latin typeface="Elephant" panose="02020904090505020303" pitchFamily="18" charset="0"/>
                      </a:rPr>
                      <a:t>volunteers</a:t>
                    </a:r>
                    <a:endParaRPr lang="en-US" dirty="0">
                      <a:solidFill>
                        <a:schemeClr val="bg1"/>
                      </a:solidFill>
                    </a:endParaRPr>
                  </a:p>
                </p:txBody>
              </p:sp>
              <p:sp>
                <p:nvSpPr>
                  <p:cNvPr id="34" name="TextBox 33">
                    <a:extLst>
                      <a:ext uri="{FF2B5EF4-FFF2-40B4-BE49-F238E27FC236}">
                        <a16:creationId xmlns:a16="http://schemas.microsoft.com/office/drawing/2014/main" id="{BD57F6F7-F3AD-EB02-C300-79EF20F23A0A}"/>
                      </a:ext>
                    </a:extLst>
                  </p:cNvPr>
                  <p:cNvSpPr txBox="1"/>
                  <p:nvPr/>
                </p:nvSpPr>
                <p:spPr>
                  <a:xfrm>
                    <a:off x="328092" y="4020748"/>
                    <a:ext cx="1225732" cy="769441"/>
                  </a:xfrm>
                  <a:prstGeom prst="rect">
                    <a:avLst/>
                  </a:prstGeom>
                  <a:noFill/>
                </p:spPr>
                <p:txBody>
                  <a:bodyPr wrap="square" rtlCol="0">
                    <a:spAutoFit/>
                  </a:bodyPr>
                  <a:lstStyle/>
                  <a:p>
                    <a:r>
                      <a:rPr lang="en-US" sz="4400" dirty="0">
                        <a:solidFill>
                          <a:schemeClr val="bg1"/>
                        </a:solidFill>
                        <a:latin typeface="Elephant" panose="02020904090505020303" pitchFamily="18" charset="0"/>
                      </a:rPr>
                      <a:t>7</a:t>
                    </a:r>
                    <a:endParaRPr lang="en-US" sz="4400" dirty="0">
                      <a:solidFill>
                        <a:schemeClr val="bg1"/>
                      </a:solidFill>
                    </a:endParaRPr>
                  </a:p>
                </p:txBody>
              </p:sp>
            </p:grpSp>
            <p:grpSp>
              <p:nvGrpSpPr>
                <p:cNvPr id="58" name="Group 57" descr="302 butterflies of 37 species were observed by volunteers">
                  <a:extLst>
                    <a:ext uri="{FF2B5EF4-FFF2-40B4-BE49-F238E27FC236}">
                      <a16:creationId xmlns:a16="http://schemas.microsoft.com/office/drawing/2014/main" id="{017ABCE7-89DF-C5CB-3105-28916B652A49}"/>
                    </a:ext>
                  </a:extLst>
                </p:cNvPr>
                <p:cNvGrpSpPr/>
                <p:nvPr/>
              </p:nvGrpSpPr>
              <p:grpSpPr>
                <a:xfrm>
                  <a:off x="246569" y="1348912"/>
                  <a:ext cx="4059322" cy="951512"/>
                  <a:chOff x="320131" y="2318757"/>
                  <a:chExt cx="4059322" cy="951512"/>
                </a:xfrm>
              </p:grpSpPr>
              <p:sp>
                <p:nvSpPr>
                  <p:cNvPr id="30" name="TextBox 29">
                    <a:extLst>
                      <a:ext uri="{FF2B5EF4-FFF2-40B4-BE49-F238E27FC236}">
                        <a16:creationId xmlns:a16="http://schemas.microsoft.com/office/drawing/2014/main" id="{DBFEA884-A3F3-C4C6-AF53-A73E5EBBD654}"/>
                      </a:ext>
                    </a:extLst>
                  </p:cNvPr>
                  <p:cNvSpPr txBox="1"/>
                  <p:nvPr/>
                </p:nvSpPr>
                <p:spPr>
                  <a:xfrm>
                    <a:off x="1792099" y="2900937"/>
                    <a:ext cx="2587354" cy="369332"/>
                  </a:xfrm>
                  <a:prstGeom prst="rect">
                    <a:avLst/>
                  </a:prstGeom>
                  <a:noFill/>
                </p:spPr>
                <p:txBody>
                  <a:bodyPr wrap="square" rtlCol="0">
                    <a:spAutoFit/>
                  </a:bodyPr>
                  <a:lstStyle/>
                  <a:p>
                    <a:r>
                      <a:rPr lang="en-US" dirty="0">
                        <a:solidFill>
                          <a:schemeClr val="accent4"/>
                        </a:solidFill>
                        <a:latin typeface="Elephant" panose="02020904090505020303" pitchFamily="18" charset="0"/>
                      </a:rPr>
                      <a:t>species</a:t>
                    </a:r>
                    <a:endParaRPr lang="en-US" dirty="0">
                      <a:solidFill>
                        <a:schemeClr val="accent4"/>
                      </a:solidFill>
                    </a:endParaRPr>
                  </a:p>
                </p:txBody>
              </p:sp>
              <p:sp>
                <p:nvSpPr>
                  <p:cNvPr id="31" name="TextBox 30">
                    <a:extLst>
                      <a:ext uri="{FF2B5EF4-FFF2-40B4-BE49-F238E27FC236}">
                        <a16:creationId xmlns:a16="http://schemas.microsoft.com/office/drawing/2014/main" id="{803B156F-A47C-B7F1-5E13-CDB2C517F1AE}"/>
                      </a:ext>
                    </a:extLst>
                  </p:cNvPr>
                  <p:cNvSpPr txBox="1"/>
                  <p:nvPr/>
                </p:nvSpPr>
                <p:spPr>
                  <a:xfrm>
                    <a:off x="1760667" y="2318757"/>
                    <a:ext cx="1545565" cy="769441"/>
                  </a:xfrm>
                  <a:prstGeom prst="rect">
                    <a:avLst/>
                  </a:prstGeom>
                  <a:noFill/>
                </p:spPr>
                <p:txBody>
                  <a:bodyPr wrap="square" rtlCol="0">
                    <a:spAutoFit/>
                  </a:bodyPr>
                  <a:lstStyle/>
                  <a:p>
                    <a:r>
                      <a:rPr lang="en-US" sz="4400" dirty="0">
                        <a:solidFill>
                          <a:schemeClr val="accent4"/>
                        </a:solidFill>
                        <a:latin typeface="Elephant" panose="02020904090505020303" pitchFamily="18" charset="0"/>
                      </a:rPr>
                      <a:t>37</a:t>
                    </a:r>
                    <a:endParaRPr lang="en-US" sz="4400" dirty="0">
                      <a:solidFill>
                        <a:schemeClr val="accent4"/>
                      </a:solidFill>
                    </a:endParaRPr>
                  </a:p>
                </p:txBody>
              </p:sp>
              <p:sp>
                <p:nvSpPr>
                  <p:cNvPr id="47" name="TextBox 46">
                    <a:extLst>
                      <a:ext uri="{FF2B5EF4-FFF2-40B4-BE49-F238E27FC236}">
                        <a16:creationId xmlns:a16="http://schemas.microsoft.com/office/drawing/2014/main" id="{4E57CAC7-6497-E1AD-9F9F-F521FFE0336C}"/>
                      </a:ext>
                    </a:extLst>
                  </p:cNvPr>
                  <p:cNvSpPr txBox="1"/>
                  <p:nvPr/>
                </p:nvSpPr>
                <p:spPr>
                  <a:xfrm>
                    <a:off x="351563" y="2900937"/>
                    <a:ext cx="2587354" cy="369332"/>
                  </a:xfrm>
                  <a:prstGeom prst="rect">
                    <a:avLst/>
                  </a:prstGeom>
                  <a:noFill/>
                </p:spPr>
                <p:txBody>
                  <a:bodyPr wrap="square" rtlCol="0">
                    <a:spAutoFit/>
                  </a:bodyPr>
                  <a:lstStyle/>
                  <a:p>
                    <a:r>
                      <a:rPr lang="en-US" dirty="0">
                        <a:solidFill>
                          <a:schemeClr val="bg1"/>
                        </a:solidFill>
                        <a:latin typeface="Elephant" panose="02020904090505020303" pitchFamily="18" charset="0"/>
                      </a:rPr>
                      <a:t>butterflies</a:t>
                    </a:r>
                    <a:endParaRPr lang="en-US" dirty="0">
                      <a:solidFill>
                        <a:schemeClr val="bg1"/>
                      </a:solidFill>
                    </a:endParaRPr>
                  </a:p>
                </p:txBody>
              </p:sp>
              <p:sp>
                <p:nvSpPr>
                  <p:cNvPr id="48" name="TextBox 47">
                    <a:extLst>
                      <a:ext uri="{FF2B5EF4-FFF2-40B4-BE49-F238E27FC236}">
                        <a16:creationId xmlns:a16="http://schemas.microsoft.com/office/drawing/2014/main" id="{015CA730-9A60-AB4C-846F-D1197F156E74}"/>
                      </a:ext>
                    </a:extLst>
                  </p:cNvPr>
                  <p:cNvSpPr txBox="1"/>
                  <p:nvPr/>
                </p:nvSpPr>
                <p:spPr>
                  <a:xfrm>
                    <a:off x="320131" y="2318757"/>
                    <a:ext cx="2425262" cy="769441"/>
                  </a:xfrm>
                  <a:prstGeom prst="rect">
                    <a:avLst/>
                  </a:prstGeom>
                  <a:noFill/>
                </p:spPr>
                <p:txBody>
                  <a:bodyPr wrap="square" rtlCol="0">
                    <a:spAutoFit/>
                  </a:bodyPr>
                  <a:lstStyle/>
                  <a:p>
                    <a:r>
                      <a:rPr lang="en-US" sz="4400" dirty="0">
                        <a:solidFill>
                          <a:schemeClr val="bg1"/>
                        </a:solidFill>
                        <a:latin typeface="Elephant" panose="02020904090505020303" pitchFamily="18" charset="0"/>
                      </a:rPr>
                      <a:t>302</a:t>
                    </a:r>
                    <a:endParaRPr lang="en-US" sz="4400" dirty="0">
                      <a:solidFill>
                        <a:schemeClr val="bg1"/>
                      </a:solidFill>
                    </a:endParaRPr>
                  </a:p>
                </p:txBody>
              </p:sp>
            </p:grpSp>
            <p:grpSp>
              <p:nvGrpSpPr>
                <p:cNvPr id="59" name="Group 58" descr="volunteers worked 80 hours and conducted 62 surveys while surveying for butterflies">
                  <a:extLst>
                    <a:ext uri="{FF2B5EF4-FFF2-40B4-BE49-F238E27FC236}">
                      <a16:creationId xmlns:a16="http://schemas.microsoft.com/office/drawing/2014/main" id="{4A08EA20-4B95-BD26-23C6-282DE1809EDD}"/>
                    </a:ext>
                  </a:extLst>
                </p:cNvPr>
                <p:cNvGrpSpPr/>
                <p:nvPr/>
              </p:nvGrpSpPr>
              <p:grpSpPr>
                <a:xfrm>
                  <a:off x="246569" y="2308209"/>
                  <a:ext cx="3585590" cy="946430"/>
                  <a:chOff x="-3456456" y="3031359"/>
                  <a:chExt cx="3585590" cy="946430"/>
                </a:xfrm>
              </p:grpSpPr>
              <p:sp>
                <p:nvSpPr>
                  <p:cNvPr id="32" name="TextBox 31">
                    <a:extLst>
                      <a:ext uri="{FF2B5EF4-FFF2-40B4-BE49-F238E27FC236}">
                        <a16:creationId xmlns:a16="http://schemas.microsoft.com/office/drawing/2014/main" id="{435EF966-137B-0B3B-DF78-5DD2131D1A98}"/>
                      </a:ext>
                    </a:extLst>
                  </p:cNvPr>
                  <p:cNvSpPr txBox="1"/>
                  <p:nvPr/>
                </p:nvSpPr>
                <p:spPr>
                  <a:xfrm>
                    <a:off x="-3425024" y="3606281"/>
                    <a:ext cx="2587354" cy="369332"/>
                  </a:xfrm>
                  <a:prstGeom prst="rect">
                    <a:avLst/>
                  </a:prstGeom>
                  <a:noFill/>
                </p:spPr>
                <p:txBody>
                  <a:bodyPr wrap="square" rtlCol="0">
                    <a:spAutoFit/>
                  </a:bodyPr>
                  <a:lstStyle/>
                  <a:p>
                    <a:r>
                      <a:rPr lang="en-US" dirty="0">
                        <a:solidFill>
                          <a:schemeClr val="bg1"/>
                        </a:solidFill>
                        <a:latin typeface="Elephant" panose="02020904090505020303" pitchFamily="18" charset="0"/>
                      </a:rPr>
                      <a:t>hours</a:t>
                    </a:r>
                    <a:endParaRPr lang="en-US" dirty="0">
                      <a:solidFill>
                        <a:schemeClr val="bg1"/>
                      </a:solidFill>
                    </a:endParaRPr>
                  </a:p>
                </p:txBody>
              </p:sp>
              <p:sp>
                <p:nvSpPr>
                  <p:cNvPr id="33" name="TextBox 32">
                    <a:extLst>
                      <a:ext uri="{FF2B5EF4-FFF2-40B4-BE49-F238E27FC236}">
                        <a16:creationId xmlns:a16="http://schemas.microsoft.com/office/drawing/2014/main" id="{A4349A92-BB35-F2BC-EF08-2CDD5E373B2F}"/>
                      </a:ext>
                    </a:extLst>
                  </p:cNvPr>
                  <p:cNvSpPr txBox="1"/>
                  <p:nvPr/>
                </p:nvSpPr>
                <p:spPr>
                  <a:xfrm>
                    <a:off x="-3456456" y="3031359"/>
                    <a:ext cx="1625436" cy="769441"/>
                  </a:xfrm>
                  <a:prstGeom prst="rect">
                    <a:avLst/>
                  </a:prstGeom>
                  <a:noFill/>
                </p:spPr>
                <p:txBody>
                  <a:bodyPr wrap="square" rtlCol="0">
                    <a:spAutoFit/>
                  </a:bodyPr>
                  <a:lstStyle/>
                  <a:p>
                    <a:r>
                      <a:rPr lang="en-US" sz="4400" dirty="0">
                        <a:solidFill>
                          <a:schemeClr val="bg1"/>
                        </a:solidFill>
                        <a:latin typeface="Elephant" panose="02020904090505020303" pitchFamily="18" charset="0"/>
                      </a:rPr>
                      <a:t>80</a:t>
                    </a:r>
                    <a:endParaRPr lang="en-US" sz="4400" dirty="0">
                      <a:solidFill>
                        <a:schemeClr val="bg1"/>
                      </a:solidFill>
                    </a:endParaRPr>
                  </a:p>
                </p:txBody>
              </p:sp>
              <p:sp>
                <p:nvSpPr>
                  <p:cNvPr id="49" name="TextBox 48">
                    <a:extLst>
                      <a:ext uri="{FF2B5EF4-FFF2-40B4-BE49-F238E27FC236}">
                        <a16:creationId xmlns:a16="http://schemas.microsoft.com/office/drawing/2014/main" id="{C2CC6B82-C3AC-34D6-DE7A-AF03E5569B8F}"/>
                      </a:ext>
                    </a:extLst>
                  </p:cNvPr>
                  <p:cNvSpPr txBox="1"/>
                  <p:nvPr/>
                </p:nvSpPr>
                <p:spPr>
                  <a:xfrm>
                    <a:off x="-2458220" y="3608457"/>
                    <a:ext cx="2587354" cy="369332"/>
                  </a:xfrm>
                  <a:prstGeom prst="rect">
                    <a:avLst/>
                  </a:prstGeom>
                  <a:noFill/>
                </p:spPr>
                <p:txBody>
                  <a:bodyPr wrap="square" rtlCol="0">
                    <a:spAutoFit/>
                  </a:bodyPr>
                  <a:lstStyle/>
                  <a:p>
                    <a:r>
                      <a:rPr lang="en-US" dirty="0">
                        <a:solidFill>
                          <a:schemeClr val="accent4"/>
                        </a:solidFill>
                        <a:latin typeface="Elephant" panose="02020904090505020303" pitchFamily="18" charset="0"/>
                      </a:rPr>
                      <a:t>surveys</a:t>
                    </a:r>
                    <a:endParaRPr lang="en-US" dirty="0">
                      <a:solidFill>
                        <a:schemeClr val="accent4"/>
                      </a:solidFill>
                    </a:endParaRPr>
                  </a:p>
                </p:txBody>
              </p:sp>
              <p:sp>
                <p:nvSpPr>
                  <p:cNvPr id="50" name="TextBox 49">
                    <a:extLst>
                      <a:ext uri="{FF2B5EF4-FFF2-40B4-BE49-F238E27FC236}">
                        <a16:creationId xmlns:a16="http://schemas.microsoft.com/office/drawing/2014/main" id="{2C644168-480E-104A-C178-CF6CC31C0279}"/>
                      </a:ext>
                    </a:extLst>
                  </p:cNvPr>
                  <p:cNvSpPr txBox="1"/>
                  <p:nvPr/>
                </p:nvSpPr>
                <p:spPr>
                  <a:xfrm>
                    <a:off x="-2489652" y="3033535"/>
                    <a:ext cx="1545565" cy="769441"/>
                  </a:xfrm>
                  <a:prstGeom prst="rect">
                    <a:avLst/>
                  </a:prstGeom>
                  <a:noFill/>
                </p:spPr>
                <p:txBody>
                  <a:bodyPr wrap="square" rtlCol="0">
                    <a:spAutoFit/>
                  </a:bodyPr>
                  <a:lstStyle/>
                  <a:p>
                    <a:r>
                      <a:rPr lang="en-US" sz="4400" dirty="0">
                        <a:solidFill>
                          <a:schemeClr val="accent4"/>
                        </a:solidFill>
                        <a:latin typeface="Elephant" panose="02020904090505020303" pitchFamily="18" charset="0"/>
                      </a:rPr>
                      <a:t>62</a:t>
                    </a:r>
                    <a:endParaRPr lang="en-US" sz="4400" dirty="0">
                      <a:solidFill>
                        <a:schemeClr val="accent4"/>
                      </a:solidFill>
                    </a:endParaRPr>
                  </a:p>
                </p:txBody>
              </p:sp>
            </p:grpSp>
          </p:grpSp>
          <p:sp>
            <p:nvSpPr>
              <p:cNvPr id="54" name="TextBox 53">
                <a:extLst>
                  <a:ext uri="{FF2B5EF4-FFF2-40B4-BE49-F238E27FC236}">
                    <a16:creationId xmlns:a16="http://schemas.microsoft.com/office/drawing/2014/main" id="{55895F53-5CEB-DFD8-1F14-924FD36CC514}"/>
                  </a:ext>
                </a:extLst>
              </p:cNvPr>
              <p:cNvSpPr txBox="1"/>
              <p:nvPr/>
            </p:nvSpPr>
            <p:spPr>
              <a:xfrm>
                <a:off x="1673398" y="5664437"/>
                <a:ext cx="2050254" cy="1384995"/>
              </a:xfrm>
              <a:prstGeom prst="rect">
                <a:avLst/>
              </a:prstGeom>
              <a:noFill/>
            </p:spPr>
            <p:txBody>
              <a:bodyPr wrap="square">
                <a:spAutoFit/>
              </a:bodyPr>
              <a:lstStyle/>
              <a:p>
                <a:r>
                  <a:rPr lang="en-US" dirty="0">
                    <a:solidFill>
                      <a:schemeClr val="bg1"/>
                    </a:solidFill>
                    <a:latin typeface="Bahnschrift SemiBold" panose="020B0502040204020203" pitchFamily="34" charset="0"/>
                    <a:cs typeface="Times New Roman" panose="02020603050405020304" pitchFamily="18" charset="0"/>
                  </a:rPr>
                  <a:t>EASTERN TIGER SWALLOWTAIL</a:t>
                </a:r>
              </a:p>
              <a:p>
                <a:endParaRPr lang="en-US" sz="1200" dirty="0">
                  <a:solidFill>
                    <a:schemeClr val="bg1"/>
                  </a:solidFill>
                  <a:latin typeface="Bahnschrift SemiBold" panose="020B0502040204020203" pitchFamily="34" charset="0"/>
                  <a:cs typeface="Times New Roman" panose="02020603050405020304" pitchFamily="18" charset="0"/>
                </a:endParaRPr>
              </a:p>
              <a:p>
                <a:r>
                  <a:rPr lang="en-US" sz="1200" dirty="0">
                    <a:solidFill>
                      <a:schemeClr val="bg1"/>
                    </a:solidFill>
                    <a:latin typeface="Bahnschrift Light SemiCondensed" panose="020B0502040204020203" pitchFamily="34" charset="0"/>
                    <a:cs typeface="Times New Roman" panose="02020603050405020304" pitchFamily="18" charset="0"/>
                  </a:rPr>
                  <a:t>Native species observed at the most parks </a:t>
                </a:r>
              </a:p>
              <a:p>
                <a:endParaRPr lang="en-US" sz="1200" dirty="0">
                  <a:solidFill>
                    <a:schemeClr val="bg1"/>
                  </a:solidFill>
                  <a:latin typeface="Bahnschrift Light SemiCondensed" panose="020B0502040204020203" pitchFamily="34" charset="0"/>
                  <a:cs typeface="Times New Roman" panose="02020603050405020304" pitchFamily="18" charset="0"/>
                </a:endParaRPr>
              </a:p>
            </p:txBody>
          </p:sp>
          <p:sp>
            <p:nvSpPr>
              <p:cNvPr id="57" name="TextBox 56">
                <a:extLst>
                  <a:ext uri="{FF2B5EF4-FFF2-40B4-BE49-F238E27FC236}">
                    <a16:creationId xmlns:a16="http://schemas.microsoft.com/office/drawing/2014/main" id="{250E0A4A-99A8-EA03-8BBA-B952851D357A}"/>
                  </a:ext>
                </a:extLst>
              </p:cNvPr>
              <p:cNvSpPr txBox="1"/>
              <p:nvPr/>
            </p:nvSpPr>
            <p:spPr>
              <a:xfrm>
                <a:off x="2758937" y="1413692"/>
                <a:ext cx="3069177" cy="923330"/>
              </a:xfrm>
              <a:prstGeom prst="rect">
                <a:avLst/>
              </a:prstGeom>
              <a:noFill/>
              <a:effectLst/>
            </p:spPr>
            <p:txBody>
              <a:bodyPr wrap="square" rtlCol="0">
                <a:spAutoFit/>
              </a:bodyPr>
              <a:lstStyle/>
              <a:p>
                <a:r>
                  <a:rPr lang="en-US" i="1" spc="-150" dirty="0">
                    <a:latin typeface="Sitka Small" panose="02000505000000020004" pitchFamily="2" charset="0"/>
                  </a:rPr>
                  <a:t>Butterfly volunteers traversed a total of 51 trail miles while conducting surveys!</a:t>
                </a:r>
              </a:p>
            </p:txBody>
          </p:sp>
          <p:sp>
            <p:nvSpPr>
              <p:cNvPr id="52" name="TextBox 51">
                <a:extLst>
                  <a:ext uri="{FF2B5EF4-FFF2-40B4-BE49-F238E27FC236}">
                    <a16:creationId xmlns:a16="http://schemas.microsoft.com/office/drawing/2014/main" id="{22A6B081-338F-5736-C23A-A73720D7B4FA}"/>
                  </a:ext>
                </a:extLst>
              </p:cNvPr>
              <p:cNvSpPr txBox="1"/>
              <p:nvPr/>
            </p:nvSpPr>
            <p:spPr>
              <a:xfrm>
                <a:off x="6327251" y="1464507"/>
                <a:ext cx="2050254" cy="1200329"/>
              </a:xfrm>
              <a:prstGeom prst="rect">
                <a:avLst/>
              </a:prstGeom>
              <a:noFill/>
            </p:spPr>
            <p:txBody>
              <a:bodyPr wrap="square">
                <a:spAutoFit/>
              </a:bodyPr>
              <a:lstStyle/>
              <a:p>
                <a:r>
                  <a:rPr lang="en-US" dirty="0">
                    <a:solidFill>
                      <a:schemeClr val="bg1"/>
                    </a:solidFill>
                    <a:latin typeface="Bahnschrift SemiBold" panose="020B0502040204020203" pitchFamily="34" charset="0"/>
                    <a:cs typeface="Times New Roman" panose="02020603050405020304" pitchFamily="18" charset="0"/>
                  </a:rPr>
                  <a:t>PEARL CRESCENT</a:t>
                </a:r>
              </a:p>
              <a:p>
                <a:endParaRPr lang="en-US" sz="1200" dirty="0">
                  <a:solidFill>
                    <a:schemeClr val="bg1"/>
                  </a:solidFill>
                  <a:latin typeface="Bahnschrift SemiBold" panose="020B0502040204020203" pitchFamily="34" charset="0"/>
                  <a:cs typeface="Times New Roman" panose="02020603050405020304" pitchFamily="18" charset="0"/>
                </a:endParaRPr>
              </a:p>
              <a:p>
                <a:r>
                  <a:rPr lang="en-US" sz="1200" dirty="0">
                    <a:solidFill>
                      <a:schemeClr val="bg1"/>
                    </a:solidFill>
                    <a:latin typeface="Bahnschrift Light SemiCondensed" panose="020B0502040204020203" pitchFamily="34" charset="0"/>
                    <a:cs typeface="Times New Roman" panose="02020603050405020304" pitchFamily="18" charset="0"/>
                  </a:rPr>
                  <a:t>Most observed native species</a:t>
                </a:r>
              </a:p>
              <a:p>
                <a:endParaRPr lang="en-US" sz="1200" dirty="0">
                  <a:solidFill>
                    <a:schemeClr val="bg1"/>
                  </a:solidFill>
                  <a:latin typeface="Bahnschrift Light SemiCondensed" panose="020B0502040204020203" pitchFamily="34" charset="0"/>
                  <a:cs typeface="Times New Roman" panose="02020603050405020304" pitchFamily="18" charset="0"/>
                </a:endParaRPr>
              </a:p>
            </p:txBody>
          </p:sp>
        </p:grpSp>
        <p:sp>
          <p:nvSpPr>
            <p:cNvPr id="10" name="TextBox 9">
              <a:extLst>
                <a:ext uri="{FF2B5EF4-FFF2-40B4-BE49-F238E27FC236}">
                  <a16:creationId xmlns:a16="http://schemas.microsoft.com/office/drawing/2014/main" id="{7F91A2D9-9A81-7F07-6BF9-1FBBD8BC0C05}"/>
                </a:ext>
                <a:ext uri="{C183D7F6-B498-43B3-948B-1728B52AA6E4}">
                  <adec:decorative xmlns:adec="http://schemas.microsoft.com/office/drawing/2017/decorative" val="1"/>
                </a:ext>
              </a:extLst>
            </p:cNvPr>
            <p:cNvSpPr txBox="1"/>
            <p:nvPr/>
          </p:nvSpPr>
          <p:spPr>
            <a:xfrm>
              <a:off x="259667" y="729515"/>
              <a:ext cx="5029200" cy="579839"/>
            </a:xfrm>
            <a:prstGeom prst="rect">
              <a:avLst/>
            </a:prstGeom>
            <a:noFill/>
            <a:ln>
              <a:noFill/>
            </a:ln>
          </p:spPr>
          <p:txBody>
            <a:bodyPr vert="horz" wrap="square" lIns="91440" tIns="45720" rIns="91440" bIns="45720" rtlCol="0" anchor="ctr">
              <a:spAutoFit/>
            </a:bodyPr>
            <a:lstStyle>
              <a:lvl1pPr>
                <a:lnSpc>
                  <a:spcPct val="90000"/>
                </a:lnSpc>
                <a:spcBef>
                  <a:spcPct val="0"/>
                </a:spcBef>
                <a:buNone/>
                <a:defRPr sz="3520">
                  <a:latin typeface="Bahnschrift SemiLight Condensed" panose="020B0502040204020203" pitchFamily="34" charset="0"/>
                </a:defRPr>
              </a:lvl1pPr>
            </a:lstStyle>
            <a:p>
              <a:r>
                <a:rPr lang="en-US" dirty="0"/>
                <a:t>BUTTERFLY SURVEY</a:t>
              </a:r>
            </a:p>
          </p:txBody>
        </p:sp>
      </p:grpSp>
      <p:pic>
        <p:nvPicPr>
          <p:cNvPr id="6" name="Picture 5" descr="A pearl crescent butterfly with bright orange and black markings sits on a yellow flower">
            <a:extLst>
              <a:ext uri="{FF2B5EF4-FFF2-40B4-BE49-F238E27FC236}">
                <a16:creationId xmlns:a16="http://schemas.microsoft.com/office/drawing/2014/main" id="{7EAE8D19-1AD4-75B0-0A25-D059508D9AC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r="-457" b="-942"/>
          <a:stretch/>
        </p:blipFill>
        <p:spPr>
          <a:xfrm>
            <a:off x="6187155" y="2622748"/>
            <a:ext cx="3546904" cy="3018298"/>
          </a:xfrm>
          <a:prstGeom prst="rect">
            <a:avLst/>
          </a:prstGeom>
        </p:spPr>
      </p:pic>
    </p:spTree>
    <p:extLst>
      <p:ext uri="{BB962C8B-B14F-4D97-AF65-F5344CB8AC3E}">
        <p14:creationId xmlns:p14="http://schemas.microsoft.com/office/powerpoint/2010/main" val="1904459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47177-C449-8628-2D1D-FEA823543C90}"/>
              </a:ext>
            </a:extLst>
          </p:cNvPr>
          <p:cNvSpPr>
            <a:spLocks noGrp="1"/>
          </p:cNvSpPr>
          <p:nvPr>
            <p:ph type="title" idx="4294967295"/>
          </p:nvPr>
        </p:nvSpPr>
        <p:spPr>
          <a:xfrm>
            <a:off x="309261" y="251207"/>
            <a:ext cx="4245967" cy="1501393"/>
          </a:xfrm>
        </p:spPr>
        <p:txBody>
          <a:bodyPr/>
          <a:lstStyle/>
          <a:p>
            <a:pPr rtl="0" eaLnBrk="1" latinLnBrk="0" hangingPunct="1"/>
            <a:r>
              <a:rPr lang="en-US" sz="3520" kern="1200" dirty="0">
                <a:solidFill>
                  <a:srgbClr val="FFFFFF"/>
                </a:solidFill>
                <a:effectLst/>
                <a:latin typeface="Bahnschrift SemiLight Condensed" panose="020B0502040204020203" pitchFamily="34" charset="0"/>
                <a:ea typeface="+mn-ea"/>
                <a:cs typeface="+mn-cs"/>
              </a:rPr>
              <a:t>ENVIRONMENTAL EDUCATION</a:t>
            </a:r>
            <a:endParaRPr lang="en-US" dirty="0">
              <a:effectLst/>
            </a:endParaRPr>
          </a:p>
        </p:txBody>
      </p:sp>
      <p:pic>
        <p:nvPicPr>
          <p:cNvPr id="12" name="Picture 11">
            <a:extLst>
              <a:ext uri="{FF2B5EF4-FFF2-40B4-BE49-F238E27FC236}">
                <a16:creationId xmlns:a16="http://schemas.microsoft.com/office/drawing/2014/main" id="{0C39C7B8-A013-B06C-4A34-A53192B34808}"/>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49338"/>
            <a:ext cx="10058400" cy="7673722"/>
          </a:xfrm>
          <a:prstGeom prst="rect">
            <a:avLst/>
          </a:prstGeom>
        </p:spPr>
      </p:pic>
      <p:sp>
        <p:nvSpPr>
          <p:cNvPr id="16" name="TextBox 15">
            <a:extLst>
              <a:ext uri="{FF2B5EF4-FFF2-40B4-BE49-F238E27FC236}">
                <a16:creationId xmlns:a16="http://schemas.microsoft.com/office/drawing/2014/main" id="{ED28E704-9246-7694-04CC-F995787686A3}"/>
              </a:ext>
              <a:ext uri="{C183D7F6-B498-43B3-948B-1728B52AA6E4}">
                <adec:decorative xmlns:adec="http://schemas.microsoft.com/office/drawing/2017/decorative" val="1"/>
              </a:ext>
            </a:extLst>
          </p:cNvPr>
          <p:cNvSpPr txBox="1"/>
          <p:nvPr/>
        </p:nvSpPr>
        <p:spPr>
          <a:xfrm>
            <a:off x="309260" y="693302"/>
            <a:ext cx="5029200" cy="579839"/>
          </a:xfrm>
          <a:prstGeom prst="rect">
            <a:avLst/>
          </a:prstGeom>
        </p:spPr>
        <p:txBody>
          <a:bodyPr vert="horz" lIns="91440" tIns="45720" rIns="91440" bIns="45720" rtlCol="0" anchor="ctr">
            <a:normAutofit/>
          </a:bodyPr>
          <a:lstStyle>
            <a:lvl1pPr defTabSz="1005840">
              <a:lnSpc>
                <a:spcPct val="90000"/>
              </a:lnSpc>
              <a:spcBef>
                <a:spcPct val="0"/>
              </a:spcBef>
              <a:buNone/>
              <a:defRPr sz="3520">
                <a:solidFill>
                  <a:srgbClr val="FFFFFF"/>
                </a:solidFill>
                <a:effectLst/>
                <a:latin typeface="Bahnschrift SemiLight Condensed" panose="020B0502040204020203" pitchFamily="34" charset="0"/>
              </a:defRPr>
            </a:lvl1pPr>
          </a:lstStyle>
          <a:p>
            <a:r>
              <a:rPr lang="en-US" dirty="0"/>
              <a:t>ENVIRONMENTAL EDUCATION</a:t>
            </a:r>
          </a:p>
        </p:txBody>
      </p:sp>
      <p:sp>
        <p:nvSpPr>
          <p:cNvPr id="7" name="TextBox 6">
            <a:extLst>
              <a:ext uri="{FF2B5EF4-FFF2-40B4-BE49-F238E27FC236}">
                <a16:creationId xmlns:a16="http://schemas.microsoft.com/office/drawing/2014/main" id="{6D7395DE-BE2D-F21D-79D0-DF3407734359}"/>
              </a:ext>
            </a:extLst>
          </p:cNvPr>
          <p:cNvSpPr txBox="1"/>
          <p:nvPr/>
        </p:nvSpPr>
        <p:spPr>
          <a:xfrm>
            <a:off x="467702" y="1325671"/>
            <a:ext cx="4087526" cy="904863"/>
          </a:xfrm>
          <a:prstGeom prst="rect">
            <a:avLst/>
          </a:prstGeom>
          <a:noFill/>
        </p:spPr>
        <p:txBody>
          <a:bodyPr wrap="square" rtlCol="0">
            <a:spAutoFit/>
          </a:bodyPr>
          <a:lstStyle/>
          <a:p>
            <a:r>
              <a:rPr lang="en-US" sz="2640" dirty="0">
                <a:latin typeface="Elephant" panose="02020904090505020303" pitchFamily="18" charset="0"/>
              </a:rPr>
              <a:t>Creative Adventures with the Natural World</a:t>
            </a:r>
          </a:p>
        </p:txBody>
      </p:sp>
      <p:sp>
        <p:nvSpPr>
          <p:cNvPr id="13" name="TextBox 12">
            <a:extLst>
              <a:ext uri="{FF2B5EF4-FFF2-40B4-BE49-F238E27FC236}">
                <a16:creationId xmlns:a16="http://schemas.microsoft.com/office/drawing/2014/main" id="{C5106DF3-0BA7-6D2C-FBA0-8AE076548513}"/>
              </a:ext>
            </a:extLst>
          </p:cNvPr>
          <p:cNvSpPr txBox="1"/>
          <p:nvPr/>
        </p:nvSpPr>
        <p:spPr>
          <a:xfrm>
            <a:off x="467700" y="2178058"/>
            <a:ext cx="4324907" cy="1074846"/>
          </a:xfrm>
          <a:prstGeom prst="rect">
            <a:avLst/>
          </a:prstGeom>
        </p:spPr>
        <p:txBody>
          <a:bodyPr wrap="square">
            <a:spAutoFit/>
          </a:bodyPr>
          <a:lstStyle>
            <a:defPPr>
              <a:defRPr lang="en-US"/>
            </a:defPPr>
            <a:lvl1pPr>
              <a:lnSpc>
                <a:spcPct val="107000"/>
              </a:lnSpc>
              <a:spcAft>
                <a:spcPts val="880"/>
              </a:spcAft>
              <a:defRPr sz="1210">
                <a:latin typeface="Sitka Text" panose="02000505000000020004" pitchFamily="2" charset="0"/>
                <a:ea typeface="Calibri" panose="020F0502020204030204" pitchFamily="34" charset="0"/>
                <a:cs typeface="Times New Roman" panose="02020603050405020304" pitchFamily="18" charset="0"/>
              </a:defRPr>
            </a:lvl1pPr>
          </a:lstStyle>
          <a:p>
            <a:r>
              <a:rPr lang="en-US" dirty="0"/>
              <a:t>Local K-5 students and their families spent time outside this fall engaging with nature by thinking like a squirrel, identifying insect habitat, and practicing fire-building techniques. Fun nature crafts tied the learning together with hands-on practice and mementos to bring home. </a:t>
            </a:r>
          </a:p>
        </p:txBody>
      </p:sp>
    </p:spTree>
    <p:extLst>
      <p:ext uri="{BB962C8B-B14F-4D97-AF65-F5344CB8AC3E}">
        <p14:creationId xmlns:p14="http://schemas.microsoft.com/office/powerpoint/2010/main" val="1343650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a:extLst>
              <a:ext uri="{FF2B5EF4-FFF2-40B4-BE49-F238E27FC236}">
                <a16:creationId xmlns:a16="http://schemas.microsoft.com/office/drawing/2014/main" id="{6C28EB81-7C57-FD88-41B9-D79EEEE814FA}"/>
              </a:ext>
            </a:extLst>
          </p:cNvPr>
          <p:cNvSpPr>
            <a:spLocks noGrp="1"/>
          </p:cNvSpPr>
          <p:nvPr>
            <p:ph type="title" idx="4294967295"/>
          </p:nvPr>
        </p:nvSpPr>
        <p:spPr/>
        <p:txBody>
          <a:bodyPr/>
          <a:lstStyle/>
          <a:p>
            <a:r>
              <a:rPr lang="en-US" dirty="0"/>
              <a:t>ENVIRONMENTAL EDUCATION: SENIORS</a:t>
            </a:r>
          </a:p>
        </p:txBody>
      </p:sp>
      <p:sp>
        <p:nvSpPr>
          <p:cNvPr id="13" name="TextBox 12">
            <a:extLst>
              <a:ext uri="{FF2B5EF4-FFF2-40B4-BE49-F238E27FC236}">
                <a16:creationId xmlns:a16="http://schemas.microsoft.com/office/drawing/2014/main" id="{4DC6670E-012F-196F-65F8-4A6D83029830}"/>
              </a:ext>
              <a:ext uri="{C183D7F6-B498-43B3-948B-1728B52AA6E4}">
                <adec:decorative xmlns:adec="http://schemas.microsoft.com/office/drawing/2017/decorative" val="0"/>
              </a:ext>
            </a:extLst>
          </p:cNvPr>
          <p:cNvSpPr txBox="1"/>
          <p:nvPr/>
        </p:nvSpPr>
        <p:spPr>
          <a:xfrm>
            <a:off x="574619" y="2635976"/>
            <a:ext cx="5041556" cy="3628044"/>
          </a:xfrm>
          <a:prstGeom prst="rect">
            <a:avLst/>
          </a:prstGeom>
          <a:noFill/>
        </p:spPr>
        <p:txBody>
          <a:bodyPr wrap="square">
            <a:spAutoFit/>
          </a:bodyPr>
          <a:lstStyle/>
          <a:p>
            <a:pPr>
              <a:spcAft>
                <a:spcPts val="880"/>
              </a:spcAft>
            </a:pPr>
            <a:r>
              <a:rPr lang="en-US" sz="1200" i="1" dirty="0">
                <a:latin typeface="Sitka Text" panose="02000505000000020004" pitchFamily="2" charset="0"/>
                <a:ea typeface="Calibri" panose="020F0502020204030204" pitchFamily="34" charset="0"/>
                <a:cs typeface="Times New Roman" panose="02020603050405020304" pitchFamily="18" charset="0"/>
              </a:rPr>
              <a:t>Adults at the Ann Arbor Senior Center painted, printed, and journaled their way to a deeper appreciation of nature.</a:t>
            </a:r>
          </a:p>
          <a:p>
            <a:pPr>
              <a:lnSpc>
                <a:spcPct val="107000"/>
              </a:lnSpc>
              <a:spcAft>
                <a:spcPts val="880"/>
              </a:spcAft>
            </a:pPr>
            <a:r>
              <a:rPr lang="en-US" sz="1200" dirty="0">
                <a:latin typeface="Sitka Text" panose="02000505000000020004" pitchFamily="2" charset="0"/>
                <a:ea typeface="Calibri" panose="020F0502020204030204" pitchFamily="34" charset="0"/>
                <a:cs typeface="Times New Roman" panose="02020603050405020304" pitchFamily="18" charset="0"/>
              </a:rPr>
              <a:t>Recreating what we’ve observed in nature through creative practice can help reinforce the knowledge we’ve gained. </a:t>
            </a:r>
          </a:p>
          <a:p>
            <a:pPr>
              <a:lnSpc>
                <a:spcPct val="107000"/>
              </a:lnSpc>
              <a:spcAft>
                <a:spcPts val="880"/>
              </a:spcAft>
            </a:pPr>
            <a:r>
              <a:rPr lang="en-US" sz="1200" dirty="0">
                <a:latin typeface="Sitka Text" panose="02000505000000020004" pitchFamily="2" charset="0"/>
                <a:ea typeface="Calibri" panose="020F0502020204030204" pitchFamily="34" charset="0"/>
                <a:cs typeface="Times New Roman" panose="02020603050405020304" pitchFamily="18" charset="0"/>
              </a:rPr>
              <a:t>Painting native bird species can help break down the visual cues we use to identify them in the field. </a:t>
            </a:r>
          </a:p>
          <a:p>
            <a:pPr>
              <a:lnSpc>
                <a:spcPct val="107000"/>
              </a:lnSpc>
              <a:spcAft>
                <a:spcPts val="880"/>
              </a:spcAft>
            </a:pPr>
            <a:r>
              <a:rPr lang="en-US" sz="1200" dirty="0">
                <a:latin typeface="Sitka Text" panose="02000505000000020004" pitchFamily="2" charset="0"/>
                <a:ea typeface="Calibri" panose="020F0502020204030204" pitchFamily="34" charset="0"/>
                <a:cs typeface="Times New Roman" panose="02020603050405020304" pitchFamily="18" charset="0"/>
              </a:rPr>
              <a:t>Carving a leaf to create a block print allows the shape, lines, and textures to stand out in our mind’s eye. </a:t>
            </a:r>
          </a:p>
          <a:p>
            <a:pPr>
              <a:lnSpc>
                <a:spcPct val="107000"/>
              </a:lnSpc>
              <a:spcAft>
                <a:spcPts val="880"/>
              </a:spcAft>
            </a:pPr>
            <a:r>
              <a:rPr lang="en-US" sz="1200" dirty="0">
                <a:latin typeface="Sitka Text" panose="02000505000000020004" pitchFamily="2" charset="0"/>
                <a:cs typeface="Times New Roman" panose="02020603050405020304" pitchFamily="18" charset="0"/>
              </a:rPr>
              <a:t>Constructing a journal for nature observations strengthens our connections to nature and our time spent there. </a:t>
            </a:r>
          </a:p>
          <a:p>
            <a:pPr>
              <a:lnSpc>
                <a:spcPct val="107000"/>
              </a:lnSpc>
              <a:spcAft>
                <a:spcPts val="880"/>
              </a:spcAft>
            </a:pPr>
            <a:r>
              <a:rPr lang="en-US" sz="1200" dirty="0">
                <a:latin typeface="Sitka Text" panose="02000505000000020004" pitchFamily="2" charset="0"/>
                <a:cs typeface="Times New Roman" panose="02020603050405020304" pitchFamily="18" charset="0"/>
              </a:rPr>
              <a:t>These simple techniques can bring much beauty and joy to artists and naturalists at any level.  </a:t>
            </a:r>
          </a:p>
          <a:p>
            <a:pPr>
              <a:lnSpc>
                <a:spcPct val="107000"/>
              </a:lnSpc>
              <a:spcAft>
                <a:spcPts val="880"/>
              </a:spcAft>
            </a:pPr>
            <a:endParaRPr lang="en-US" sz="1200" dirty="0">
              <a:latin typeface="Sitka Text" panose="02000505000000020004" pitchFamily="2" charset="0"/>
              <a:ea typeface="Calibri" panose="020F0502020204030204" pitchFamily="34" charset="0"/>
              <a:cs typeface="Times New Roman" panose="02020603050405020304" pitchFamily="18" charset="0"/>
            </a:endParaRPr>
          </a:p>
          <a:p>
            <a:pPr>
              <a:spcAft>
                <a:spcPts val="880"/>
              </a:spcAft>
            </a:pPr>
            <a:endParaRPr lang="en-US" sz="1200" i="1" dirty="0">
              <a:latin typeface="Sitka Text" panose="02000505000000020004" pitchFamily="2" charset="0"/>
              <a:ea typeface="Calibri" panose="020F0502020204030204" pitchFamily="34" charset="0"/>
              <a:cs typeface="Times New Roman" panose="02020603050405020304" pitchFamily="18" charset="0"/>
            </a:endParaRPr>
          </a:p>
        </p:txBody>
      </p:sp>
      <p:pic>
        <p:nvPicPr>
          <p:cNvPr id="31" name="Picture 30" descr="A page from a sketchbook with watercolor birds.">
            <a:extLst>
              <a:ext uri="{FF2B5EF4-FFF2-40B4-BE49-F238E27FC236}">
                <a16:creationId xmlns:a16="http://schemas.microsoft.com/office/drawing/2014/main" id="{E6E27EBE-5F88-CB89-0D5B-BD8C147CA371}"/>
              </a:ext>
            </a:extLst>
          </p:cNvPr>
          <p:cNvPicPr>
            <a:picLocks noChangeAspect="1"/>
          </p:cNvPicPr>
          <p:nvPr/>
        </p:nvPicPr>
        <p:blipFill>
          <a:blip r:embed="rId3"/>
          <a:stretch>
            <a:fillRect/>
          </a:stretch>
        </p:blipFill>
        <p:spPr>
          <a:xfrm>
            <a:off x="0" y="15149"/>
            <a:ext cx="10055602" cy="7772400"/>
          </a:xfrm>
          <a:prstGeom prst="rect">
            <a:avLst/>
          </a:prstGeom>
        </p:spPr>
      </p:pic>
      <p:pic>
        <p:nvPicPr>
          <p:cNvPr id="8" name="Picture 7" descr="A group of senior citizens stand next to a table with colorful trays and block printing tools. ">
            <a:extLst>
              <a:ext uri="{FF2B5EF4-FFF2-40B4-BE49-F238E27FC236}">
                <a16:creationId xmlns:a16="http://schemas.microsoft.com/office/drawing/2014/main" id="{7659CE4A-CD31-5609-8606-EE00F889651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173" r="-4404"/>
          <a:stretch/>
        </p:blipFill>
        <p:spPr>
          <a:xfrm>
            <a:off x="-20399" y="2142726"/>
            <a:ext cx="2167992" cy="2377951"/>
          </a:xfrm>
          <a:prstGeom prst="rect">
            <a:avLst/>
          </a:prstGeom>
        </p:spPr>
      </p:pic>
      <p:pic>
        <p:nvPicPr>
          <p:cNvPr id="25" name="Picture 24" descr="A person making a block print.">
            <a:extLst>
              <a:ext uri="{FF2B5EF4-FFF2-40B4-BE49-F238E27FC236}">
                <a16:creationId xmlns:a16="http://schemas.microsoft.com/office/drawing/2014/main" id="{FCDB154F-2325-1780-4B48-E6B41CD2F36B}"/>
              </a:ext>
            </a:extLst>
          </p:cNvPr>
          <p:cNvPicPr>
            <a:picLocks noChangeAspect="1"/>
          </p:cNvPicPr>
          <p:nvPr/>
        </p:nvPicPr>
        <p:blipFill rotWithShape="1">
          <a:blip r:embed="rId5" cstate="screen">
            <a:grayscl/>
            <a:extLst>
              <a:ext uri="{28A0092B-C50C-407E-A947-70E740481C1C}">
                <a14:useLocalDpi xmlns:a14="http://schemas.microsoft.com/office/drawing/2010/main"/>
              </a:ext>
            </a:extLst>
          </a:blip>
          <a:srcRect b="-3474"/>
          <a:stretch/>
        </p:blipFill>
        <p:spPr>
          <a:xfrm>
            <a:off x="2194804" y="3033430"/>
            <a:ext cx="2076902" cy="1969554"/>
          </a:xfrm>
          <a:prstGeom prst="rect">
            <a:avLst/>
          </a:prstGeom>
        </p:spPr>
      </p:pic>
      <p:pic>
        <p:nvPicPr>
          <p:cNvPr id="15" name="Picture 14" descr="The cover of a construction paper nature journal with purple mountains, a green tree and &quot;I heart parks&quot;">
            <a:extLst>
              <a:ext uri="{FF2B5EF4-FFF2-40B4-BE49-F238E27FC236}">
                <a16:creationId xmlns:a16="http://schemas.microsoft.com/office/drawing/2014/main" id="{9B845760-CC4B-2FB8-3976-C94209689FC4}"/>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t="-1037" r="-581"/>
          <a:stretch/>
        </p:blipFill>
        <p:spPr>
          <a:xfrm>
            <a:off x="-14056" y="4614729"/>
            <a:ext cx="2091840" cy="2534896"/>
          </a:xfrm>
          <a:prstGeom prst="rect">
            <a:avLst/>
          </a:prstGeom>
        </p:spPr>
      </p:pic>
      <p:pic>
        <p:nvPicPr>
          <p:cNvPr id="34" name="Picture 33" descr="A group of art pieces on a table">
            <a:extLst>
              <a:ext uri="{FF2B5EF4-FFF2-40B4-BE49-F238E27FC236}">
                <a16:creationId xmlns:a16="http://schemas.microsoft.com/office/drawing/2014/main" id="{C580A461-6EBE-A1F2-9E31-292EB5B0287A}"/>
              </a:ext>
              <a:ext uri="{C183D7F6-B498-43B3-948B-1728B52AA6E4}">
                <adec:decorative xmlns:adec="http://schemas.microsoft.com/office/drawing/2017/decorative" val="0"/>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b="-461"/>
          <a:stretch/>
        </p:blipFill>
        <p:spPr>
          <a:xfrm rot="5400000">
            <a:off x="5545103" y="5413244"/>
            <a:ext cx="1559553" cy="2855129"/>
          </a:xfrm>
          <a:prstGeom prst="rect">
            <a:avLst/>
          </a:prstGeom>
        </p:spPr>
      </p:pic>
      <p:grpSp>
        <p:nvGrpSpPr>
          <p:cNvPr id="29" name="Group 28">
            <a:extLst>
              <a:ext uri="{FF2B5EF4-FFF2-40B4-BE49-F238E27FC236}">
                <a16:creationId xmlns:a16="http://schemas.microsoft.com/office/drawing/2014/main" id="{17D0A200-BFEF-F2CC-E6C8-F4A55D7041B3}"/>
              </a:ext>
              <a:ext uri="{C183D7F6-B498-43B3-948B-1728B52AA6E4}">
                <adec:decorative xmlns:adec="http://schemas.microsoft.com/office/drawing/2017/decorative" val="1"/>
              </a:ext>
            </a:extLst>
          </p:cNvPr>
          <p:cNvGrpSpPr/>
          <p:nvPr/>
        </p:nvGrpSpPr>
        <p:grpSpPr>
          <a:xfrm>
            <a:off x="319355" y="206169"/>
            <a:ext cx="9740701" cy="5909517"/>
            <a:chOff x="319355" y="206169"/>
            <a:chExt cx="9740701" cy="5909517"/>
          </a:xfrm>
        </p:grpSpPr>
        <p:sp>
          <p:nvSpPr>
            <p:cNvPr id="28" name="TextBox 27">
              <a:extLst>
                <a:ext uri="{FF2B5EF4-FFF2-40B4-BE49-F238E27FC236}">
                  <a16:creationId xmlns:a16="http://schemas.microsoft.com/office/drawing/2014/main" id="{291C7204-CE6C-3FF7-0B44-FF4841C190D4}"/>
                </a:ext>
                <a:ext uri="{C183D7F6-B498-43B3-948B-1728B52AA6E4}">
                  <adec:decorative xmlns:adec="http://schemas.microsoft.com/office/drawing/2017/decorative" val="1"/>
                </a:ext>
              </a:extLst>
            </p:cNvPr>
            <p:cNvSpPr txBox="1"/>
            <p:nvPr/>
          </p:nvSpPr>
          <p:spPr>
            <a:xfrm>
              <a:off x="319355" y="656485"/>
              <a:ext cx="5595386" cy="584775"/>
            </a:xfrm>
            <a:prstGeom prst="rect">
              <a:avLst/>
            </a:prstGeom>
            <a:noFill/>
          </p:spPr>
          <p:txBody>
            <a:bodyPr wrap="square">
              <a:spAutoFit/>
            </a:bodyPr>
            <a:lstStyle/>
            <a:p>
              <a:r>
                <a:rPr lang="en-US" sz="3200" kern="1200" dirty="0">
                  <a:solidFill>
                    <a:srgbClr val="FFFFFF"/>
                  </a:solidFill>
                  <a:effectLst/>
                  <a:latin typeface="Bahnschrift SemiLight Condensed" panose="020B0502040204020203" pitchFamily="34" charset="0"/>
                  <a:ea typeface="+mn-ea"/>
                  <a:cs typeface="+mn-cs"/>
                </a:rPr>
                <a:t>ENVIRONMENTAL EDUCATION: SENIORS</a:t>
              </a:r>
              <a:endParaRPr lang="en-US" sz="3200" dirty="0"/>
            </a:p>
          </p:txBody>
        </p:sp>
        <p:grpSp>
          <p:nvGrpSpPr>
            <p:cNvPr id="23" name="Group 22">
              <a:extLst>
                <a:ext uri="{FF2B5EF4-FFF2-40B4-BE49-F238E27FC236}">
                  <a16:creationId xmlns:a16="http://schemas.microsoft.com/office/drawing/2014/main" id="{0262E422-5E6C-2A92-E35F-AFE91CCE028C}"/>
                </a:ext>
                <a:ext uri="{C183D7F6-B498-43B3-948B-1728B52AA6E4}">
                  <adec:decorative xmlns:adec="http://schemas.microsoft.com/office/drawing/2017/decorative" val="1"/>
                </a:ext>
              </a:extLst>
            </p:cNvPr>
            <p:cNvGrpSpPr/>
            <p:nvPr/>
          </p:nvGrpSpPr>
          <p:grpSpPr>
            <a:xfrm>
              <a:off x="366411" y="206169"/>
              <a:ext cx="9693645" cy="5909517"/>
              <a:chOff x="366411" y="206169"/>
              <a:chExt cx="9693645" cy="5909517"/>
            </a:xfrm>
          </p:grpSpPr>
          <p:grpSp>
            <p:nvGrpSpPr>
              <p:cNvPr id="22" name="Group 21">
                <a:extLst>
                  <a:ext uri="{FF2B5EF4-FFF2-40B4-BE49-F238E27FC236}">
                    <a16:creationId xmlns:a16="http://schemas.microsoft.com/office/drawing/2014/main" id="{59C5C439-B6DD-A296-F2EE-CFBF04B5FABF}"/>
                  </a:ext>
                </a:extLst>
              </p:cNvPr>
              <p:cNvGrpSpPr/>
              <p:nvPr/>
            </p:nvGrpSpPr>
            <p:grpSpPr>
              <a:xfrm>
                <a:off x="3664918" y="1508380"/>
                <a:ext cx="5948375" cy="4607306"/>
                <a:chOff x="3664918" y="1508380"/>
                <a:chExt cx="5948375" cy="4607306"/>
              </a:xfrm>
            </p:grpSpPr>
            <p:sp>
              <p:nvSpPr>
                <p:cNvPr id="6" name="Rectangle 5">
                  <a:extLst>
                    <a:ext uri="{FF2B5EF4-FFF2-40B4-BE49-F238E27FC236}">
                      <a16:creationId xmlns:a16="http://schemas.microsoft.com/office/drawing/2014/main" id="{3F93B107-9792-1A23-5177-AEA3B625FBE1}"/>
                    </a:ext>
                    <a:ext uri="{C183D7F6-B498-43B3-948B-1728B52AA6E4}">
                      <adec:decorative xmlns:adec="http://schemas.microsoft.com/office/drawing/2017/decorative" val="1"/>
                    </a:ext>
                  </a:extLst>
                </p:cNvPr>
                <p:cNvSpPr/>
                <p:nvPr/>
              </p:nvSpPr>
              <p:spPr>
                <a:xfrm>
                  <a:off x="3664918" y="2299085"/>
                  <a:ext cx="4719487" cy="830997"/>
                </a:xfrm>
                <a:prstGeom prst="rect">
                  <a:avLst/>
                </a:prstGeom>
              </p:spPr>
              <p:txBody>
                <a:bodyPr wrap="square">
                  <a:spAutoFit/>
                </a:bodyPr>
                <a:lstStyle/>
                <a:p>
                  <a:pPr>
                    <a:spcAft>
                      <a:spcPts val="880"/>
                    </a:spcAft>
                  </a:pPr>
                  <a:r>
                    <a:rPr lang="en-US" sz="1600" i="1" dirty="0">
                      <a:latin typeface="Sitka Text" panose="02000505000000020004" pitchFamily="2" charset="0"/>
                      <a:ea typeface="Calibri" panose="020F0502020204030204" pitchFamily="34" charset="0"/>
                      <a:cs typeface="Times New Roman" panose="02020603050405020304" pitchFamily="18" charset="0"/>
                    </a:rPr>
                    <a:t>Adults at the Ann Arbor Senior Center painted, printed, and journaled their way to a deeper appreciation of nature.</a:t>
                  </a:r>
                </a:p>
              </p:txBody>
            </p:sp>
            <p:sp>
              <p:nvSpPr>
                <p:cNvPr id="19" name="TextBox 18">
                  <a:extLst>
                    <a:ext uri="{FF2B5EF4-FFF2-40B4-BE49-F238E27FC236}">
                      <a16:creationId xmlns:a16="http://schemas.microsoft.com/office/drawing/2014/main" id="{E41F045D-10FB-EEF2-CA35-D088D162FE3B}"/>
                    </a:ext>
                    <a:ext uri="{C183D7F6-B498-43B3-948B-1728B52AA6E4}">
                      <adec:decorative xmlns:adec="http://schemas.microsoft.com/office/drawing/2017/decorative" val="1"/>
                    </a:ext>
                  </a:extLst>
                </p:cNvPr>
                <p:cNvSpPr txBox="1"/>
                <p:nvPr/>
              </p:nvSpPr>
              <p:spPr>
                <a:xfrm>
                  <a:off x="3664918" y="1508380"/>
                  <a:ext cx="4087526" cy="904863"/>
                </a:xfrm>
                <a:prstGeom prst="rect">
                  <a:avLst/>
                </a:prstGeom>
                <a:noFill/>
              </p:spPr>
              <p:txBody>
                <a:bodyPr wrap="square" rtlCol="0">
                  <a:spAutoFit/>
                </a:bodyPr>
                <a:lstStyle/>
                <a:p>
                  <a:r>
                    <a:rPr lang="en-US" sz="2640" dirty="0">
                      <a:latin typeface="Elephant" panose="02020904090505020303" pitchFamily="18" charset="0"/>
                    </a:rPr>
                    <a:t>Artistic Exploration and Enrichment</a:t>
                  </a:r>
                </a:p>
              </p:txBody>
            </p:sp>
            <p:sp>
              <p:nvSpPr>
                <p:cNvPr id="20" name="Rectangle 19">
                  <a:extLst>
                    <a:ext uri="{FF2B5EF4-FFF2-40B4-BE49-F238E27FC236}">
                      <a16:creationId xmlns:a16="http://schemas.microsoft.com/office/drawing/2014/main" id="{36E74DF6-747B-D138-2A1B-0C15F464B0EC}"/>
                    </a:ext>
                    <a:ext uri="{C183D7F6-B498-43B3-948B-1728B52AA6E4}">
                      <adec:decorative xmlns:adec="http://schemas.microsoft.com/office/drawing/2017/decorative" val="1"/>
                    </a:ext>
                  </a:extLst>
                </p:cNvPr>
                <p:cNvSpPr/>
                <p:nvPr/>
              </p:nvSpPr>
              <p:spPr>
                <a:xfrm>
                  <a:off x="4287126" y="3221304"/>
                  <a:ext cx="5326167" cy="1504899"/>
                </a:xfrm>
                <a:prstGeom prst="rect">
                  <a:avLst/>
                </a:prstGeom>
              </p:spPr>
              <p:txBody>
                <a:bodyPr wrap="square">
                  <a:spAutoFit/>
                </a:bodyPr>
                <a:lstStyle/>
                <a:p>
                  <a:pPr>
                    <a:lnSpc>
                      <a:spcPct val="107000"/>
                    </a:lnSpc>
                    <a:spcAft>
                      <a:spcPts val="880"/>
                    </a:spcAft>
                  </a:pPr>
                  <a:r>
                    <a:rPr lang="en-US" sz="1210" dirty="0">
                      <a:latin typeface="Sitka Text" panose="02000505000000020004" pitchFamily="2" charset="0"/>
                      <a:ea typeface="Calibri" panose="020F0502020204030204" pitchFamily="34" charset="0"/>
                      <a:cs typeface="Times New Roman" panose="02020603050405020304" pitchFamily="18" charset="0"/>
                    </a:rPr>
                    <a:t>Recreating what we’ve observed in nature through creative practice can help reinforce the knowledge we’ve gained. </a:t>
                  </a:r>
                </a:p>
                <a:p>
                  <a:pPr>
                    <a:lnSpc>
                      <a:spcPct val="107000"/>
                    </a:lnSpc>
                    <a:spcAft>
                      <a:spcPts val="880"/>
                    </a:spcAft>
                  </a:pPr>
                  <a:r>
                    <a:rPr lang="en-US" sz="1210" dirty="0">
                      <a:latin typeface="Sitka Text" panose="02000505000000020004" pitchFamily="2" charset="0"/>
                      <a:ea typeface="Calibri" panose="020F0502020204030204" pitchFamily="34" charset="0"/>
                      <a:cs typeface="Times New Roman" panose="02020603050405020304" pitchFamily="18" charset="0"/>
                    </a:rPr>
                    <a:t>Painting native bird species can help break down the visual cues we use to identify them in the field. </a:t>
                  </a:r>
                </a:p>
                <a:p>
                  <a:pPr>
                    <a:lnSpc>
                      <a:spcPct val="107000"/>
                    </a:lnSpc>
                    <a:spcAft>
                      <a:spcPts val="880"/>
                    </a:spcAft>
                  </a:pPr>
                  <a:r>
                    <a:rPr lang="en-US" sz="1210" dirty="0">
                      <a:latin typeface="Sitka Text" panose="02000505000000020004" pitchFamily="2" charset="0"/>
                      <a:ea typeface="Calibri" panose="020F0502020204030204" pitchFamily="34" charset="0"/>
                      <a:cs typeface="Times New Roman" panose="02020603050405020304" pitchFamily="18" charset="0"/>
                    </a:rPr>
                    <a:t>Carving a leaf to create a block print allows the shape, lines, and textures to stand out in our mind’s eye. </a:t>
                  </a:r>
                </a:p>
              </p:txBody>
            </p:sp>
            <p:sp>
              <p:nvSpPr>
                <p:cNvPr id="27" name="TextBox 26">
                  <a:extLst>
                    <a:ext uri="{FF2B5EF4-FFF2-40B4-BE49-F238E27FC236}">
                      <a16:creationId xmlns:a16="http://schemas.microsoft.com/office/drawing/2014/main" id="{B0607B88-E82D-2FCC-7019-7960D98B8C1D}"/>
                    </a:ext>
                    <a:ext uri="{C183D7F6-B498-43B3-948B-1728B52AA6E4}">
                      <adec:decorative xmlns:adec="http://schemas.microsoft.com/office/drawing/2017/decorative" val="1"/>
                    </a:ext>
                  </a:extLst>
                </p:cNvPr>
                <p:cNvSpPr txBox="1"/>
                <p:nvPr/>
              </p:nvSpPr>
              <p:spPr>
                <a:xfrm>
                  <a:off x="4287126" y="4726203"/>
                  <a:ext cx="3627270" cy="1389483"/>
                </a:xfrm>
                <a:prstGeom prst="rect">
                  <a:avLst/>
                </a:prstGeom>
                <a:noFill/>
              </p:spPr>
              <p:txBody>
                <a:bodyPr wrap="square">
                  <a:spAutoFit/>
                </a:bodyPr>
                <a:lstStyle/>
                <a:p>
                  <a:pPr>
                    <a:lnSpc>
                      <a:spcPct val="107000"/>
                    </a:lnSpc>
                    <a:spcAft>
                      <a:spcPts val="880"/>
                    </a:spcAft>
                  </a:pPr>
                  <a:r>
                    <a:rPr lang="en-US" sz="1210" dirty="0">
                      <a:latin typeface="Sitka Text" panose="02000505000000020004" pitchFamily="2" charset="0"/>
                      <a:cs typeface="Times New Roman" panose="02020603050405020304" pitchFamily="18" charset="0"/>
                    </a:rPr>
                    <a:t>Constructing a journal for nature observations strengthens our connections to nature and our time spent there. </a:t>
                  </a:r>
                </a:p>
                <a:p>
                  <a:pPr>
                    <a:lnSpc>
                      <a:spcPct val="107000"/>
                    </a:lnSpc>
                    <a:spcAft>
                      <a:spcPts val="880"/>
                    </a:spcAft>
                  </a:pPr>
                  <a:r>
                    <a:rPr lang="en-US" sz="1210" dirty="0">
                      <a:latin typeface="Sitka Text" panose="02000505000000020004" pitchFamily="2" charset="0"/>
                      <a:cs typeface="Times New Roman" panose="02020603050405020304" pitchFamily="18" charset="0"/>
                    </a:rPr>
                    <a:t>These simple techniques can bring much beauty and joy to artists and naturalists at any level.  </a:t>
                  </a:r>
                </a:p>
              </p:txBody>
            </p:sp>
          </p:grpSp>
          <p:grpSp>
            <p:nvGrpSpPr>
              <p:cNvPr id="16" name="Group 15">
                <a:extLst>
                  <a:ext uri="{FF2B5EF4-FFF2-40B4-BE49-F238E27FC236}">
                    <a16:creationId xmlns:a16="http://schemas.microsoft.com/office/drawing/2014/main" id="{93102F86-E3C1-1E20-60DB-C6FDD5A6164E}"/>
                  </a:ext>
                </a:extLst>
              </p:cNvPr>
              <p:cNvGrpSpPr/>
              <p:nvPr/>
            </p:nvGrpSpPr>
            <p:grpSpPr>
              <a:xfrm>
                <a:off x="8166968" y="206169"/>
                <a:ext cx="1893088" cy="771299"/>
                <a:chOff x="8166968" y="206169"/>
                <a:chExt cx="1893088" cy="771299"/>
              </a:xfrm>
            </p:grpSpPr>
            <p:sp>
              <p:nvSpPr>
                <p:cNvPr id="2" name="TextBox 1">
                  <a:extLst>
                    <a:ext uri="{FF2B5EF4-FFF2-40B4-BE49-F238E27FC236}">
                      <a16:creationId xmlns:a16="http://schemas.microsoft.com/office/drawing/2014/main" id="{20DE93A0-03F6-C16A-979F-57EE7E0E47C1}"/>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solidFill>
                        <a:schemeClr val="bg1"/>
                      </a:solidFill>
                      <a:latin typeface="Elephant" panose="02020904090505020303" pitchFamily="18" charset="0"/>
                    </a:rPr>
                    <a:t>20</a:t>
                  </a:r>
                </a:p>
              </p:txBody>
            </p:sp>
            <p:cxnSp>
              <p:nvCxnSpPr>
                <p:cNvPr id="5" name="Straight Connector 4">
                  <a:extLst>
                    <a:ext uri="{FF2B5EF4-FFF2-40B4-BE49-F238E27FC236}">
                      <a16:creationId xmlns:a16="http://schemas.microsoft.com/office/drawing/2014/main" id="{1ADA313B-0A6F-2D81-08B1-9C5B1B70C01D}"/>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E6579E8-8EA4-5312-1F91-594E17D3C3B4}"/>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9" name="TextBox 8">
                  <a:extLst>
                    <a:ext uri="{FF2B5EF4-FFF2-40B4-BE49-F238E27FC236}">
                      <a16:creationId xmlns:a16="http://schemas.microsoft.com/office/drawing/2014/main" id="{F0FF22CB-FFF3-E91A-C4BB-146ED5F07686}"/>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10" name="Picture 9">
                  <a:extLst>
                    <a:ext uri="{FF2B5EF4-FFF2-40B4-BE49-F238E27FC236}">
                      <a16:creationId xmlns:a16="http://schemas.microsoft.com/office/drawing/2014/main" id="{3BBD5928-D35C-0BBC-A790-D1E5E5887608}"/>
                    </a:ext>
                    <a:ext uri="{C183D7F6-B498-43B3-948B-1728B52AA6E4}">
                      <adec:decorative xmlns:adec="http://schemas.microsoft.com/office/drawing/2017/decorative" val="1"/>
                    </a:ext>
                  </a:extLst>
                </p:cNvPr>
                <p:cNvPicPr>
                  <a:picLocks noChangeAspect="1"/>
                </p:cNvPicPr>
                <p:nvPr/>
              </p:nvPicPr>
              <p:blipFill>
                <a:blip r:embed="rId8"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grpSp>
          <p:cxnSp>
            <p:nvCxnSpPr>
              <p:cNvPr id="3" name="Straight Connector 2">
                <a:extLst>
                  <a:ext uri="{FF2B5EF4-FFF2-40B4-BE49-F238E27FC236}">
                    <a16:creationId xmlns:a16="http://schemas.microsoft.com/office/drawing/2014/main" id="{EDCBA656-4CF2-228E-5D83-C29119753725}"/>
                  </a:ext>
                  <a:ext uri="{C183D7F6-B498-43B3-948B-1728B52AA6E4}">
                    <adec:decorative xmlns:adec="http://schemas.microsoft.com/office/drawing/2017/decorative" val="1"/>
                  </a:ext>
                </a:extLst>
              </p:cNvPr>
              <p:cNvCxnSpPr>
                <a:cxnSpLocks/>
              </p:cNvCxnSpPr>
              <p:nvPr/>
            </p:nvCxnSpPr>
            <p:spPr>
              <a:xfrm>
                <a:off x="366411" y="1240349"/>
                <a:ext cx="5029200" cy="0"/>
              </a:xfrm>
              <a:prstGeom prst="line">
                <a:avLst/>
              </a:prstGeom>
              <a:solidFill>
                <a:schemeClr val="accent1">
                  <a:lumMod val="75000"/>
                </a:schemeClr>
              </a:solidFill>
              <a:ln>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536427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5E0C7-A2A4-C21F-70CB-CE875BE6E1EA}"/>
              </a:ext>
            </a:extLst>
          </p:cNvPr>
          <p:cNvSpPr>
            <a:spLocks noGrp="1"/>
          </p:cNvSpPr>
          <p:nvPr>
            <p:ph type="title" idx="4294967295"/>
          </p:nvPr>
        </p:nvSpPr>
        <p:spPr>
          <a:xfrm>
            <a:off x="271802" y="287953"/>
            <a:ext cx="8675370" cy="1502305"/>
          </a:xfrm>
        </p:spPr>
        <p:txBody>
          <a:bodyPr/>
          <a:lstStyle/>
          <a:p>
            <a:pPr rtl="0" eaLnBrk="1" latinLnBrk="0" hangingPunct="1"/>
            <a:r>
              <a:rPr lang="en-US" sz="2640" kern="1200" dirty="0">
                <a:solidFill>
                  <a:srgbClr val="000000"/>
                </a:solidFill>
                <a:effectLst/>
                <a:latin typeface="Bahnschrift SemiLight Condensed" panose="020B0502040204020203" pitchFamily="34" charset="0"/>
                <a:ea typeface="+mn-ea"/>
                <a:cs typeface="+mn-cs"/>
              </a:rPr>
              <a:t>GREENBELT AND PARKLAND ACQUISITION</a:t>
            </a:r>
            <a:endParaRPr lang="en-US" dirty="0">
              <a:effectLst/>
            </a:endParaRPr>
          </a:p>
        </p:txBody>
      </p:sp>
      <p:sp>
        <p:nvSpPr>
          <p:cNvPr id="8" name="TextBox 7">
            <a:extLst>
              <a:ext uri="{FF2B5EF4-FFF2-40B4-BE49-F238E27FC236}">
                <a16:creationId xmlns:a16="http://schemas.microsoft.com/office/drawing/2014/main" id="{F3214356-773A-68A8-ADC5-6A75E4DA10A7}"/>
              </a:ext>
              <a:ext uri="{C183D7F6-B498-43B3-948B-1728B52AA6E4}">
                <adec:decorative xmlns:adec="http://schemas.microsoft.com/office/drawing/2017/decorative" val="0"/>
              </a:ext>
            </a:extLst>
          </p:cNvPr>
          <p:cNvSpPr txBox="1"/>
          <p:nvPr/>
        </p:nvSpPr>
        <p:spPr>
          <a:xfrm>
            <a:off x="2577522" y="2662670"/>
            <a:ext cx="5128054" cy="5450723"/>
          </a:xfrm>
          <a:prstGeom prst="rect">
            <a:avLst/>
          </a:prstGeom>
          <a:noFill/>
        </p:spPr>
        <p:txBody>
          <a:bodyPr wrap="square">
            <a:spAutoFit/>
          </a:bodyPr>
          <a:lstStyle/>
          <a:p>
            <a:r>
              <a:rPr lang="en-US" sz="1000" i="1" dirty="0">
                <a:ea typeface="Calibri" panose="020F0502020204030204" pitchFamily="34" charset="0"/>
                <a:cs typeface="Times New Roman" panose="02020603050405020304" pitchFamily="18" charset="0"/>
              </a:rPr>
              <a:t>Buy-Protect-Sell, Success</a:t>
            </a:r>
          </a:p>
          <a:p>
            <a:endParaRPr lang="en-US" sz="1000" dirty="0"/>
          </a:p>
          <a:p>
            <a:r>
              <a:rPr lang="en-US" sz="1000" dirty="0"/>
              <a:t>In 2003, residents of Ann Arbor approved the Open Space and Parkland Preservation Millage, authorizing a 30- year, 0.5 mil tax levy to provide funds for the preservation and protection of public and private open space, natural habitats, and agricultural lands in the Greenbelt area surrounding Ann Arbor. </a:t>
            </a:r>
          </a:p>
          <a:p>
            <a:endParaRPr lang="en-US" sz="1000" u="sng" dirty="0">
              <a:hlinkClick r:id="rId3">
                <a:extLst>
                  <a:ext uri="{A12FA001-AC4F-418D-AE19-62706E023703}">
                    <ahyp:hlinkClr xmlns:ahyp="http://schemas.microsoft.com/office/drawing/2018/hyperlinkcolor" val="tx"/>
                  </a:ext>
                </a:extLst>
              </a:hlinkClick>
            </a:endParaRPr>
          </a:p>
          <a:p>
            <a:pPr marL="0" marR="0">
              <a:spcBef>
                <a:spcPts val="0"/>
              </a:spcBef>
              <a:spcAft>
                <a:spcPts val="0"/>
              </a:spcAft>
            </a:pPr>
            <a:r>
              <a:rPr lang="en-US" sz="1000" dirty="0">
                <a:cs typeface="Times New Roman" panose="02020603050405020304" pitchFamily="18" charset="0"/>
              </a:rPr>
              <a:t>After a year of planning, the City of Ann Arbor Greenbelt program issued its first-ever Request for Proposal (RFP) over the summer for farmers interested in purchasing conserved farmland at a reduced price via the Greenbelt’s buy-protect-sell (BPS) initiative, a new effort to create equitable and affordable farmland purchasing opportunities surrounding Ann Arbor, adding more social benefits on top of continued land preservation.</a:t>
            </a:r>
          </a:p>
          <a:p>
            <a:pPr marL="0" marR="0">
              <a:spcBef>
                <a:spcPts val="0"/>
              </a:spcBef>
              <a:spcAft>
                <a:spcPts val="0"/>
              </a:spcAft>
            </a:pPr>
            <a:endParaRPr lang="en-US" sz="1000" dirty="0">
              <a:cs typeface="Times New Roman" panose="02020603050405020304" pitchFamily="18" charset="0"/>
            </a:endParaRPr>
          </a:p>
          <a:p>
            <a:r>
              <a:rPr lang="en-US" sz="1000" dirty="0">
                <a:cs typeface="Times New Roman" panose="02020603050405020304" pitchFamily="18" charset="0"/>
              </a:rPr>
              <a:t>This first purchasing opportunity was a farm on Nollar Road in Northfield Township being sold in two parts: a 20-acre “North Parcel” and a 34 -acre “South Parcel.” Applicants could submit proposals to purchase either parcel, or both. Proposals mostly consisted of a business plan; the sale prices of the parcels were fixed. Six complete, competitive proposals from all local applicants were received.</a:t>
            </a:r>
          </a:p>
          <a:p>
            <a:endParaRPr lang="en-US" sz="1000" dirty="0">
              <a:cs typeface="Times New Roman" panose="02020603050405020304" pitchFamily="18" charset="0"/>
            </a:endParaRPr>
          </a:p>
          <a:p>
            <a:r>
              <a:rPr lang="en-US" sz="1000" dirty="0"/>
              <a:t>At their December 18th meeting, City Council </a:t>
            </a:r>
            <a:r>
              <a:rPr lang="en-US" sz="1000" b="1" dirty="0">
                <a:cs typeface="+mn-cs"/>
              </a:rPr>
              <a:t>passed resolutions </a:t>
            </a:r>
            <a:r>
              <a:rPr lang="en-US" sz="1000" dirty="0"/>
              <a:t>to sell the North Parcel to Matt Demmon and the South Parcel to Kristen Muelhauser. Both awardees operate their successful, five-year-old businesses on leased land and have not been able to access the costly land ownership market. </a:t>
            </a:r>
          </a:p>
          <a:p>
            <a:endParaRPr lang="en-US" sz="1000" dirty="0"/>
          </a:p>
          <a:p>
            <a:r>
              <a:rPr lang="en-US" sz="1000" dirty="0">
                <a:cs typeface="Times New Roman" panose="02020603050405020304" pitchFamily="18" charset="0"/>
              </a:rPr>
              <a:t>To date, the Greenbelt program has successfully helped to preserve 7,600+ acres of land. </a:t>
            </a:r>
          </a:p>
          <a:p>
            <a:endParaRPr lang="en-US" sz="1000" dirty="0"/>
          </a:p>
          <a:p>
            <a:r>
              <a:rPr lang="en-US" sz="1000" dirty="0"/>
              <a:t>Demmon’s business, Feral Flora, grows native plants and seed for use in restoration projects and landscaping. Kristen’s business, Raindance Organic Farm, grows vegetables and flowers and sells them at the Ann Arbor Farmers Market. Both will now be able to invest in the health of their land, have greater stability, and grow their businesses.</a:t>
            </a:r>
          </a:p>
          <a:p>
            <a:endParaRPr lang="en-US" sz="1000" dirty="0">
              <a:cs typeface="Times New Roman" panose="02020603050405020304" pitchFamily="18" charset="0"/>
            </a:endParaRPr>
          </a:p>
          <a:p>
            <a:pPr marL="0" marR="0">
              <a:spcBef>
                <a:spcPts val="0"/>
              </a:spcBef>
              <a:spcAft>
                <a:spcPts val="0"/>
              </a:spcAft>
            </a:pPr>
            <a:endParaRPr lang="en-US" sz="1000" dirty="0">
              <a:cs typeface="Times New Roman" panose="02020603050405020304" pitchFamily="18" charset="0"/>
            </a:endParaRPr>
          </a:p>
          <a:p>
            <a:pPr marL="0" marR="0">
              <a:spcBef>
                <a:spcPts val="0"/>
              </a:spcBef>
              <a:spcAft>
                <a:spcPts val="0"/>
              </a:spcAft>
            </a:pPr>
            <a:endParaRPr lang="en-US" sz="1000" dirty="0">
              <a:cs typeface="Times New Roman" panose="02020603050405020304" pitchFamily="18" charset="0"/>
            </a:endParaRPr>
          </a:p>
          <a:p>
            <a:endParaRPr lang="en-US" sz="1000" u="sng" dirty="0">
              <a:hlinkClick r:id="rId3">
                <a:extLst>
                  <a:ext uri="{A12FA001-AC4F-418D-AE19-62706E023703}">
                    <ahyp:hlinkClr xmlns:ahyp="http://schemas.microsoft.com/office/drawing/2018/hyperlinkcolor" val="tx"/>
                  </a:ext>
                </a:extLst>
              </a:hlinkClick>
            </a:endParaRPr>
          </a:p>
        </p:txBody>
      </p:sp>
      <p:pic>
        <p:nvPicPr>
          <p:cNvPr id="16" name="Picture 15" descr="A green farm field under a blue sky.">
            <a:extLst>
              <a:ext uri="{FF2B5EF4-FFF2-40B4-BE49-F238E27FC236}">
                <a16:creationId xmlns:a16="http://schemas.microsoft.com/office/drawing/2014/main" id="{D51319DA-307D-556D-3AED-85D54C1BAB61}"/>
              </a:ext>
            </a:extLst>
          </p:cNvPr>
          <p:cNvPicPr>
            <a:picLocks noChangeAspect="1"/>
          </p:cNvPicPr>
          <p:nvPr/>
        </p:nvPicPr>
        <p:blipFill>
          <a:blip r:embed="rId4"/>
          <a:stretch>
            <a:fillRect/>
          </a:stretch>
        </p:blipFill>
        <p:spPr>
          <a:xfrm>
            <a:off x="-97233" y="38727"/>
            <a:ext cx="10155633" cy="7781754"/>
          </a:xfrm>
          <a:prstGeom prst="rect">
            <a:avLst/>
          </a:prstGeom>
        </p:spPr>
      </p:pic>
      <p:grpSp>
        <p:nvGrpSpPr>
          <p:cNvPr id="12" name="Group 11">
            <a:extLst>
              <a:ext uri="{FF2B5EF4-FFF2-40B4-BE49-F238E27FC236}">
                <a16:creationId xmlns:a16="http://schemas.microsoft.com/office/drawing/2014/main" id="{822C98D8-A72C-AC1C-9C76-EBEC60FD4755}"/>
              </a:ext>
              <a:ext uri="{C183D7F6-B498-43B3-948B-1728B52AA6E4}">
                <adec:decorative xmlns:adec="http://schemas.microsoft.com/office/drawing/2017/decorative" val="1"/>
              </a:ext>
            </a:extLst>
          </p:cNvPr>
          <p:cNvGrpSpPr/>
          <p:nvPr/>
        </p:nvGrpSpPr>
        <p:grpSpPr>
          <a:xfrm>
            <a:off x="-43174" y="206169"/>
            <a:ext cx="10175225" cy="7602577"/>
            <a:chOff x="-43174" y="206169"/>
            <a:chExt cx="10175225" cy="7602577"/>
          </a:xfrm>
        </p:grpSpPr>
        <p:cxnSp>
          <p:nvCxnSpPr>
            <p:cNvPr id="31" name="Straight Connector 30">
              <a:extLst>
                <a:ext uri="{FF2B5EF4-FFF2-40B4-BE49-F238E27FC236}">
                  <a16:creationId xmlns:a16="http://schemas.microsoft.com/office/drawing/2014/main" id="{E3583F90-8ADB-4FA3-BB4C-7E359F195991}"/>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E9D3967D-AD47-0022-B9C3-DDC59C956782}"/>
                </a:ext>
                <a:ext uri="{C183D7F6-B498-43B3-948B-1728B52AA6E4}">
                  <adec:decorative xmlns:adec="http://schemas.microsoft.com/office/drawing/2017/decorative" val="1"/>
                </a:ext>
              </a:extLst>
            </p:cNvPr>
            <p:cNvGrpSpPr/>
            <p:nvPr/>
          </p:nvGrpSpPr>
          <p:grpSpPr>
            <a:xfrm>
              <a:off x="-43174" y="206169"/>
              <a:ext cx="10175225" cy="7602577"/>
              <a:chOff x="-43174" y="206169"/>
              <a:chExt cx="10175225" cy="7602577"/>
            </a:xfrm>
          </p:grpSpPr>
          <p:sp>
            <p:nvSpPr>
              <p:cNvPr id="5" name="TextBox 4">
                <a:extLst>
                  <a:ext uri="{FF2B5EF4-FFF2-40B4-BE49-F238E27FC236}">
                    <a16:creationId xmlns:a16="http://schemas.microsoft.com/office/drawing/2014/main" id="{5585E267-1E4A-BB98-346E-0507CC421ED8}"/>
                  </a:ext>
                  <a:ext uri="{C183D7F6-B498-43B3-948B-1728B52AA6E4}">
                    <adec:decorative xmlns:adec="http://schemas.microsoft.com/office/drawing/2017/decorative" val="1"/>
                  </a:ext>
                </a:extLst>
              </p:cNvPr>
              <p:cNvSpPr txBox="1"/>
              <p:nvPr/>
            </p:nvSpPr>
            <p:spPr>
              <a:xfrm>
                <a:off x="314379" y="742215"/>
                <a:ext cx="5128054" cy="498598"/>
              </a:xfrm>
              <a:prstGeom prst="rect">
                <a:avLst/>
              </a:prstGeom>
              <a:noFill/>
            </p:spPr>
            <p:txBody>
              <a:bodyPr wrap="square">
                <a:spAutoFit/>
              </a:bodyPr>
              <a:lstStyle/>
              <a:p>
                <a:r>
                  <a:rPr lang="en-US" sz="2640" kern="1200" dirty="0">
                    <a:solidFill>
                      <a:srgbClr val="000000"/>
                    </a:solidFill>
                    <a:effectLst/>
                    <a:latin typeface="Bahnschrift SemiLight Condensed" panose="020B0502040204020203" pitchFamily="34" charset="0"/>
                    <a:ea typeface="+mn-ea"/>
                    <a:cs typeface="+mn-cs"/>
                  </a:rPr>
                  <a:t>GREENBELT AND PARKLAND ACQUISITION</a:t>
                </a:r>
                <a:endParaRPr lang="en-US" sz="2640" dirty="0"/>
              </a:p>
            </p:txBody>
          </p:sp>
          <p:sp>
            <p:nvSpPr>
              <p:cNvPr id="49" name="Rectangle 48">
                <a:extLst>
                  <a:ext uri="{FF2B5EF4-FFF2-40B4-BE49-F238E27FC236}">
                    <a16:creationId xmlns:a16="http://schemas.microsoft.com/office/drawing/2014/main" id="{7B4541D5-DEF3-9789-1D8B-D99F3EE8030C}"/>
                  </a:ext>
                  <a:ext uri="{C183D7F6-B498-43B3-948B-1728B52AA6E4}">
                    <adec:decorative xmlns:adec="http://schemas.microsoft.com/office/drawing/2017/decorative" val="1"/>
                  </a:ext>
                </a:extLst>
              </p:cNvPr>
              <p:cNvSpPr/>
              <p:nvPr/>
            </p:nvSpPr>
            <p:spPr>
              <a:xfrm>
                <a:off x="3825775" y="2142039"/>
                <a:ext cx="6306276" cy="5666707"/>
              </a:xfrm>
              <a:prstGeom prst="rect">
                <a:avLst/>
              </a:prstGeom>
              <a:solidFill>
                <a:schemeClr val="accent6">
                  <a:lumMod val="20000"/>
                  <a:lumOff val="80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15" name="Rectangle 14">
                <a:extLst>
                  <a:ext uri="{FF2B5EF4-FFF2-40B4-BE49-F238E27FC236}">
                    <a16:creationId xmlns:a16="http://schemas.microsoft.com/office/drawing/2014/main" id="{9D7A8178-557F-2822-FCB2-C5DAA7E428A8}"/>
                  </a:ext>
                  <a:ext uri="{C183D7F6-B498-43B3-948B-1728B52AA6E4}">
                    <adec:decorative xmlns:adec="http://schemas.microsoft.com/office/drawing/2017/decorative" val="1"/>
                  </a:ext>
                </a:extLst>
              </p:cNvPr>
              <p:cNvSpPr/>
              <p:nvPr/>
            </p:nvSpPr>
            <p:spPr>
              <a:xfrm>
                <a:off x="-43174" y="2444770"/>
                <a:ext cx="2786991" cy="3554146"/>
              </a:xfrm>
              <a:prstGeom prst="rect">
                <a:avLst/>
              </a:prstGeom>
              <a:solidFill>
                <a:schemeClr val="accent6">
                  <a:lumMod val="50000"/>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pic>
            <p:nvPicPr>
              <p:cNvPr id="14" name="Graphic 13">
                <a:extLst>
                  <a:ext uri="{FF2B5EF4-FFF2-40B4-BE49-F238E27FC236}">
                    <a16:creationId xmlns:a16="http://schemas.microsoft.com/office/drawing/2014/main" id="{23136482-0813-4C29-A029-1C94D28856AD}"/>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626869" y="675716"/>
                <a:ext cx="704088" cy="704088"/>
              </a:xfrm>
              <a:prstGeom prst="rect">
                <a:avLst/>
              </a:prstGeom>
            </p:spPr>
          </p:pic>
          <p:sp>
            <p:nvSpPr>
              <p:cNvPr id="17" name="Rectangle 16">
                <a:extLst>
                  <a:ext uri="{FF2B5EF4-FFF2-40B4-BE49-F238E27FC236}">
                    <a16:creationId xmlns:a16="http://schemas.microsoft.com/office/drawing/2014/main" id="{6FECD44A-45A4-4B4A-9ACA-94B592EF8EF6}"/>
                  </a:ext>
                  <a:ext uri="{C183D7F6-B498-43B3-948B-1728B52AA6E4}">
                    <adec:decorative xmlns:adec="http://schemas.microsoft.com/office/drawing/2017/decorative" val="1"/>
                  </a:ext>
                </a:extLst>
              </p:cNvPr>
              <p:cNvSpPr/>
              <p:nvPr/>
            </p:nvSpPr>
            <p:spPr>
              <a:xfrm>
                <a:off x="275595" y="2717562"/>
                <a:ext cx="2323080" cy="3108543"/>
              </a:xfrm>
              <a:prstGeom prst="rect">
                <a:avLst/>
              </a:prstGeom>
            </p:spPr>
            <p:txBody>
              <a:bodyPr wrap="square">
                <a:spAutoFit/>
              </a:bodyPr>
              <a:lstStyle/>
              <a:p>
                <a:r>
                  <a:rPr lang="en-US" sz="1400" dirty="0">
                    <a:solidFill>
                      <a:schemeClr val="bg1"/>
                    </a:solidFill>
                    <a:latin typeface="Sitka Text Semibold" pitchFamily="2" charset="0"/>
                  </a:rPr>
                  <a:t>In 2003, residents of Ann Arbor approved the Open Space and Parkland Preservation Millage, authorizing a 30- year, 0.5 mil tax levy to provide funds for the preservation and protection of public and private open space, natural habitats, and agricultural lands in the Greenbelt area surrounding Ann Arbor. </a:t>
                </a:r>
                <a:endParaRPr lang="en-US" sz="1400" u="sng" dirty="0">
                  <a:solidFill>
                    <a:schemeClr val="bg1"/>
                  </a:solidFill>
                  <a:latin typeface="Sitka Text Semibold" pitchFamily="2" charset="0"/>
                  <a:hlinkClick r:id="rId3">
                    <a:extLst>
                      <a:ext uri="{A12FA001-AC4F-418D-AE19-62706E023703}">
                        <ahyp:hlinkClr xmlns:ahyp="http://schemas.microsoft.com/office/drawing/2018/hyperlinkcolor" val="tx"/>
                      </a:ext>
                    </a:extLst>
                  </a:hlinkClick>
                </a:endParaRPr>
              </a:p>
            </p:txBody>
          </p:sp>
          <p:grpSp>
            <p:nvGrpSpPr>
              <p:cNvPr id="6" name="Group 5">
                <a:extLst>
                  <a:ext uri="{FF2B5EF4-FFF2-40B4-BE49-F238E27FC236}">
                    <a16:creationId xmlns:a16="http://schemas.microsoft.com/office/drawing/2014/main" id="{740B366B-7130-04B3-D803-990B15D5C971}"/>
                  </a:ext>
                  <a:ext uri="{C183D7F6-B498-43B3-948B-1728B52AA6E4}">
                    <adec:decorative xmlns:adec="http://schemas.microsoft.com/office/drawing/2017/decorative" val="1"/>
                  </a:ext>
                </a:extLst>
              </p:cNvPr>
              <p:cNvGrpSpPr/>
              <p:nvPr/>
            </p:nvGrpSpPr>
            <p:grpSpPr>
              <a:xfrm>
                <a:off x="8166968" y="206169"/>
                <a:ext cx="1893088" cy="671083"/>
                <a:chOff x="8166968" y="206169"/>
                <a:chExt cx="1893088" cy="671083"/>
              </a:xfrm>
            </p:grpSpPr>
            <p:sp>
              <p:nvSpPr>
                <p:cNvPr id="30" name="TextBox 29">
                  <a:extLst>
                    <a:ext uri="{FF2B5EF4-FFF2-40B4-BE49-F238E27FC236}">
                      <a16:creationId xmlns:a16="http://schemas.microsoft.com/office/drawing/2014/main" id="{7ECE660B-285C-4E20-9B7A-FF0E2A3E70E0}"/>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solidFill>
                        <a:schemeClr val="bg1"/>
                      </a:solidFill>
                      <a:latin typeface="Elephant" panose="02020904090505020303" pitchFamily="18" charset="0"/>
                    </a:rPr>
                    <a:t>21</a:t>
                  </a:r>
                </a:p>
              </p:txBody>
            </p:sp>
            <p:sp>
              <p:nvSpPr>
                <p:cNvPr id="28" name="TextBox 27">
                  <a:extLst>
                    <a:ext uri="{FF2B5EF4-FFF2-40B4-BE49-F238E27FC236}">
                      <a16:creationId xmlns:a16="http://schemas.microsoft.com/office/drawing/2014/main" id="{A8E7C304-8BA7-4B49-B7BF-AA03BFDC5453}"/>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29" name="TextBox 28">
                  <a:extLst>
                    <a:ext uri="{FF2B5EF4-FFF2-40B4-BE49-F238E27FC236}">
                      <a16:creationId xmlns:a16="http://schemas.microsoft.com/office/drawing/2014/main" id="{76E0E158-047C-44B0-AFE8-A3D348375067}"/>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22" name="Picture 21">
                  <a:extLst>
                    <a:ext uri="{FF2B5EF4-FFF2-40B4-BE49-F238E27FC236}">
                      <a16:creationId xmlns:a16="http://schemas.microsoft.com/office/drawing/2014/main" id="{3AE80D55-23D3-4D97-88E7-193ED130B567}"/>
                    </a:ext>
                    <a:ext uri="{C183D7F6-B498-43B3-948B-1728B52AA6E4}">
                      <adec:decorative xmlns:adec="http://schemas.microsoft.com/office/drawing/2017/decorative" val="1"/>
                    </a:ext>
                  </a:extLst>
                </p:cNvPr>
                <p:cNvPicPr>
                  <a:picLocks noChangeAspect="1"/>
                </p:cNvPicPr>
                <p:nvPr/>
              </p:nvPicPr>
              <p:blipFill>
                <a:blip r:embed="rId7"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grpSp>
          <p:cxnSp>
            <p:nvCxnSpPr>
              <p:cNvPr id="3" name="Straight Connector 2">
                <a:extLst>
                  <a:ext uri="{FF2B5EF4-FFF2-40B4-BE49-F238E27FC236}">
                    <a16:creationId xmlns:a16="http://schemas.microsoft.com/office/drawing/2014/main" id="{A5A9EC4C-487C-473A-9354-A9F7C7549B7B}"/>
                  </a:ext>
                  <a:ext uri="{C183D7F6-B498-43B3-948B-1728B52AA6E4}">
                    <adec:decorative xmlns:adec="http://schemas.microsoft.com/office/drawing/2017/decorative" val="1"/>
                  </a:ext>
                </a:extLst>
              </p:cNvPr>
              <p:cNvCxnSpPr>
                <a:cxnSpLocks/>
              </p:cNvCxnSpPr>
              <p:nvPr/>
            </p:nvCxnSpPr>
            <p:spPr>
              <a:xfrm>
                <a:off x="366410" y="1240352"/>
                <a:ext cx="6236208" cy="1"/>
              </a:xfrm>
              <a:prstGeom prst="line">
                <a:avLst/>
              </a:prstGeom>
              <a:solidFill>
                <a:schemeClr val="accent1">
                  <a:lumMod val="75000"/>
                </a:schemeClr>
              </a:solid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C588E9DF-3BA9-1C80-3685-E3E315CD9DF0}"/>
                  </a:ext>
                  <a:ext uri="{C183D7F6-B498-43B3-948B-1728B52AA6E4}">
                    <adec:decorative xmlns:adec="http://schemas.microsoft.com/office/drawing/2017/decorative" val="1"/>
                  </a:ext>
                </a:extLst>
              </p:cNvPr>
              <p:cNvSpPr txBox="1"/>
              <p:nvPr/>
            </p:nvSpPr>
            <p:spPr>
              <a:xfrm>
                <a:off x="3982789" y="2236829"/>
                <a:ext cx="5899281" cy="1815882"/>
              </a:xfrm>
              <a:prstGeom prst="rect">
                <a:avLst/>
              </a:prstGeom>
              <a:noFill/>
            </p:spPr>
            <p:txBody>
              <a:bodyPr wrap="square">
                <a:spAutoFit/>
              </a:bodyPr>
              <a:lstStyle/>
              <a:p>
                <a:pPr marL="0" marR="0">
                  <a:spcBef>
                    <a:spcPts val="0"/>
                  </a:spcBef>
                  <a:spcAft>
                    <a:spcPts val="0"/>
                  </a:spcAft>
                </a:pPr>
                <a:r>
                  <a:rPr lang="en-US" sz="1400" dirty="0">
                    <a:latin typeface="Bahnschrift SemiBold" panose="020B0502040204020203" pitchFamily="34" charset="0"/>
                    <a:cs typeface="Times New Roman" panose="02020603050405020304" pitchFamily="18" charset="0"/>
                  </a:rPr>
                  <a:t>After a year of planning, the City of Ann Arbor Greenbelt program issued its first-ever Request for Proposal (RFP) over the summer for farmers interested in purchasing conserved farmland at a reduced price via the Greenbelt’s buy-protect-sell (BPS) initiative, a new effort to create equitable and affordable farmland purchasing opportunities surrounding Ann Arbor, adding more social benefits on top of continued land preservation.</a:t>
                </a:r>
              </a:p>
              <a:p>
                <a:pPr marL="0" marR="0">
                  <a:spcBef>
                    <a:spcPts val="0"/>
                  </a:spcBef>
                  <a:spcAft>
                    <a:spcPts val="0"/>
                  </a:spcAft>
                </a:pPr>
                <a:endParaRPr lang="en-US" sz="1400" dirty="0">
                  <a:latin typeface="Bahnschrift SemiBold" panose="020B0502040204020203"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27D04035-8D8D-66CF-ABEE-4B30AD0A0AFE}"/>
                  </a:ext>
                  <a:ext uri="{C183D7F6-B498-43B3-948B-1728B52AA6E4}">
                    <adec:decorative xmlns:adec="http://schemas.microsoft.com/office/drawing/2017/decorative" val="1"/>
                  </a:ext>
                </a:extLst>
              </p:cNvPr>
              <p:cNvSpPr/>
              <p:nvPr/>
            </p:nvSpPr>
            <p:spPr>
              <a:xfrm>
                <a:off x="210368" y="1264788"/>
                <a:ext cx="9671703" cy="956544"/>
              </a:xfrm>
              <a:prstGeom prst="rect">
                <a:avLst/>
              </a:prstGeom>
            </p:spPr>
            <p:txBody>
              <a:bodyPr wrap="square">
                <a:spAutoFit/>
              </a:bodyPr>
              <a:lstStyle/>
              <a:p>
                <a:pPr>
                  <a:lnSpc>
                    <a:spcPct val="107000"/>
                  </a:lnSpc>
                  <a:spcAft>
                    <a:spcPts val="880"/>
                  </a:spcAft>
                </a:pPr>
                <a:r>
                  <a:rPr lang="en-US" sz="5400" i="1" dirty="0">
                    <a:solidFill>
                      <a:schemeClr val="bg1"/>
                    </a:solidFill>
                    <a:latin typeface="Elephant" panose="02020904090505020303" pitchFamily="18" charset="0"/>
                    <a:ea typeface="Calibri" panose="020F0502020204030204" pitchFamily="34" charset="0"/>
                    <a:cs typeface="Times New Roman" panose="02020603050405020304" pitchFamily="18" charset="0"/>
                  </a:rPr>
                  <a:t>Buy-Protect-Sell, Success</a:t>
                </a:r>
              </a:p>
            </p:txBody>
          </p:sp>
          <p:pic>
            <p:nvPicPr>
              <p:cNvPr id="35" name="Picture 34">
                <a:extLst>
                  <a:ext uri="{FF2B5EF4-FFF2-40B4-BE49-F238E27FC236}">
                    <a16:creationId xmlns:a16="http://schemas.microsoft.com/office/drawing/2014/main" id="{ECE5B011-B28D-8392-C3E0-9C72DAB6FB27}"/>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66410" y="5855133"/>
                <a:ext cx="2252647" cy="1689630"/>
              </a:xfrm>
              <a:prstGeom prst="rect">
                <a:avLst/>
              </a:prstGeom>
              <a:ln w="9525">
                <a:solidFill>
                  <a:schemeClr val="accent2">
                    <a:lumMod val="40000"/>
                    <a:lumOff val="60000"/>
                  </a:schemeClr>
                </a:solidFill>
              </a:ln>
            </p:spPr>
          </p:pic>
          <p:sp>
            <p:nvSpPr>
              <p:cNvPr id="38" name="TextBox 37">
                <a:extLst>
                  <a:ext uri="{FF2B5EF4-FFF2-40B4-BE49-F238E27FC236}">
                    <a16:creationId xmlns:a16="http://schemas.microsoft.com/office/drawing/2014/main" id="{F0472AC2-1692-59FE-C2CA-CBF81F995055}"/>
                  </a:ext>
                  <a:ext uri="{C183D7F6-B498-43B3-948B-1728B52AA6E4}">
                    <adec:decorative xmlns:adec="http://schemas.microsoft.com/office/drawing/2017/decorative" val="1"/>
                  </a:ext>
                </a:extLst>
              </p:cNvPr>
              <p:cNvSpPr txBox="1"/>
              <p:nvPr/>
            </p:nvSpPr>
            <p:spPr>
              <a:xfrm>
                <a:off x="4005945" y="3912324"/>
                <a:ext cx="3002629" cy="1891352"/>
              </a:xfrm>
              <a:prstGeom prst="rect">
                <a:avLst/>
              </a:prstGeom>
              <a:noFill/>
            </p:spPr>
            <p:txBody>
              <a:bodyPr wrap="square">
                <a:spAutoFit/>
              </a:bodyPr>
              <a:lstStyle/>
              <a:p>
                <a:pPr marL="0" marR="0">
                  <a:lnSpc>
                    <a:spcPct val="107000"/>
                  </a:lnSpc>
                  <a:spcBef>
                    <a:spcPts val="0"/>
                  </a:spcBef>
                  <a:spcAft>
                    <a:spcPts val="0"/>
                  </a:spcAft>
                </a:pPr>
                <a:r>
                  <a:rPr lang="en-US" sz="1100" dirty="0">
                    <a:latin typeface="Sitka Text" panose="02000505000000020004" pitchFamily="2" charset="0"/>
                    <a:cs typeface="Times New Roman" panose="02020603050405020304" pitchFamily="18" charset="0"/>
                  </a:rPr>
                  <a:t>This first purchasing opportunity was a farm on Nollar Road in Northfield Township being sold in two parts: a 20-acre “North Parcel” and a 34 -acre “South Parcel.” Applicants could submit proposals to purchase either parcel, or both. Proposals mostly consisted of a business plan; the sale prices of the parcels were fixed. Six complete, competitive proposals from all local applicants were received.</a:t>
                </a:r>
              </a:p>
            </p:txBody>
          </p:sp>
          <p:sp>
            <p:nvSpPr>
              <p:cNvPr id="40" name="TextBox 39">
                <a:extLst>
                  <a:ext uri="{FF2B5EF4-FFF2-40B4-BE49-F238E27FC236}">
                    <a16:creationId xmlns:a16="http://schemas.microsoft.com/office/drawing/2014/main" id="{49782FD0-D1AA-4858-9243-1E2040C82E60}"/>
                  </a:ext>
                  <a:ext uri="{C183D7F6-B498-43B3-948B-1728B52AA6E4}">
                    <adec:decorative xmlns:adec="http://schemas.microsoft.com/office/drawing/2017/decorative" val="1"/>
                  </a:ext>
                </a:extLst>
              </p:cNvPr>
              <p:cNvSpPr txBox="1"/>
              <p:nvPr/>
            </p:nvSpPr>
            <p:spPr>
              <a:xfrm>
                <a:off x="4005945" y="5955374"/>
                <a:ext cx="3002630" cy="1578445"/>
              </a:xfrm>
              <a:prstGeom prst="rect">
                <a:avLst/>
              </a:prstGeom>
              <a:noFill/>
            </p:spPr>
            <p:txBody>
              <a:bodyPr wrap="square">
                <a:spAutoFit/>
              </a:bodyPr>
              <a:lstStyle>
                <a:defPPr>
                  <a:defRPr lang="en-US"/>
                </a:defPPr>
                <a:lvl1pPr marR="0">
                  <a:lnSpc>
                    <a:spcPct val="107000"/>
                  </a:lnSpc>
                  <a:spcBef>
                    <a:spcPts val="0"/>
                  </a:spcBef>
                  <a:spcAft>
                    <a:spcPts val="0"/>
                  </a:spcAft>
                  <a:defRPr sz="1100">
                    <a:latin typeface="Sitka Text" panose="02000505000000020004" pitchFamily="2" charset="0"/>
                    <a:cs typeface="Times New Roman" panose="02020603050405020304" pitchFamily="18" charset="0"/>
                  </a:defRPr>
                </a:lvl1pPr>
              </a:lstStyle>
              <a:p>
                <a:r>
                  <a:rPr lang="en-US" dirty="0"/>
                  <a:t>At their December 18th meeting, City Council </a:t>
                </a:r>
                <a:r>
                  <a:rPr lang="en-US" sz="1400" b="1" dirty="0">
                    <a:solidFill>
                      <a:schemeClr val="accent6">
                        <a:lumMod val="50000"/>
                      </a:schemeClr>
                    </a:solidFill>
                    <a:latin typeface="Sitka Text Semibold" pitchFamily="2" charset="0"/>
                    <a:cs typeface="+mn-cs"/>
                    <a:hlinkClick r:id="rId9">
                      <a:extLst>
                        <a:ext uri="{A12FA001-AC4F-418D-AE19-62706E023703}">
                          <ahyp:hlinkClr xmlns:ahyp="http://schemas.microsoft.com/office/drawing/2018/hyperlinkcolor" val="tx"/>
                        </a:ext>
                      </a:extLst>
                    </a:hlinkClick>
                  </a:rPr>
                  <a:t>passed resolutions </a:t>
                </a:r>
                <a:r>
                  <a:rPr lang="en-US" dirty="0"/>
                  <a:t>to sell the North Parcel to Matt Demmon and the South Parcel to Kristen Muelhauser. Both awardees operate their successful, five-year-old businesses on leased land and have not been able to access the costly land ownership market. </a:t>
                </a:r>
              </a:p>
            </p:txBody>
          </p:sp>
          <p:sp>
            <p:nvSpPr>
              <p:cNvPr id="50" name="Rectangle 49">
                <a:extLst>
                  <a:ext uri="{FF2B5EF4-FFF2-40B4-BE49-F238E27FC236}">
                    <a16:creationId xmlns:a16="http://schemas.microsoft.com/office/drawing/2014/main" id="{74FC05E5-AA6E-818B-998F-65CE184014FA}"/>
                  </a:ext>
                  <a:ext uri="{C183D7F6-B498-43B3-948B-1728B52AA6E4}">
                    <adec:decorative xmlns:adec="http://schemas.microsoft.com/office/drawing/2017/decorative" val="1"/>
                  </a:ext>
                </a:extLst>
              </p:cNvPr>
              <p:cNvSpPr/>
              <p:nvPr/>
            </p:nvSpPr>
            <p:spPr>
              <a:xfrm>
                <a:off x="7093272" y="3816556"/>
                <a:ext cx="2938255" cy="15493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27" name="TextBox 26">
                <a:extLst>
                  <a:ext uri="{FF2B5EF4-FFF2-40B4-BE49-F238E27FC236}">
                    <a16:creationId xmlns:a16="http://schemas.microsoft.com/office/drawing/2014/main" id="{8156D129-7E91-B88C-B02C-2F63EE1BE365}"/>
                  </a:ext>
                  <a:ext uri="{C183D7F6-B498-43B3-948B-1728B52AA6E4}">
                    <adec:decorative xmlns:adec="http://schemas.microsoft.com/office/drawing/2017/decorative" val="1"/>
                  </a:ext>
                </a:extLst>
              </p:cNvPr>
              <p:cNvSpPr txBox="1"/>
              <p:nvPr/>
            </p:nvSpPr>
            <p:spPr>
              <a:xfrm>
                <a:off x="7515676" y="4006464"/>
                <a:ext cx="2093445" cy="1169551"/>
              </a:xfrm>
              <a:prstGeom prst="rect">
                <a:avLst/>
              </a:prstGeom>
              <a:noFill/>
            </p:spPr>
            <p:txBody>
              <a:bodyPr wrap="square">
                <a:spAutoFit/>
              </a:bodyPr>
              <a:lstStyle/>
              <a:p>
                <a:r>
                  <a:rPr lang="en-US" sz="1400" dirty="0">
                    <a:solidFill>
                      <a:schemeClr val="bg1"/>
                    </a:solidFill>
                    <a:latin typeface="Elephant" panose="02020904090505020303" pitchFamily="18" charset="0"/>
                    <a:cs typeface="Times New Roman" panose="02020603050405020304" pitchFamily="18" charset="0"/>
                  </a:rPr>
                  <a:t>To date, the Greenbelt program has successfully helped to preserve 7,600+ acres of land. </a:t>
                </a:r>
              </a:p>
            </p:txBody>
          </p:sp>
          <p:sp>
            <p:nvSpPr>
              <p:cNvPr id="55" name="TextBox 54">
                <a:extLst>
                  <a:ext uri="{FF2B5EF4-FFF2-40B4-BE49-F238E27FC236}">
                    <a16:creationId xmlns:a16="http://schemas.microsoft.com/office/drawing/2014/main" id="{CF341F3B-DCAA-4BD6-F1E6-C7F494FAF7FF}"/>
                  </a:ext>
                  <a:ext uri="{C183D7F6-B498-43B3-948B-1728B52AA6E4}">
                    <adec:decorative xmlns:adec="http://schemas.microsoft.com/office/drawing/2017/decorative" val="1"/>
                  </a:ext>
                </a:extLst>
              </p:cNvPr>
              <p:cNvSpPr txBox="1"/>
              <p:nvPr/>
            </p:nvSpPr>
            <p:spPr>
              <a:xfrm>
                <a:off x="7181388" y="5544359"/>
                <a:ext cx="2700682" cy="1891352"/>
              </a:xfrm>
              <a:prstGeom prst="rect">
                <a:avLst/>
              </a:prstGeom>
              <a:noFill/>
            </p:spPr>
            <p:txBody>
              <a:bodyPr wrap="square">
                <a:spAutoFit/>
              </a:bodyPr>
              <a:lstStyle>
                <a:defPPr>
                  <a:defRPr lang="en-US"/>
                </a:defPPr>
                <a:lvl1pPr marR="0">
                  <a:lnSpc>
                    <a:spcPct val="107000"/>
                  </a:lnSpc>
                  <a:spcBef>
                    <a:spcPts val="0"/>
                  </a:spcBef>
                  <a:spcAft>
                    <a:spcPts val="0"/>
                  </a:spcAft>
                  <a:defRPr sz="1100">
                    <a:latin typeface="Sitka Text" panose="02000505000000020004" pitchFamily="2" charset="0"/>
                    <a:cs typeface="Times New Roman" panose="02020603050405020304" pitchFamily="18" charset="0"/>
                  </a:defRPr>
                </a:lvl1pPr>
              </a:lstStyle>
              <a:p>
                <a:r>
                  <a:rPr lang="en-US" dirty="0"/>
                  <a:t>Demmon’s business, Feral Flora, grows native plants and seed for use in restoration projects and landscaping. Kristen’s business, Raindance Organic Farm, grows vegetables and flowers and sells them at the Ann Arbor Farmers Market. Both will now be able to invest in the health of their land, have greater stability, and grow their businesses.</a:t>
                </a:r>
              </a:p>
            </p:txBody>
          </p:sp>
        </p:grpSp>
      </p:grpSp>
      <p:sp>
        <p:nvSpPr>
          <p:cNvPr id="23" name="Rectangle 22">
            <a:extLst>
              <a:ext uri="{FF2B5EF4-FFF2-40B4-BE49-F238E27FC236}">
                <a16:creationId xmlns:a16="http://schemas.microsoft.com/office/drawing/2014/main" id="{04D0F14A-7BE3-45F2-9F96-E5F9787A28C0}"/>
              </a:ext>
            </a:extLst>
          </p:cNvPr>
          <p:cNvSpPr/>
          <p:nvPr/>
        </p:nvSpPr>
        <p:spPr>
          <a:xfrm>
            <a:off x="7259901" y="946631"/>
            <a:ext cx="2298242" cy="430887"/>
          </a:xfrm>
          <a:prstGeom prst="rect">
            <a:avLst/>
          </a:prstGeom>
        </p:spPr>
        <p:txBody>
          <a:bodyPr wrap="square">
            <a:spAutoFit/>
          </a:bodyPr>
          <a:lstStyle/>
          <a:p>
            <a:r>
              <a:rPr lang="en-US" sz="1100" dirty="0">
                <a:latin typeface="Elephant" panose="02020904090505020303" pitchFamily="18" charset="0"/>
              </a:rPr>
              <a:t>Check out this </a:t>
            </a:r>
            <a:r>
              <a:rPr lang="en-US" sz="1100" u="dotted" dirty="0">
                <a:uFill>
                  <a:solidFill>
                    <a:srgbClr val="E2AA00"/>
                  </a:solidFill>
                </a:uFill>
                <a:latin typeface="Elephant" panose="02020904090505020303" pitchFamily="18" charset="0"/>
                <a:hlinkClick r:id="rId3" tooltip="Click here to go to the Greenbelt interactive map on a2gov.org">
                  <a:extLst>
                    <a:ext uri="{A12FA001-AC4F-418D-AE19-62706E023703}">
                      <ahyp:hlinkClr xmlns:ahyp="http://schemas.microsoft.com/office/drawing/2018/hyperlinkcolor" val="tx"/>
                    </a:ext>
                  </a:extLst>
                </a:hlinkClick>
              </a:rPr>
              <a:t>interactive map </a:t>
            </a:r>
            <a:r>
              <a:rPr lang="en-US" sz="1100" dirty="0">
                <a:latin typeface="Elephant" panose="02020904090505020303" pitchFamily="18" charset="0"/>
              </a:rPr>
              <a:t>of the Greenbelt properties.</a:t>
            </a:r>
          </a:p>
        </p:txBody>
      </p:sp>
    </p:spTree>
    <p:extLst>
      <p:ext uri="{BB962C8B-B14F-4D97-AF65-F5344CB8AC3E}">
        <p14:creationId xmlns:p14="http://schemas.microsoft.com/office/powerpoint/2010/main" val="26090436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9B49B-ECC3-49BF-93C9-69F3C19D9C48}"/>
              </a:ext>
            </a:extLst>
          </p:cNvPr>
          <p:cNvSpPr>
            <a:spLocks noGrp="1"/>
          </p:cNvSpPr>
          <p:nvPr>
            <p:ph type="title" idx="4294967295"/>
          </p:nvPr>
        </p:nvSpPr>
        <p:spPr>
          <a:xfrm>
            <a:off x="264837" y="500018"/>
            <a:ext cx="2995291" cy="341632"/>
          </a:xfrm>
          <a:noFill/>
        </p:spPr>
        <p:txBody>
          <a:bodyPr wrap="square" rtlCol="0">
            <a:spAutoFit/>
          </a:bodyPr>
          <a:lstStyle/>
          <a:p>
            <a:pPr defTabSz="457200"/>
            <a:r>
              <a:rPr lang="en-US" sz="1800" dirty="0">
                <a:solidFill>
                  <a:schemeClr val="tx1">
                    <a:alpha val="76000"/>
                  </a:schemeClr>
                </a:solidFill>
                <a:latin typeface="Bahnschrift SemiLight Condensed" panose="020B0502040204020203" pitchFamily="34" charset="0"/>
                <a:ea typeface="+mn-ea"/>
                <a:cs typeface="+mn-cs"/>
              </a:rPr>
              <a:t>STEWARDSHIP WORKDAY FEEDBACK </a:t>
            </a:r>
            <a:r>
              <a:rPr lang="en-US" sz="1800" dirty="0">
                <a:solidFill>
                  <a:schemeClr val="bg1">
                    <a:alpha val="76000"/>
                  </a:schemeClr>
                </a:solidFill>
                <a:latin typeface="Bahnschrift SemiLight Condensed" panose="020B0502040204020203" pitchFamily="34" charset="0"/>
                <a:ea typeface="+mn-ea"/>
                <a:cs typeface="+mn-cs"/>
              </a:rPr>
              <a:t>III</a:t>
            </a:r>
          </a:p>
        </p:txBody>
      </p:sp>
      <p:sp>
        <p:nvSpPr>
          <p:cNvPr id="8" name="TextBox 7">
            <a:extLst>
              <a:ext uri="{FF2B5EF4-FFF2-40B4-BE49-F238E27FC236}">
                <a16:creationId xmlns:a16="http://schemas.microsoft.com/office/drawing/2014/main" id="{BA1CA7D8-8F42-DF4A-B28C-BC5C4C0C8AD5}"/>
              </a:ext>
            </a:extLst>
          </p:cNvPr>
          <p:cNvSpPr txBox="1"/>
          <p:nvPr/>
        </p:nvSpPr>
        <p:spPr>
          <a:xfrm>
            <a:off x="637131" y="1605437"/>
            <a:ext cx="2211860" cy="2708434"/>
          </a:xfrm>
          <a:prstGeom prst="rect">
            <a:avLst/>
          </a:prstGeom>
          <a:noFill/>
        </p:spPr>
        <p:txBody>
          <a:bodyPr vert="horz" wrap="square" lIns="91440" tIns="45720" rIns="91440" bIns="45720" rtlCol="0" anchor="ctr">
            <a:spAutoFit/>
          </a:bodyPr>
          <a:lstStyle/>
          <a:p>
            <a:r>
              <a:rPr lang="en-US" sz="1000" dirty="0"/>
              <a:t>“Appreciate the nature talk after and during the work. I can apply what I learnt in my own backyard.”  </a:t>
            </a:r>
          </a:p>
          <a:p>
            <a:r>
              <a:rPr lang="en-US" sz="1000" dirty="0"/>
              <a:t> 		</a:t>
            </a:r>
          </a:p>
          <a:p>
            <a:r>
              <a:rPr lang="en-US" sz="1000" dirty="0"/>
              <a:t>“It was a great event!”</a:t>
            </a:r>
          </a:p>
          <a:p>
            <a:endParaRPr lang="en-US" sz="1000" dirty="0"/>
          </a:p>
          <a:p>
            <a:r>
              <a:rPr lang="en-US" sz="1000" dirty="0"/>
              <a:t>“Well organized and lots of good energy from the staff and lead volunteer. The nature walk was information packed.”</a:t>
            </a:r>
          </a:p>
          <a:p>
            <a:endParaRPr lang="en-US" sz="1000" dirty="0"/>
          </a:p>
          <a:p>
            <a:r>
              <a:rPr lang="en-US" sz="1000" dirty="0"/>
              <a:t>“I thought the staff did an excellent job leading this event. They were especially great at emphasizing the value/importance of the work we had done which I think was particularly good for the youngest volunteers.” </a:t>
            </a:r>
          </a:p>
        </p:txBody>
      </p:sp>
      <p:grpSp>
        <p:nvGrpSpPr>
          <p:cNvPr id="10" name="Group 9">
            <a:extLst>
              <a:ext uri="{FF2B5EF4-FFF2-40B4-BE49-F238E27FC236}">
                <a16:creationId xmlns:a16="http://schemas.microsoft.com/office/drawing/2014/main" id="{40A42E92-98AD-9AFB-EA25-E34139FDAD46}"/>
              </a:ext>
              <a:ext uri="{C183D7F6-B498-43B3-948B-1728B52AA6E4}">
                <adec:decorative xmlns:adec="http://schemas.microsoft.com/office/drawing/2017/decorative" val="1"/>
              </a:ext>
            </a:extLst>
          </p:cNvPr>
          <p:cNvGrpSpPr/>
          <p:nvPr/>
        </p:nvGrpSpPr>
        <p:grpSpPr>
          <a:xfrm>
            <a:off x="0" y="197514"/>
            <a:ext cx="10910660" cy="7130962"/>
            <a:chOff x="0" y="197514"/>
            <a:chExt cx="10910660" cy="7130962"/>
          </a:xfrm>
        </p:grpSpPr>
        <p:grpSp>
          <p:nvGrpSpPr>
            <p:cNvPr id="5" name="Group 4">
              <a:extLst>
                <a:ext uri="{FF2B5EF4-FFF2-40B4-BE49-F238E27FC236}">
                  <a16:creationId xmlns:a16="http://schemas.microsoft.com/office/drawing/2014/main" id="{0A8AEC9D-440B-7D87-5B7E-37D474A51AA0}"/>
                </a:ext>
                <a:ext uri="{C183D7F6-B498-43B3-948B-1728B52AA6E4}">
                  <adec:decorative xmlns:adec="http://schemas.microsoft.com/office/drawing/2017/decorative" val="1"/>
                </a:ext>
              </a:extLst>
            </p:cNvPr>
            <p:cNvGrpSpPr/>
            <p:nvPr/>
          </p:nvGrpSpPr>
          <p:grpSpPr>
            <a:xfrm>
              <a:off x="0" y="197514"/>
              <a:ext cx="10060056" cy="3688685"/>
              <a:chOff x="0" y="197514"/>
              <a:chExt cx="10060056" cy="3688685"/>
            </a:xfrm>
          </p:grpSpPr>
          <p:sp>
            <p:nvSpPr>
              <p:cNvPr id="9" name="Rectangle 8">
                <a:extLst>
                  <a:ext uri="{FF2B5EF4-FFF2-40B4-BE49-F238E27FC236}">
                    <a16:creationId xmlns:a16="http://schemas.microsoft.com/office/drawing/2014/main" id="{37C38581-ECBC-414C-B262-DF23A64AA2DE}"/>
                  </a:ext>
                  <a:ext uri="{C183D7F6-B498-43B3-948B-1728B52AA6E4}">
                    <adec:decorative xmlns:adec="http://schemas.microsoft.com/office/drawing/2017/decorative" val="1"/>
                  </a:ext>
                </a:extLst>
              </p:cNvPr>
              <p:cNvSpPr/>
              <p:nvPr/>
            </p:nvSpPr>
            <p:spPr>
              <a:xfrm>
                <a:off x="0" y="828674"/>
                <a:ext cx="10058400" cy="3057525"/>
              </a:xfrm>
              <a:prstGeom prst="rect">
                <a:avLst/>
              </a:prstGeom>
              <a:solidFill>
                <a:srgbClr val="5482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26" name="TextBox 25">
                <a:extLst>
                  <a:ext uri="{FF2B5EF4-FFF2-40B4-BE49-F238E27FC236}">
                    <a16:creationId xmlns:a16="http://schemas.microsoft.com/office/drawing/2014/main" id="{7DE7BB0D-3DF6-4A58-B353-396473D9A8B2}"/>
                  </a:ext>
                  <a:ext uri="{C183D7F6-B498-43B3-948B-1728B52AA6E4}">
                    <adec:decorative xmlns:adec="http://schemas.microsoft.com/office/drawing/2017/decorative" val="1"/>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22</a:t>
                </a:r>
              </a:p>
            </p:txBody>
          </p:sp>
          <p:cxnSp>
            <p:nvCxnSpPr>
              <p:cNvPr id="27" name="Straight Connector 26">
                <a:extLst>
                  <a:ext uri="{FF2B5EF4-FFF2-40B4-BE49-F238E27FC236}">
                    <a16:creationId xmlns:a16="http://schemas.microsoft.com/office/drawing/2014/main" id="{E8DA55D9-D5AC-4154-8910-6483522F8BCC}"/>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C61269DF-C5F9-478D-BC8E-1C6A7588B1B8}"/>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21" name="TextBox 20">
                <a:extLst>
                  <a:ext uri="{FF2B5EF4-FFF2-40B4-BE49-F238E27FC236}">
                    <a16:creationId xmlns:a16="http://schemas.microsoft.com/office/drawing/2014/main" id="{2873A18D-5623-4BE9-8E6B-91F866CA477F}"/>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28" name="Picture 27">
                <a:extLst>
                  <a:ext uri="{FF2B5EF4-FFF2-40B4-BE49-F238E27FC236}">
                    <a16:creationId xmlns:a16="http://schemas.microsoft.com/office/drawing/2014/main" id="{13465277-0364-4FF9-A371-C60EBF31BC68}"/>
                  </a:ext>
                  <a:ext uri="{C183D7F6-B498-43B3-948B-1728B52AA6E4}">
                    <adec:decorative xmlns:adec="http://schemas.microsoft.com/office/drawing/2017/decorative" val="1"/>
                  </a:ext>
                </a:extLst>
              </p:cNvPr>
              <p:cNvPicPr>
                <a:picLocks noChangeAspect="1"/>
              </p:cNvPicPr>
              <p:nvPr/>
            </p:nvPicPr>
            <p:blipFill>
              <a:blip r:embed="rId3" cstate="screen">
                <a:alphaModFix/>
                <a:biLevel thresh="75000"/>
                <a:extLst>
                  <a:ext uri="{28A0092B-C50C-407E-A947-70E740481C1C}">
                    <a14:useLocalDpi xmlns:a14="http://schemas.microsoft.com/office/drawing/2010/main"/>
                  </a:ext>
                </a:extLst>
              </a:blip>
              <a:stretch>
                <a:fillRect/>
              </a:stretch>
            </p:blipFill>
            <p:spPr>
              <a:xfrm>
                <a:off x="9360325" y="197514"/>
                <a:ext cx="398948" cy="448180"/>
              </a:xfrm>
              <a:prstGeom prst="rect">
                <a:avLst/>
              </a:prstGeom>
            </p:spPr>
          </p:pic>
        </p:grpSp>
        <p:sp>
          <p:nvSpPr>
            <p:cNvPr id="3" name="Rectangle 2">
              <a:extLst>
                <a:ext uri="{FF2B5EF4-FFF2-40B4-BE49-F238E27FC236}">
                  <a16:creationId xmlns:a16="http://schemas.microsoft.com/office/drawing/2014/main" id="{81B44369-4002-4D48-B75E-5DACE753AF12}"/>
                </a:ext>
                <a:ext uri="{C183D7F6-B498-43B3-948B-1728B52AA6E4}">
                  <adec:decorative xmlns:adec="http://schemas.microsoft.com/office/drawing/2017/decorative" val="1"/>
                </a:ext>
              </a:extLst>
            </p:cNvPr>
            <p:cNvSpPr/>
            <p:nvPr/>
          </p:nvSpPr>
          <p:spPr>
            <a:xfrm>
              <a:off x="254110" y="1371629"/>
              <a:ext cx="10283713" cy="696216"/>
            </a:xfrm>
            <a:prstGeom prst="rect">
              <a:avLst/>
            </a:prstGeom>
            <a:effectLst/>
          </p:spPr>
          <p:txBody>
            <a:bodyPr wrap="square">
              <a:spAutoFit/>
            </a:bodyPr>
            <a:lstStyle/>
            <a:p>
              <a:pPr>
                <a:lnSpc>
                  <a:spcPts val="2300"/>
                </a:lnSpc>
              </a:pPr>
              <a:r>
                <a:rPr lang="en-US" sz="2000" dirty="0">
                  <a:solidFill>
                    <a:schemeClr val="bg1"/>
                  </a:solidFill>
                  <a:effectLst>
                    <a:outerShdw blurRad="38100" dist="12700" dir="8100000" algn="tr" rotWithShape="0">
                      <a:prstClr val="black">
                        <a:alpha val="2000"/>
                      </a:prstClr>
                    </a:outerShdw>
                  </a:effectLst>
                  <a:latin typeface="Elephant" panose="02020904090505020303" pitchFamily="18" charset="0"/>
                </a:rPr>
                <a:t>“</a:t>
              </a:r>
              <a:r>
                <a:rPr lang="en-US" sz="2000" dirty="0">
                  <a:effectLst>
                    <a:outerShdw blurRad="38100" dist="12700" dir="8100000" algn="tr" rotWithShape="0">
                      <a:prstClr val="black">
                        <a:alpha val="2000"/>
                      </a:prstClr>
                    </a:outerShdw>
                  </a:effectLst>
                  <a:latin typeface="Elephant" panose="02020904090505020303" pitchFamily="18" charset="0"/>
                </a:rPr>
                <a:t>Appreciate the nature talk after and during the work.     </a:t>
              </a:r>
            </a:p>
            <a:p>
              <a:pPr>
                <a:lnSpc>
                  <a:spcPts val="2300"/>
                </a:lnSpc>
              </a:pPr>
              <a:r>
                <a:rPr lang="en-US" sz="2000" i="1" dirty="0">
                  <a:solidFill>
                    <a:srgbClr val="5F6E46"/>
                  </a:solidFill>
                  <a:effectLst>
                    <a:outerShdw blurRad="38100" dist="12700" dir="8100000" algn="tr" rotWithShape="0">
                      <a:prstClr val="black">
                        <a:alpha val="2000"/>
                      </a:prstClr>
                    </a:outerShdw>
                  </a:effectLst>
                  <a:latin typeface="Elephant" panose="02020904090505020303" pitchFamily="18" charset="0"/>
                </a:rPr>
                <a:t> 				</a:t>
              </a:r>
              <a:r>
                <a:rPr lang="en-US" sz="2000" i="1" dirty="0">
                  <a:solidFill>
                    <a:schemeClr val="bg1"/>
                  </a:solidFill>
                  <a:effectLst>
                    <a:outerShdw blurRad="38100" dist="12700" dir="8100000" algn="tr" rotWithShape="0">
                      <a:prstClr val="black">
                        <a:alpha val="2000"/>
                      </a:prstClr>
                    </a:outerShdw>
                  </a:effectLst>
                  <a:latin typeface="Elephant" panose="02020904090505020303" pitchFamily="18" charset="0"/>
                </a:rPr>
                <a:t>I can apply what I learnt in my own backyard</a:t>
              </a:r>
              <a:r>
                <a:rPr lang="en-US" sz="2400" dirty="0">
                  <a:solidFill>
                    <a:schemeClr val="bg1"/>
                  </a:solidFill>
                  <a:effectLst>
                    <a:outerShdw blurRad="38100" dist="12700" dir="8100000" algn="tr" rotWithShape="0">
                      <a:prstClr val="black">
                        <a:alpha val="2000"/>
                      </a:prstClr>
                    </a:outerShdw>
                  </a:effectLst>
                  <a:latin typeface="Elephant" panose="02020904090505020303" pitchFamily="18" charset="0"/>
                </a:rPr>
                <a:t>.”</a:t>
              </a:r>
            </a:p>
          </p:txBody>
        </p:sp>
        <p:sp>
          <p:nvSpPr>
            <p:cNvPr id="4" name="Rectangle 3">
              <a:extLst>
                <a:ext uri="{FF2B5EF4-FFF2-40B4-BE49-F238E27FC236}">
                  <a16:creationId xmlns:a16="http://schemas.microsoft.com/office/drawing/2014/main" id="{B00D338C-A888-4E9D-8C5B-96DCE69D1B4D}"/>
                </a:ext>
                <a:ext uri="{C183D7F6-B498-43B3-948B-1728B52AA6E4}">
                  <adec:decorative xmlns:adec="http://schemas.microsoft.com/office/drawing/2017/decorative" val="1"/>
                </a:ext>
              </a:extLst>
            </p:cNvPr>
            <p:cNvSpPr/>
            <p:nvPr/>
          </p:nvSpPr>
          <p:spPr>
            <a:xfrm>
              <a:off x="3773892" y="5581500"/>
              <a:ext cx="7136768" cy="646331"/>
            </a:xfrm>
            <a:prstGeom prst="rect">
              <a:avLst/>
            </a:prstGeom>
          </p:spPr>
          <p:txBody>
            <a:bodyPr wrap="square">
              <a:spAutoFit/>
            </a:bodyPr>
            <a:lstStyle/>
            <a:p>
              <a:r>
                <a:rPr lang="en-US" sz="3600" dirty="0">
                  <a:solidFill>
                    <a:srgbClr val="BB5527"/>
                  </a:solidFill>
                  <a:effectLst>
                    <a:outerShdw blurRad="50800" dist="38100" dir="8100000" algn="tr" rotWithShape="0">
                      <a:prstClr val="black">
                        <a:alpha val="6000"/>
                      </a:prstClr>
                    </a:outerShdw>
                  </a:effectLst>
                  <a:latin typeface="Elephant" panose="02020904090505020303" pitchFamily="18" charset="0"/>
                </a:rPr>
                <a:t>“</a:t>
              </a:r>
              <a:r>
                <a:rPr lang="en-US" sz="3600" dirty="0">
                  <a:solidFill>
                    <a:srgbClr val="E2AA00"/>
                  </a:solidFill>
                  <a:effectLst>
                    <a:outerShdw blurRad="50800" dist="38100" dir="8100000" algn="tr" rotWithShape="0">
                      <a:prstClr val="black">
                        <a:alpha val="6000"/>
                      </a:prstClr>
                    </a:outerShdw>
                  </a:effectLst>
                  <a:latin typeface="Elephant" panose="02020904090505020303" pitchFamily="18" charset="0"/>
                </a:rPr>
                <a:t>It was a great event!</a:t>
              </a:r>
              <a:r>
                <a:rPr lang="en-US" sz="3600" dirty="0">
                  <a:solidFill>
                    <a:srgbClr val="BB5527"/>
                  </a:solidFill>
                  <a:effectLst>
                    <a:outerShdw blurRad="50800" dist="38100" dir="8100000" algn="tr" rotWithShape="0">
                      <a:prstClr val="black">
                        <a:alpha val="6000"/>
                      </a:prstClr>
                    </a:outerShdw>
                  </a:effectLst>
                  <a:latin typeface="Elephant" panose="02020904090505020303" pitchFamily="18" charset="0"/>
                </a:rPr>
                <a:t>”</a:t>
              </a:r>
            </a:p>
          </p:txBody>
        </p:sp>
        <p:sp>
          <p:nvSpPr>
            <p:cNvPr id="18" name="Rectangle 17">
              <a:extLst>
                <a:ext uri="{FF2B5EF4-FFF2-40B4-BE49-F238E27FC236}">
                  <a16:creationId xmlns:a16="http://schemas.microsoft.com/office/drawing/2014/main" id="{C259A3BB-9413-4675-B777-C141BA02003B}"/>
                </a:ext>
                <a:ext uri="{C183D7F6-B498-43B3-948B-1728B52AA6E4}">
                  <adec:decorative xmlns:adec="http://schemas.microsoft.com/office/drawing/2017/decorative" val="1"/>
                </a:ext>
              </a:extLst>
            </p:cNvPr>
            <p:cNvSpPr/>
            <p:nvPr/>
          </p:nvSpPr>
          <p:spPr>
            <a:xfrm>
              <a:off x="3954867" y="6177989"/>
              <a:ext cx="2710186" cy="984885"/>
            </a:xfrm>
            <a:prstGeom prst="rect">
              <a:avLst/>
            </a:prstGeom>
          </p:spPr>
          <p:txBody>
            <a:bodyPr wrap="square">
              <a:spAutoFit/>
            </a:bodyPr>
            <a:lstStyle/>
            <a:p>
              <a:pPr algn="r"/>
              <a:r>
                <a:rPr lang="en-US" sz="1400" dirty="0">
                  <a:solidFill>
                    <a:srgbClr val="BB5527"/>
                  </a:solidFill>
                  <a:effectLst>
                    <a:outerShdw blurRad="50800" dist="38100" dir="8100000" algn="tr" rotWithShape="0">
                      <a:prstClr val="black">
                        <a:alpha val="9000"/>
                      </a:prstClr>
                    </a:outerShdw>
                  </a:effectLst>
                  <a:latin typeface="Elephant" panose="02020904090505020303" pitchFamily="18" charset="0"/>
                </a:rPr>
                <a:t>“</a:t>
              </a:r>
              <a:r>
                <a:rPr lang="en-US" sz="1400" dirty="0">
                  <a:effectLst>
                    <a:outerShdw blurRad="50800" dist="38100" dir="8100000" algn="tr" rotWithShape="0">
                      <a:prstClr val="black">
                        <a:alpha val="9000"/>
                      </a:prstClr>
                    </a:outerShdw>
                  </a:effectLst>
                  <a:latin typeface="Bahnschrift Light Condensed" panose="020B0502040204020203" pitchFamily="34" charset="0"/>
                </a:rPr>
                <a:t>WELL ORGANIZED AND LOTS OF GOOD ENERGY FROM THE STAFF AND LEAD VOLUNTEER. THE NATURE WALK WAS INFORMATION PACKED</a:t>
              </a:r>
              <a:r>
                <a:rPr lang="en-US" sz="1600" dirty="0">
                  <a:effectLst>
                    <a:outerShdw blurRad="50800" dist="38100" dir="8100000" algn="tr" rotWithShape="0">
                      <a:prstClr val="black">
                        <a:alpha val="9000"/>
                      </a:prstClr>
                    </a:outerShdw>
                  </a:effectLst>
                  <a:latin typeface="Bahnschrift SemiLight Condensed" panose="020B0502040204020203" pitchFamily="34" charset="0"/>
                </a:rPr>
                <a:t>.</a:t>
              </a:r>
              <a:r>
                <a:rPr lang="en-US" sz="1400" dirty="0">
                  <a:solidFill>
                    <a:srgbClr val="BB5527"/>
                  </a:solidFill>
                  <a:effectLst>
                    <a:outerShdw blurRad="50800" dist="38100" dir="8100000" algn="tr" rotWithShape="0">
                      <a:prstClr val="black">
                        <a:alpha val="9000"/>
                      </a:prstClr>
                    </a:outerShdw>
                  </a:effectLst>
                  <a:latin typeface="Elephant" panose="02020904090505020303" pitchFamily="18" charset="0"/>
                </a:rPr>
                <a:t>”</a:t>
              </a:r>
            </a:p>
          </p:txBody>
        </p:sp>
        <p:sp>
          <p:nvSpPr>
            <p:cNvPr id="6" name="Rectangle 5">
              <a:extLst>
                <a:ext uri="{FF2B5EF4-FFF2-40B4-BE49-F238E27FC236}">
                  <a16:creationId xmlns:a16="http://schemas.microsoft.com/office/drawing/2014/main" id="{3479E83C-0338-492E-A482-4469002341BD}"/>
                </a:ext>
                <a:ext uri="{C183D7F6-B498-43B3-948B-1728B52AA6E4}">
                  <adec:decorative xmlns:adec="http://schemas.microsoft.com/office/drawing/2017/decorative" val="1"/>
                </a:ext>
              </a:extLst>
            </p:cNvPr>
            <p:cNvSpPr/>
            <p:nvPr/>
          </p:nvSpPr>
          <p:spPr>
            <a:xfrm>
              <a:off x="6691086" y="6158925"/>
              <a:ext cx="3196124" cy="1169551"/>
            </a:xfrm>
            <a:prstGeom prst="rect">
              <a:avLst/>
            </a:prstGeom>
          </p:spPr>
          <p:txBody>
            <a:bodyPr wrap="square">
              <a:spAutoFit/>
            </a:bodyPr>
            <a:lstStyle/>
            <a:p>
              <a:r>
                <a:rPr lang="en-US" sz="1400" dirty="0">
                  <a:solidFill>
                    <a:srgbClr val="BB5527"/>
                  </a:solidFill>
                  <a:effectLst>
                    <a:outerShdw blurRad="50800" dist="38100" dir="8100000" algn="tr" rotWithShape="0">
                      <a:prstClr val="black">
                        <a:alpha val="10000"/>
                      </a:prstClr>
                    </a:outerShdw>
                  </a:effectLst>
                  <a:latin typeface="Elephant" panose="02020904090505020303" pitchFamily="18" charset="0"/>
                </a:rPr>
                <a:t>“</a:t>
              </a:r>
              <a:r>
                <a:rPr lang="en-US" sz="1400" dirty="0">
                  <a:solidFill>
                    <a:srgbClr val="000000"/>
                  </a:solidFill>
                  <a:effectLst>
                    <a:outerShdw blurRad="50800" dist="38100" dir="8100000" algn="tr" rotWithShape="0">
                      <a:prstClr val="black">
                        <a:alpha val="10000"/>
                      </a:prstClr>
                    </a:outerShdw>
                  </a:effectLst>
                  <a:latin typeface="Bahnschrift SemiLight Condensed" panose="020B0502040204020203" pitchFamily="34" charset="0"/>
                </a:rPr>
                <a:t>I thought the staff did an excellent job leading this event. They were especially great at emphasizing the value/importance of the work we had done which I think was particularly good for the youngest volunteers.</a:t>
              </a:r>
              <a:r>
                <a:rPr lang="en-US" sz="1400" dirty="0">
                  <a:solidFill>
                    <a:srgbClr val="BB5527"/>
                  </a:solidFill>
                  <a:effectLst>
                    <a:outerShdw blurRad="50800" dist="38100" dir="8100000" algn="tr" rotWithShape="0">
                      <a:prstClr val="black">
                        <a:alpha val="10000"/>
                      </a:prstClr>
                    </a:outerShdw>
                  </a:effectLst>
                  <a:latin typeface="Elephant" panose="02020904090505020303" pitchFamily="18" charset="0"/>
                </a:rPr>
                <a:t>”</a:t>
              </a:r>
              <a:r>
                <a:rPr lang="en-US" sz="1400" dirty="0">
                  <a:solidFill>
                    <a:srgbClr val="000000"/>
                  </a:solidFill>
                  <a:effectLst>
                    <a:outerShdw blurRad="50800" dist="38100" dir="8100000" algn="tr" rotWithShape="0">
                      <a:prstClr val="black">
                        <a:alpha val="10000"/>
                      </a:prstClr>
                    </a:outerShdw>
                  </a:effectLst>
                  <a:latin typeface="Bahnschrift SemiLight Condensed" panose="020B0502040204020203" pitchFamily="34" charset="0"/>
                </a:rPr>
                <a:t> </a:t>
              </a:r>
              <a:endParaRPr lang="en-US" sz="1400" dirty="0">
                <a:effectLst>
                  <a:outerShdw blurRad="50800" dist="38100" dir="8100000" algn="tr" rotWithShape="0">
                    <a:prstClr val="black">
                      <a:alpha val="10000"/>
                    </a:prstClr>
                  </a:outerShdw>
                </a:effectLst>
                <a:latin typeface="Bahnschrift SemiLight Condensed" panose="020B0502040204020203" pitchFamily="34" charset="0"/>
              </a:endParaRPr>
            </a:p>
          </p:txBody>
        </p:sp>
      </p:grpSp>
      <p:pic>
        <p:nvPicPr>
          <p:cNvPr id="24" name="Picture 23" descr="A group of volunteers with red-handled loppers stands in a forested area.">
            <a:extLst>
              <a:ext uri="{FF2B5EF4-FFF2-40B4-BE49-F238E27FC236}">
                <a16:creationId xmlns:a16="http://schemas.microsoft.com/office/drawing/2014/main" id="{871C7D84-8523-F41D-C511-A7A1AC9B963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57" y="1939015"/>
            <a:ext cx="5445527" cy="3548505"/>
          </a:xfrm>
          <a:prstGeom prst="rect">
            <a:avLst/>
          </a:prstGeom>
        </p:spPr>
      </p:pic>
      <p:pic>
        <p:nvPicPr>
          <p:cNvPr id="17" name="Picture 16" descr="A group of smiling volunteers with orange plastic garbage bags stand in a forested area holding herbaceous invasive weeds.">
            <a:extLst>
              <a:ext uri="{FF2B5EF4-FFF2-40B4-BE49-F238E27FC236}">
                <a16:creationId xmlns:a16="http://schemas.microsoft.com/office/drawing/2014/main" id="{AC7F65AC-0423-A821-9515-CFB2913B8F6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443871" y="1939014"/>
            <a:ext cx="4614530" cy="3548505"/>
          </a:xfrm>
          <a:prstGeom prst="rect">
            <a:avLst/>
          </a:prstGeom>
        </p:spPr>
      </p:pic>
      <p:pic>
        <p:nvPicPr>
          <p:cNvPr id="7" name="Picture 6" descr="A group of volunteers stands around and sits below a park sign reading: Ruthven Nature Area. ">
            <a:extLst>
              <a:ext uri="{FF2B5EF4-FFF2-40B4-BE49-F238E27FC236}">
                <a16:creationId xmlns:a16="http://schemas.microsoft.com/office/drawing/2014/main" id="{370C9C51-3800-F175-30E7-37A4802C5403}"/>
              </a:ext>
            </a:extLst>
          </p:cNvPr>
          <p:cNvPicPr>
            <a:picLocks noChangeAspect="1"/>
          </p:cNvPicPr>
          <p:nvPr/>
        </p:nvPicPr>
        <p:blipFill rotWithShape="1">
          <a:blip r:embed="rId6" cstate="screen">
            <a:grayscl/>
            <a:extLst>
              <a:ext uri="{28A0092B-C50C-407E-A947-70E740481C1C}">
                <a14:useLocalDpi xmlns:a14="http://schemas.microsoft.com/office/drawing/2010/main"/>
              </a:ext>
            </a:extLst>
          </a:blip>
          <a:srcRect/>
          <a:stretch/>
        </p:blipFill>
        <p:spPr>
          <a:xfrm>
            <a:off x="427594" y="4963898"/>
            <a:ext cx="3370488" cy="2527866"/>
          </a:xfrm>
          <a:prstGeom prst="rect">
            <a:avLst/>
          </a:prstGeom>
        </p:spPr>
      </p:pic>
    </p:spTree>
    <p:extLst>
      <p:ext uri="{BB962C8B-B14F-4D97-AF65-F5344CB8AC3E}">
        <p14:creationId xmlns:p14="http://schemas.microsoft.com/office/powerpoint/2010/main" val="15641441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BBCC-554A-45C6-BA03-C453BE3AF0C5}"/>
              </a:ext>
            </a:extLst>
          </p:cNvPr>
          <p:cNvSpPr>
            <a:spLocks noGrp="1"/>
          </p:cNvSpPr>
          <p:nvPr>
            <p:ph type="title" idx="4294967295"/>
          </p:nvPr>
        </p:nvSpPr>
        <p:spPr>
          <a:xfrm>
            <a:off x="258044" y="722074"/>
            <a:ext cx="3966210" cy="579839"/>
          </a:xfrm>
          <a:noFill/>
        </p:spPr>
        <p:txBody>
          <a:bodyPr wrap="square" rtlCol="0">
            <a:spAutoFit/>
          </a:bodyPr>
          <a:lstStyle/>
          <a:p>
            <a:pPr defTabSz="457200"/>
            <a:r>
              <a:rPr lang="en-US" sz="3520" dirty="0">
                <a:latin typeface="Bahnschrift SemiLight Condensed" panose="020B0502040204020203" pitchFamily="34" charset="0"/>
                <a:ea typeface="+mn-ea"/>
                <a:cs typeface="+mn-cs"/>
              </a:rPr>
              <a:t>STEWARDSHIP WORKDAYS</a:t>
            </a:r>
          </a:p>
        </p:txBody>
      </p:sp>
      <p:sp>
        <p:nvSpPr>
          <p:cNvPr id="6" name="TextBox 5">
            <a:extLst>
              <a:ext uri="{FF2B5EF4-FFF2-40B4-BE49-F238E27FC236}">
                <a16:creationId xmlns:a16="http://schemas.microsoft.com/office/drawing/2014/main" id="{5BC0B6BA-0AE6-F7BC-BC28-33EF2A0745A1}"/>
              </a:ext>
            </a:extLst>
          </p:cNvPr>
          <p:cNvSpPr txBox="1"/>
          <p:nvPr/>
        </p:nvSpPr>
        <p:spPr>
          <a:xfrm>
            <a:off x="398683" y="5326055"/>
            <a:ext cx="2102542" cy="2246769"/>
          </a:xfrm>
          <a:prstGeom prst="rect">
            <a:avLst/>
          </a:prstGeom>
          <a:noFill/>
        </p:spPr>
        <p:txBody>
          <a:bodyPr vert="horz" wrap="square" lIns="91440" tIns="45720" rIns="91440" bIns="45720" rtlCol="0" anchor="t">
            <a:spAutoFit/>
          </a:bodyPr>
          <a:lstStyle/>
          <a:p>
            <a:pPr algn="l" defTabSz="457200"/>
            <a:r>
              <a:rPr lang="en-US" sz="1000" dirty="0">
                <a:ea typeface="+mn-ea"/>
                <a:cs typeface="+mn-cs"/>
              </a:rPr>
              <a:t>At stewardship workdays in 2023:</a:t>
            </a:r>
          </a:p>
          <a:p>
            <a:pPr algn="l" defTabSz="457200"/>
            <a:endParaRPr lang="en-US" sz="1000" dirty="0"/>
          </a:p>
          <a:p>
            <a:pPr algn="l" defTabSz="457200"/>
            <a:r>
              <a:rPr lang="en-US" sz="1000" dirty="0"/>
              <a:t>NAP hosted 125 workdays, 90 public and 35 private</a:t>
            </a:r>
          </a:p>
          <a:p>
            <a:pPr algn="l" defTabSz="457200"/>
            <a:endParaRPr lang="en-US" sz="1000" dirty="0">
              <a:ea typeface="+mn-ea"/>
              <a:cs typeface="+mn-cs"/>
            </a:endParaRPr>
          </a:p>
          <a:p>
            <a:pPr algn="l" defTabSz="457200"/>
            <a:r>
              <a:rPr lang="en-US" sz="1000" dirty="0"/>
              <a:t>1,314 volunteers attended workdays, 654 were public workday volunteers and 660 were private workday volunteers.</a:t>
            </a:r>
          </a:p>
          <a:p>
            <a:pPr algn="l" defTabSz="457200"/>
            <a:endParaRPr lang="en-US" sz="1000" dirty="0">
              <a:ea typeface="+mn-ea"/>
              <a:cs typeface="+mn-cs"/>
            </a:endParaRPr>
          </a:p>
          <a:p>
            <a:pPr algn="l" defTabSz="457200"/>
            <a:r>
              <a:rPr lang="en-US" sz="1000" dirty="0"/>
              <a:t>A total of 6,055 volunteers attended workdays – with 4,471 public workday volunteers, and 1,584 private group volunteers</a:t>
            </a:r>
            <a:endParaRPr lang="en-US" sz="1000" dirty="0">
              <a:ea typeface="+mn-ea"/>
              <a:cs typeface="+mn-cs"/>
            </a:endParaRPr>
          </a:p>
        </p:txBody>
      </p:sp>
      <p:pic>
        <p:nvPicPr>
          <p:cNvPr id="3" name="Picture 2" descr="A person in a hat and gloves holding a branch in a forest&#10;">
            <a:hlinkClick r:id="rId3" action="ppaction://hlinksldjump" tooltip="Elementary-age kids wearing masks lift orange plastic garbage bags over their heads to celebrate the load of invasive weeds they pulled at a summer workday. "/>
            <a:extLst>
              <a:ext uri="{FF2B5EF4-FFF2-40B4-BE49-F238E27FC236}">
                <a16:creationId xmlns:a16="http://schemas.microsoft.com/office/drawing/2014/main" id="{F365C6AC-DB30-463A-BD6B-D288BA71669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33"/>
          <a:stretch/>
        </p:blipFill>
        <p:spPr>
          <a:xfrm>
            <a:off x="-28420" y="4845051"/>
            <a:ext cx="5059291" cy="2927347"/>
          </a:xfrm>
          <a:prstGeom prst="rect">
            <a:avLst/>
          </a:prstGeom>
        </p:spPr>
      </p:pic>
      <p:pic>
        <p:nvPicPr>
          <p:cNvPr id="7" name="Picture 6" descr="A group of smiling volunteers posing with red lopper tools next to a forest ">
            <a:hlinkClick r:id="rId3" action="ppaction://hlinksldjump" tooltip="In a wooded area during the summer, a group of college-age friends pose holding long handled loppers over their heads and smile for the camera."/>
            <a:extLst>
              <a:ext uri="{FF2B5EF4-FFF2-40B4-BE49-F238E27FC236}">
                <a16:creationId xmlns:a16="http://schemas.microsoft.com/office/drawing/2014/main" id="{48FC583C-B86B-4B09-95DA-2F56E4A2EC1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002451" y="4845049"/>
            <a:ext cx="5055949" cy="2927352"/>
          </a:xfrm>
          <a:prstGeom prst="rect">
            <a:avLst/>
          </a:prstGeom>
        </p:spPr>
      </p:pic>
      <p:sp>
        <p:nvSpPr>
          <p:cNvPr id="62" name="TextBox 61">
            <a:extLst>
              <a:ext uri="{FF2B5EF4-FFF2-40B4-BE49-F238E27FC236}">
                <a16:creationId xmlns:a16="http://schemas.microsoft.com/office/drawing/2014/main" id="{1BF91E01-E4D9-4108-B603-B058B15CFD17}"/>
              </a:ext>
            </a:extLst>
          </p:cNvPr>
          <p:cNvSpPr txBox="1"/>
          <p:nvPr/>
        </p:nvSpPr>
        <p:spPr>
          <a:xfrm>
            <a:off x="7464727" y="3615586"/>
            <a:ext cx="2635329" cy="1230658"/>
          </a:xfrm>
          <a:prstGeom prst="rect">
            <a:avLst/>
          </a:prstGeom>
          <a:noFill/>
        </p:spPr>
        <p:txBody>
          <a:bodyPr wrap="square" rtlCol="0">
            <a:spAutoFit/>
          </a:bodyPr>
          <a:lstStyle/>
          <a:p>
            <a:pPr>
              <a:lnSpc>
                <a:spcPts val="2200"/>
              </a:lnSpc>
            </a:pPr>
            <a:r>
              <a:rPr lang="en-US" sz="1760" dirty="0">
                <a:latin typeface="Elephant" panose="02020904090505020303" pitchFamily="18" charset="0"/>
              </a:rPr>
              <a:t>workdays </a:t>
            </a:r>
          </a:p>
          <a:p>
            <a:pPr>
              <a:lnSpc>
                <a:spcPts val="2200"/>
              </a:lnSpc>
            </a:pPr>
            <a:r>
              <a:rPr lang="en-US" sz="1760" dirty="0">
                <a:solidFill>
                  <a:srgbClr val="9A7500"/>
                </a:solidFill>
                <a:latin typeface="Elephant" panose="02020904090505020303" pitchFamily="18" charset="0"/>
              </a:rPr>
              <a:t>90 public</a:t>
            </a:r>
          </a:p>
          <a:p>
            <a:pPr>
              <a:lnSpc>
                <a:spcPts val="2200"/>
              </a:lnSpc>
            </a:pPr>
            <a:r>
              <a:rPr lang="en-US" sz="1760" dirty="0">
                <a:solidFill>
                  <a:srgbClr val="DEA900"/>
                </a:solidFill>
                <a:latin typeface="Elephant" panose="02020904090505020303" pitchFamily="18" charset="0"/>
              </a:rPr>
              <a:t>35 private</a:t>
            </a:r>
          </a:p>
          <a:p>
            <a:pPr>
              <a:lnSpc>
                <a:spcPts val="2200"/>
              </a:lnSpc>
            </a:pPr>
            <a:endParaRPr lang="en-US" sz="2200" dirty="0">
              <a:latin typeface="Elephant" panose="02020904090505020303" pitchFamily="18" charset="0"/>
            </a:endParaRPr>
          </a:p>
        </p:txBody>
      </p:sp>
      <p:grpSp>
        <p:nvGrpSpPr>
          <p:cNvPr id="8" name="Group 7">
            <a:extLst>
              <a:ext uri="{FF2B5EF4-FFF2-40B4-BE49-F238E27FC236}">
                <a16:creationId xmlns:a16="http://schemas.microsoft.com/office/drawing/2014/main" id="{DF42C72C-CCA7-A348-0AB4-0CB77025620F}"/>
              </a:ext>
              <a:ext uri="{C183D7F6-B498-43B3-948B-1728B52AA6E4}">
                <adec:decorative xmlns:adec="http://schemas.microsoft.com/office/drawing/2017/decorative" val="1"/>
              </a:ext>
            </a:extLst>
          </p:cNvPr>
          <p:cNvGrpSpPr/>
          <p:nvPr/>
        </p:nvGrpSpPr>
        <p:grpSpPr>
          <a:xfrm>
            <a:off x="276856" y="206169"/>
            <a:ext cx="10853903" cy="4357870"/>
            <a:chOff x="276856" y="206169"/>
            <a:chExt cx="10853903" cy="4357870"/>
          </a:xfrm>
        </p:grpSpPr>
        <p:sp>
          <p:nvSpPr>
            <p:cNvPr id="44" name="TextBox 43">
              <a:extLst>
                <a:ext uri="{FF2B5EF4-FFF2-40B4-BE49-F238E27FC236}">
                  <a16:creationId xmlns:a16="http://schemas.microsoft.com/office/drawing/2014/main" id="{19A08D25-B4E4-4FD1-BFB4-CA131CA6F537}"/>
                </a:ext>
              </a:extLst>
            </p:cNvPr>
            <p:cNvSpPr txBox="1"/>
            <p:nvPr/>
          </p:nvSpPr>
          <p:spPr>
            <a:xfrm>
              <a:off x="7458923" y="3257821"/>
              <a:ext cx="1432682" cy="498598"/>
            </a:xfrm>
            <a:prstGeom prst="rect">
              <a:avLst/>
            </a:prstGeom>
            <a:noFill/>
            <a:effectLst/>
          </p:spPr>
          <p:txBody>
            <a:bodyPr wrap="square" rtlCol="0">
              <a:spAutoFit/>
            </a:bodyPr>
            <a:lstStyle/>
            <a:p>
              <a:r>
                <a:rPr lang="en-US" sz="2640" dirty="0">
                  <a:latin typeface="Elephant" panose="02020904090505020303" pitchFamily="18" charset="0"/>
                </a:rPr>
                <a:t>125</a:t>
              </a:r>
              <a:endParaRPr lang="en-US" sz="3520" dirty="0">
                <a:latin typeface="Elephant" panose="02020904090505020303" pitchFamily="18" charset="0"/>
              </a:endParaRPr>
            </a:p>
          </p:txBody>
        </p:sp>
        <p:graphicFrame>
          <p:nvGraphicFramePr>
            <p:cNvPr id="40" name="Chart 39" descr="NAP hosted 125 workdays, of which 90 were public workdays and 35 were for private groups.">
              <a:extLst>
                <a:ext uri="{FF2B5EF4-FFF2-40B4-BE49-F238E27FC236}">
                  <a16:creationId xmlns:a16="http://schemas.microsoft.com/office/drawing/2014/main" id="{89E5AAF1-1B58-490F-A064-9B973065DCFF}"/>
                </a:ext>
              </a:extLst>
            </p:cNvPr>
            <p:cNvGraphicFramePr/>
            <p:nvPr>
              <p:extLst>
                <p:ext uri="{D42A27DB-BD31-4B8C-83A1-F6EECF244321}">
                  <p14:modId xmlns:p14="http://schemas.microsoft.com/office/powerpoint/2010/main" val="2915818144"/>
                </p:ext>
              </p:extLst>
            </p:nvPr>
          </p:nvGraphicFramePr>
          <p:xfrm>
            <a:off x="6140360" y="3199973"/>
            <a:ext cx="1519656" cy="1364066"/>
          </p:xfrm>
          <a:graphic>
            <a:graphicData uri="http://schemas.openxmlformats.org/drawingml/2006/chart">
              <c:chart xmlns:c="http://schemas.openxmlformats.org/drawingml/2006/chart" xmlns:r="http://schemas.openxmlformats.org/officeDocument/2006/relationships" r:id="rId6"/>
            </a:graphicData>
          </a:graphic>
        </p:graphicFrame>
        <p:sp>
          <p:nvSpPr>
            <p:cNvPr id="51" name="TextBox 50">
              <a:extLst>
                <a:ext uri="{FF2B5EF4-FFF2-40B4-BE49-F238E27FC236}">
                  <a16:creationId xmlns:a16="http://schemas.microsoft.com/office/drawing/2014/main" id="{644D4122-0EA5-4993-84FE-4CC2A90D5B73}"/>
                </a:ext>
              </a:extLst>
            </p:cNvPr>
            <p:cNvSpPr txBox="1"/>
            <p:nvPr/>
          </p:nvSpPr>
          <p:spPr>
            <a:xfrm>
              <a:off x="7407776" y="1342010"/>
              <a:ext cx="3722983" cy="1230658"/>
            </a:xfrm>
            <a:prstGeom prst="rect">
              <a:avLst/>
            </a:prstGeom>
            <a:noFill/>
          </p:spPr>
          <p:txBody>
            <a:bodyPr wrap="square" rtlCol="0">
              <a:spAutoFit/>
            </a:bodyPr>
            <a:lstStyle/>
            <a:p>
              <a:pPr>
                <a:lnSpc>
                  <a:spcPts val="2200"/>
                </a:lnSpc>
              </a:pPr>
              <a:r>
                <a:rPr lang="en-US" sz="1760" dirty="0">
                  <a:latin typeface="Elephant" panose="02020904090505020303" pitchFamily="18" charset="0"/>
                </a:rPr>
                <a:t>workday volunteers</a:t>
              </a:r>
            </a:p>
            <a:p>
              <a:pPr>
                <a:lnSpc>
                  <a:spcPts val="2200"/>
                </a:lnSpc>
              </a:pPr>
              <a:r>
                <a:rPr lang="en-US" sz="1760" dirty="0">
                  <a:solidFill>
                    <a:srgbClr val="BB5527"/>
                  </a:solidFill>
                  <a:latin typeface="Elephant" panose="02020904090505020303" pitchFamily="18" charset="0"/>
                </a:rPr>
                <a:t>654 public</a:t>
              </a:r>
            </a:p>
            <a:p>
              <a:pPr>
                <a:lnSpc>
                  <a:spcPts val="2200"/>
                </a:lnSpc>
              </a:pPr>
              <a:r>
                <a:rPr lang="en-US" sz="1760" dirty="0">
                  <a:solidFill>
                    <a:srgbClr val="F09456"/>
                  </a:solidFill>
                  <a:latin typeface="Elephant" panose="02020904090505020303" pitchFamily="18" charset="0"/>
                </a:rPr>
                <a:t>660 private</a:t>
              </a:r>
            </a:p>
            <a:p>
              <a:pPr>
                <a:lnSpc>
                  <a:spcPts val="2200"/>
                </a:lnSpc>
              </a:pPr>
              <a:endParaRPr lang="en-US" sz="2200" dirty="0">
                <a:latin typeface="Elephant" panose="02020904090505020303" pitchFamily="18" charset="0"/>
              </a:endParaRPr>
            </a:p>
          </p:txBody>
        </p:sp>
        <p:sp>
          <p:nvSpPr>
            <p:cNvPr id="42" name="TextBox 41">
              <a:extLst>
                <a:ext uri="{FF2B5EF4-FFF2-40B4-BE49-F238E27FC236}">
                  <a16:creationId xmlns:a16="http://schemas.microsoft.com/office/drawing/2014/main" id="{417E7A18-AE02-427B-9AB9-C7EA520AFA86}"/>
                </a:ext>
              </a:extLst>
            </p:cNvPr>
            <p:cNvSpPr txBox="1"/>
            <p:nvPr/>
          </p:nvSpPr>
          <p:spPr>
            <a:xfrm>
              <a:off x="7382314" y="847964"/>
              <a:ext cx="2927849" cy="634020"/>
            </a:xfrm>
            <a:prstGeom prst="rect">
              <a:avLst/>
            </a:prstGeom>
            <a:noFill/>
            <a:effectLst/>
          </p:spPr>
          <p:txBody>
            <a:bodyPr wrap="square" rtlCol="0">
              <a:spAutoFit/>
            </a:bodyPr>
            <a:lstStyle/>
            <a:p>
              <a:r>
                <a:rPr lang="en-US" sz="3520" dirty="0">
                  <a:latin typeface="Elephant" panose="02020904090505020303" pitchFamily="18" charset="0"/>
                </a:rPr>
                <a:t>1,314</a:t>
              </a:r>
            </a:p>
          </p:txBody>
        </p:sp>
        <p:graphicFrame>
          <p:nvGraphicFramePr>
            <p:cNvPr id="39" name="Chart 38" descr="1,314 people volunteered for workdays. There were 654 public workday volunteers, and 660 private workday volunteers">
              <a:extLst>
                <a:ext uri="{FF2B5EF4-FFF2-40B4-BE49-F238E27FC236}">
                  <a16:creationId xmlns:a16="http://schemas.microsoft.com/office/drawing/2014/main" id="{B5947D81-9705-4EC2-ADAB-0DFCBD43B8EB}"/>
                </a:ext>
              </a:extLst>
            </p:cNvPr>
            <p:cNvGraphicFramePr/>
            <p:nvPr>
              <p:extLst>
                <p:ext uri="{D42A27DB-BD31-4B8C-83A1-F6EECF244321}">
                  <p14:modId xmlns:p14="http://schemas.microsoft.com/office/powerpoint/2010/main" val="3253729446"/>
                </p:ext>
              </p:extLst>
            </p:nvPr>
          </p:nvGraphicFramePr>
          <p:xfrm>
            <a:off x="5221689" y="473182"/>
            <a:ext cx="2287857" cy="2370176"/>
          </p:xfrm>
          <a:graphic>
            <a:graphicData uri="http://schemas.openxmlformats.org/drawingml/2006/chart">
              <c:chart xmlns:c="http://schemas.openxmlformats.org/drawingml/2006/chart" xmlns:r="http://schemas.openxmlformats.org/officeDocument/2006/relationships" r:id="rId7"/>
            </a:graphicData>
          </a:graphic>
        </p:graphicFrame>
        <p:sp>
          <p:nvSpPr>
            <p:cNvPr id="5" name="TextBox 4">
              <a:extLst>
                <a:ext uri="{FF2B5EF4-FFF2-40B4-BE49-F238E27FC236}">
                  <a16:creationId xmlns:a16="http://schemas.microsoft.com/office/drawing/2014/main" id="{ADE5E392-EA06-4D67-8C2C-94391C1D225E}"/>
                </a:ext>
              </a:extLst>
            </p:cNvPr>
            <p:cNvSpPr txBox="1"/>
            <p:nvPr/>
          </p:nvSpPr>
          <p:spPr>
            <a:xfrm>
              <a:off x="3147127" y="2777773"/>
              <a:ext cx="2927103" cy="1567930"/>
            </a:xfrm>
            <a:prstGeom prst="rect">
              <a:avLst/>
            </a:prstGeom>
            <a:noFill/>
          </p:spPr>
          <p:txBody>
            <a:bodyPr wrap="square" rtlCol="0">
              <a:spAutoFit/>
            </a:bodyPr>
            <a:lstStyle/>
            <a:p>
              <a:pPr>
                <a:lnSpc>
                  <a:spcPts val="3190"/>
                </a:lnSpc>
              </a:pPr>
              <a:r>
                <a:rPr lang="en-US" sz="2200" dirty="0">
                  <a:latin typeface="Elephant" panose="02020904090505020303" pitchFamily="18" charset="0"/>
                </a:rPr>
                <a:t>hours volunteered</a:t>
              </a:r>
            </a:p>
            <a:p>
              <a:r>
                <a:rPr lang="en-US" sz="2200" dirty="0">
                  <a:solidFill>
                    <a:srgbClr val="62993E"/>
                  </a:solidFill>
                  <a:latin typeface="Elephant" panose="02020904090505020303" pitchFamily="18" charset="0"/>
                </a:rPr>
                <a:t>4,471 public</a:t>
              </a:r>
            </a:p>
            <a:p>
              <a:r>
                <a:rPr lang="en-US" sz="2200" dirty="0">
                  <a:solidFill>
                    <a:srgbClr val="A1C490"/>
                  </a:solidFill>
                  <a:latin typeface="Elephant" panose="02020904090505020303" pitchFamily="18" charset="0"/>
                </a:rPr>
                <a:t>1,584 private</a:t>
              </a:r>
            </a:p>
            <a:p>
              <a:pPr>
                <a:lnSpc>
                  <a:spcPts val="3190"/>
                </a:lnSpc>
              </a:pPr>
              <a:endParaRPr lang="en-US" sz="2200" dirty="0">
                <a:latin typeface="Elephant" panose="02020904090505020303" pitchFamily="18" charset="0"/>
              </a:endParaRPr>
            </a:p>
          </p:txBody>
        </p:sp>
        <p:sp>
          <p:nvSpPr>
            <p:cNvPr id="4" name="TextBox 3">
              <a:extLst>
                <a:ext uri="{FF2B5EF4-FFF2-40B4-BE49-F238E27FC236}">
                  <a16:creationId xmlns:a16="http://schemas.microsoft.com/office/drawing/2014/main" id="{3138F1FF-327A-48FD-9413-7D04BD7731C6}"/>
                </a:ext>
              </a:extLst>
            </p:cNvPr>
            <p:cNvSpPr txBox="1"/>
            <p:nvPr/>
          </p:nvSpPr>
          <p:spPr>
            <a:xfrm>
              <a:off x="3147129" y="2087260"/>
              <a:ext cx="4573777" cy="904863"/>
            </a:xfrm>
            <a:prstGeom prst="rect">
              <a:avLst/>
            </a:prstGeom>
            <a:noFill/>
            <a:effectLst/>
          </p:spPr>
          <p:txBody>
            <a:bodyPr wrap="square" rtlCol="0">
              <a:spAutoFit/>
            </a:bodyPr>
            <a:lstStyle/>
            <a:p>
              <a:r>
                <a:rPr lang="en-US" sz="5280" dirty="0">
                  <a:latin typeface="Elephant" panose="02020904090505020303" pitchFamily="18" charset="0"/>
                </a:rPr>
                <a:t>6,055</a:t>
              </a:r>
            </a:p>
          </p:txBody>
        </p:sp>
        <p:graphicFrame>
          <p:nvGraphicFramePr>
            <p:cNvPr id="23" name="Chart 22" descr="Workday volunteers put in 6,055 hours in 2023. 4,471 hours at public workdays, and 1,584 hours at private workdays">
              <a:extLst>
                <a:ext uri="{FF2B5EF4-FFF2-40B4-BE49-F238E27FC236}">
                  <a16:creationId xmlns:a16="http://schemas.microsoft.com/office/drawing/2014/main" id="{2AD804BB-A7E8-4538-BBD4-7101A3A3A9C3}"/>
                </a:ext>
              </a:extLst>
            </p:cNvPr>
            <p:cNvGraphicFramePr/>
            <p:nvPr>
              <p:extLst>
                <p:ext uri="{D42A27DB-BD31-4B8C-83A1-F6EECF244321}">
                  <p14:modId xmlns:p14="http://schemas.microsoft.com/office/powerpoint/2010/main" val="2911741454"/>
                </p:ext>
              </p:extLst>
            </p:nvPr>
          </p:nvGraphicFramePr>
          <p:xfrm>
            <a:off x="276856" y="1322960"/>
            <a:ext cx="2927102" cy="3124796"/>
          </p:xfrm>
          <a:graphic>
            <a:graphicData uri="http://schemas.openxmlformats.org/drawingml/2006/chart">
              <c:chart xmlns:c="http://schemas.openxmlformats.org/drawingml/2006/chart" xmlns:r="http://schemas.openxmlformats.org/officeDocument/2006/relationships" r:id="rId8"/>
            </a:graphicData>
          </a:graphic>
        </p:graphicFrame>
        <p:sp>
          <p:nvSpPr>
            <p:cNvPr id="29" name="TextBox 28">
              <a:extLst>
                <a:ext uri="{FF2B5EF4-FFF2-40B4-BE49-F238E27FC236}">
                  <a16:creationId xmlns:a16="http://schemas.microsoft.com/office/drawing/2014/main" id="{0A921ABC-7D9B-496A-AFF3-1302D1FBDDF8}"/>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23</a:t>
              </a:r>
            </a:p>
          </p:txBody>
        </p:sp>
        <p:cxnSp>
          <p:nvCxnSpPr>
            <p:cNvPr id="30" name="Straight Connector 29">
              <a:extLst>
                <a:ext uri="{FF2B5EF4-FFF2-40B4-BE49-F238E27FC236}">
                  <a16:creationId xmlns:a16="http://schemas.microsoft.com/office/drawing/2014/main" id="{1633433B-291B-4E13-94A1-80DE81213BB0}"/>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FADF78ED-EDBD-4929-8BBA-E89C74CA8304}"/>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28" name="TextBox 27">
              <a:extLst>
                <a:ext uri="{FF2B5EF4-FFF2-40B4-BE49-F238E27FC236}">
                  <a16:creationId xmlns:a16="http://schemas.microsoft.com/office/drawing/2014/main" id="{96CCFD32-2160-47A1-911F-1353E662E3AD}"/>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21" name="Picture 20">
              <a:extLst>
                <a:ext uri="{FF2B5EF4-FFF2-40B4-BE49-F238E27FC236}">
                  <a16:creationId xmlns:a16="http://schemas.microsoft.com/office/drawing/2014/main" id="{EE56790E-FDDD-47EB-A71C-AF1477AF8F5E}"/>
                </a:ext>
                <a:ext uri="{C183D7F6-B498-43B3-948B-1728B52AA6E4}">
                  <adec:decorative xmlns:adec="http://schemas.microsoft.com/office/drawing/2017/decorative" val="1"/>
                </a:ext>
              </a:extLst>
            </p:cNvPr>
            <p:cNvPicPr>
              <a:picLocks noChangeAspect="1"/>
            </p:cNvPicPr>
            <p:nvPr/>
          </p:nvPicPr>
          <p:blipFill>
            <a:blip r:embed="rId9"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cxnSp>
          <p:nvCxnSpPr>
            <p:cNvPr id="10" name="Straight Connector 9">
              <a:extLst>
                <a:ext uri="{FF2B5EF4-FFF2-40B4-BE49-F238E27FC236}">
                  <a16:creationId xmlns:a16="http://schemas.microsoft.com/office/drawing/2014/main" id="{AFDF5B82-CE3C-4C76-B8D4-A08E9AEA202C}"/>
                </a:ext>
                <a:ext uri="{C183D7F6-B498-43B3-948B-1728B52AA6E4}">
                  <adec:decorative xmlns:adec="http://schemas.microsoft.com/office/drawing/2017/decorative" val="1"/>
                </a:ext>
              </a:extLst>
            </p:cNvPr>
            <p:cNvCxnSpPr>
              <a:cxnSpLocks/>
            </p:cNvCxnSpPr>
            <p:nvPr/>
          </p:nvCxnSpPr>
          <p:spPr>
            <a:xfrm>
              <a:off x="366411" y="1240349"/>
              <a:ext cx="5029200" cy="0"/>
            </a:xfrm>
            <a:prstGeom prst="line">
              <a:avLst/>
            </a:prstGeom>
            <a:solidFill>
              <a:schemeClr val="accent1">
                <a:lumMod val="75000"/>
              </a:schemeClr>
            </a:solidFill>
            <a:ln>
              <a:solidFill>
                <a:srgbClr val="E6B20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31006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E62098DC-9869-E9F3-06F6-5789E39D9318}"/>
              </a:ext>
              <a:ext uri="{C183D7F6-B498-43B3-948B-1728B52AA6E4}">
                <adec:decorative xmlns:adec="http://schemas.microsoft.com/office/drawing/2017/decorative" val="1"/>
              </a:ext>
            </a:extLst>
          </p:cNvPr>
          <p:cNvGrpSpPr/>
          <p:nvPr/>
        </p:nvGrpSpPr>
        <p:grpSpPr>
          <a:xfrm>
            <a:off x="-122829" y="-17792"/>
            <a:ext cx="10301322" cy="7805318"/>
            <a:chOff x="-122829" y="-17792"/>
            <a:chExt cx="10301322" cy="7805318"/>
          </a:xfrm>
        </p:grpSpPr>
        <p:grpSp>
          <p:nvGrpSpPr>
            <p:cNvPr id="14" name="Group 13">
              <a:extLst>
                <a:ext uri="{FF2B5EF4-FFF2-40B4-BE49-F238E27FC236}">
                  <a16:creationId xmlns:a16="http://schemas.microsoft.com/office/drawing/2014/main" id="{D85848CA-7304-520A-8CE5-0DE39232EE67}"/>
                </a:ext>
                <a:ext uri="{C183D7F6-B498-43B3-948B-1728B52AA6E4}">
                  <adec:decorative xmlns:adec="http://schemas.microsoft.com/office/drawing/2017/decorative" val="1"/>
                </a:ext>
              </a:extLst>
            </p:cNvPr>
            <p:cNvGrpSpPr/>
            <p:nvPr/>
          </p:nvGrpSpPr>
          <p:grpSpPr>
            <a:xfrm>
              <a:off x="-122829" y="-17792"/>
              <a:ext cx="10301322" cy="7790191"/>
              <a:chOff x="-122829" y="-17792"/>
              <a:chExt cx="10301322" cy="7790191"/>
            </a:xfrm>
          </p:grpSpPr>
          <p:pic>
            <p:nvPicPr>
              <p:cNvPr id="13" name="Picture 12">
                <a:extLst>
                  <a:ext uri="{FF2B5EF4-FFF2-40B4-BE49-F238E27FC236}">
                    <a16:creationId xmlns:a16="http://schemas.microsoft.com/office/drawing/2014/main" id="{3505182B-1216-7BA5-CA7D-79D3C6B11E33}"/>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34620" y="-17792"/>
                <a:ext cx="10173924" cy="3569351"/>
              </a:xfrm>
              <a:prstGeom prst="rect">
                <a:avLst/>
              </a:prstGeom>
            </p:spPr>
          </p:pic>
          <p:sp>
            <p:nvSpPr>
              <p:cNvPr id="88" name="Rectangle 87">
                <a:extLst>
                  <a:ext uri="{FF2B5EF4-FFF2-40B4-BE49-F238E27FC236}">
                    <a16:creationId xmlns:a16="http://schemas.microsoft.com/office/drawing/2014/main" id="{1D94B0D1-E90E-37E1-73E7-C0D94525D15D}"/>
                  </a:ext>
                  <a:ext uri="{C183D7F6-B498-43B3-948B-1728B52AA6E4}">
                    <adec:decorative xmlns:adec="http://schemas.microsoft.com/office/drawing/2017/decorative" val="1"/>
                  </a:ext>
                </a:extLst>
              </p:cNvPr>
              <p:cNvSpPr>
                <a:spLocks/>
              </p:cNvSpPr>
              <p:nvPr/>
            </p:nvSpPr>
            <p:spPr>
              <a:xfrm>
                <a:off x="-2736" y="3396342"/>
                <a:ext cx="10061136" cy="4376057"/>
              </a:xfrm>
              <a:prstGeom prst="rect">
                <a:avLst/>
              </a:prstGeom>
              <a:solidFill>
                <a:srgbClr val="C5D3ED"/>
              </a:solidFill>
              <a:ln>
                <a:noFill/>
              </a:ln>
            </p:spPr>
            <p:style>
              <a:lnRef idx="3">
                <a:schemeClr val="lt1"/>
              </a:lnRef>
              <a:fillRef idx="1">
                <a:schemeClr val="accent1"/>
              </a:fillRef>
              <a:effectRef idx="1">
                <a:schemeClr val="accent1"/>
              </a:effectRef>
              <a:fontRef idx="minor">
                <a:schemeClr val="lt1"/>
              </a:fontRef>
            </p:style>
            <p:txBody>
              <a:bodyPr rtlCol="0" anchor="t"/>
              <a:lstStyle/>
              <a:p>
                <a:endParaRPr lang="en-US" sz="3960" dirty="0">
                  <a:solidFill>
                    <a:schemeClr val="tx1"/>
                  </a:solidFill>
                  <a:latin typeface="Elephant" panose="02020904090505020303" pitchFamily="18" charset="0"/>
                </a:endParaRPr>
              </a:p>
            </p:txBody>
          </p:sp>
          <p:sp>
            <p:nvSpPr>
              <p:cNvPr id="83" name="Rectangle 82">
                <a:extLst>
                  <a:ext uri="{FF2B5EF4-FFF2-40B4-BE49-F238E27FC236}">
                    <a16:creationId xmlns:a16="http://schemas.microsoft.com/office/drawing/2014/main" id="{D6C70E0D-C6E7-A821-1B36-4B7F5CF146DF}"/>
                  </a:ext>
                  <a:ext uri="{C183D7F6-B498-43B3-948B-1728B52AA6E4}">
                    <adec:decorative xmlns:adec="http://schemas.microsoft.com/office/drawing/2017/decorative" val="1"/>
                  </a:ext>
                </a:extLst>
              </p:cNvPr>
              <p:cNvSpPr/>
              <p:nvPr/>
            </p:nvSpPr>
            <p:spPr>
              <a:xfrm>
                <a:off x="117358" y="3526885"/>
                <a:ext cx="10061135" cy="2026051"/>
              </a:xfrm>
              <a:prstGeom prst="rect">
                <a:avLst/>
              </a:prstGeom>
              <a:solidFill>
                <a:srgbClr val="A2C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7" dirty="0"/>
              </a:p>
            </p:txBody>
          </p:sp>
          <p:sp>
            <p:nvSpPr>
              <p:cNvPr id="4" name="Rectangle 3">
                <a:extLst>
                  <a:ext uri="{FF2B5EF4-FFF2-40B4-BE49-F238E27FC236}">
                    <a16:creationId xmlns:a16="http://schemas.microsoft.com/office/drawing/2014/main" id="{5FFE622F-1158-CC68-F5E2-61D57F43176D}"/>
                  </a:ext>
                  <a:ext uri="{C183D7F6-B498-43B3-948B-1728B52AA6E4}">
                    <adec:decorative xmlns:adec="http://schemas.microsoft.com/office/drawing/2017/decorative" val="1"/>
                  </a:ext>
                </a:extLst>
              </p:cNvPr>
              <p:cNvSpPr/>
              <p:nvPr/>
            </p:nvSpPr>
            <p:spPr>
              <a:xfrm>
                <a:off x="-122829" y="695133"/>
                <a:ext cx="5032811" cy="7380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9" name="Picture 78">
              <a:extLst>
                <a:ext uri="{FF2B5EF4-FFF2-40B4-BE49-F238E27FC236}">
                  <a16:creationId xmlns:a16="http://schemas.microsoft.com/office/drawing/2014/main" id="{D360BDCB-B549-4DA3-ABB3-70B264C9D32A}"/>
                </a:ex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735" y="2193345"/>
              <a:ext cx="5032811" cy="1813173"/>
            </a:xfrm>
            <a:prstGeom prst="rect">
              <a:avLst/>
            </a:prstGeom>
          </p:spPr>
        </p:pic>
        <p:pic>
          <p:nvPicPr>
            <p:cNvPr id="78" name="Picture 77">
              <a:extLst>
                <a:ext uri="{FF2B5EF4-FFF2-40B4-BE49-F238E27FC236}">
                  <a16:creationId xmlns:a16="http://schemas.microsoft.com/office/drawing/2014/main" id="{056FF14E-875F-9BAC-3C77-526E00D01AA7}"/>
                </a:ext>
                <a:ext uri="{C183D7F6-B498-43B3-948B-1728B52AA6E4}">
                  <adec:decorative xmlns:adec="http://schemas.microsoft.com/office/drawing/2017/decorative" val="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013315" y="2193342"/>
              <a:ext cx="5040515" cy="1813173"/>
            </a:xfrm>
            <a:prstGeom prst="rect">
              <a:avLst/>
            </a:prstGeom>
          </p:spPr>
        </p:pic>
        <p:pic>
          <p:nvPicPr>
            <p:cNvPr id="6" name="Graphic 5">
              <a:extLst>
                <a:ext uri="{FF2B5EF4-FFF2-40B4-BE49-F238E27FC236}">
                  <a16:creationId xmlns:a16="http://schemas.microsoft.com/office/drawing/2014/main" id="{E8DBFD64-6C29-434A-B364-F73A35E54126}"/>
                </a:ext>
                <a:ext uri="{C183D7F6-B498-43B3-948B-1728B52AA6E4}">
                  <adec:decorative xmlns:adec="http://schemas.microsoft.com/office/drawing/2017/decorative" val="1"/>
                </a:ext>
              </a:extLst>
            </p:cNvPr>
            <p:cNvPicPr>
              <a:picLocks noChangeAspect="1"/>
            </p:cNvPicPr>
            <p:nvPr/>
          </p:nvPicPr>
          <p:blipFill rotWithShape="1">
            <a:blip r:embed="rId5" cstate="screen">
              <a:alphaModFix amt="89000"/>
              <a:extLst>
                <a:ext uri="{28A0092B-C50C-407E-A947-70E740481C1C}">
                  <a14:useLocalDpi xmlns:a14="http://schemas.microsoft.com/office/drawing/2010/main"/>
                </a:ext>
                <a:ext uri="{96DAC541-7B7A-43D3-8B79-37D633B846F1}">
                  <asvg:svgBlip xmlns:asvg="http://schemas.microsoft.com/office/drawing/2016/SVG/main" r:embed="rId6"/>
                </a:ext>
              </a:extLst>
            </a:blip>
            <a:srcRect b="29816"/>
            <a:stretch/>
          </p:blipFill>
          <p:spPr>
            <a:xfrm>
              <a:off x="9058144" y="7100732"/>
              <a:ext cx="978559" cy="686794"/>
            </a:xfrm>
            <a:prstGeom prst="rect">
              <a:avLst/>
            </a:prstGeom>
          </p:spPr>
        </p:pic>
      </p:grpSp>
      <p:sp>
        <p:nvSpPr>
          <p:cNvPr id="3" name="Title 2">
            <a:extLst>
              <a:ext uri="{FF2B5EF4-FFF2-40B4-BE49-F238E27FC236}">
                <a16:creationId xmlns:a16="http://schemas.microsoft.com/office/drawing/2014/main" id="{4BB3F158-111A-483D-95FE-CE1C56F0D9A7}"/>
              </a:ext>
            </a:extLst>
          </p:cNvPr>
          <p:cNvSpPr>
            <a:spLocks noGrp="1"/>
          </p:cNvSpPr>
          <p:nvPr>
            <p:ph type="title" idx="4294967295"/>
          </p:nvPr>
        </p:nvSpPr>
        <p:spPr>
          <a:xfrm>
            <a:off x="257118" y="853370"/>
            <a:ext cx="4665008" cy="579839"/>
          </a:xfrm>
          <a:noFill/>
        </p:spPr>
        <p:txBody>
          <a:bodyPr wrap="square" rtlCol="0">
            <a:spAutoFit/>
          </a:bodyPr>
          <a:lstStyle/>
          <a:p>
            <a:pPr defTabSz="457200"/>
            <a:r>
              <a:rPr lang="en-US" sz="3520" dirty="0">
                <a:solidFill>
                  <a:schemeClr val="accent1">
                    <a:lumMod val="50000"/>
                  </a:schemeClr>
                </a:solidFill>
                <a:latin typeface="Bahnschrift SemiLight Condensed" panose="020B0502040204020203" pitchFamily="34" charset="0"/>
                <a:ea typeface="+mn-ea"/>
                <a:cs typeface="+mn-cs"/>
              </a:rPr>
              <a:t>PRIVATE GROUP VOLUNTEERING</a:t>
            </a:r>
          </a:p>
        </p:txBody>
      </p:sp>
      <p:sp>
        <p:nvSpPr>
          <p:cNvPr id="2" name="TextBox 1">
            <a:extLst>
              <a:ext uri="{FF2B5EF4-FFF2-40B4-BE49-F238E27FC236}">
                <a16:creationId xmlns:a16="http://schemas.microsoft.com/office/drawing/2014/main" id="{9A90AB20-B55E-4C79-A66A-AB504CE33735}"/>
              </a:ext>
            </a:extLst>
          </p:cNvPr>
          <p:cNvSpPr txBox="1"/>
          <p:nvPr/>
        </p:nvSpPr>
        <p:spPr>
          <a:xfrm>
            <a:off x="7271675" y="7269532"/>
            <a:ext cx="1978721" cy="369332"/>
          </a:xfrm>
          <a:prstGeom prst="rect">
            <a:avLst/>
          </a:prstGeom>
          <a:noFill/>
        </p:spPr>
        <p:txBody>
          <a:bodyPr wrap="square" rtlCol="0">
            <a:spAutoFit/>
          </a:bodyPr>
          <a:lstStyle/>
          <a:p>
            <a:pPr algn="r"/>
            <a:r>
              <a:rPr lang="en-US" sz="900" u="dottedHeavy" dirty="0">
                <a:solidFill>
                  <a:schemeClr val="tx1">
                    <a:alpha val="37000"/>
                  </a:schemeClr>
                </a:solidFill>
                <a:uFill>
                  <a:solidFill>
                    <a:srgbClr val="E2AA00"/>
                  </a:solidFill>
                </a:uFill>
                <a:latin typeface="Elephant" panose="02020904090505020303" pitchFamily="18" charset="0"/>
                <a:hlinkClick r:id="rId7" tooltip="Click here to open the Group Volunteering Form">
                  <a:extLst>
                    <a:ext uri="{A12FA001-AC4F-418D-AE19-62706E023703}">
                      <ahyp:hlinkClr xmlns:ahyp="http://schemas.microsoft.com/office/drawing/2018/hyperlinkcolor" val="tx"/>
                    </a:ext>
                  </a:extLst>
                </a:hlinkClick>
              </a:rPr>
              <a:t>NAP Group </a:t>
            </a:r>
          </a:p>
          <a:p>
            <a:pPr algn="r"/>
            <a:r>
              <a:rPr lang="en-US" sz="900" u="dottedHeavy" dirty="0">
                <a:solidFill>
                  <a:schemeClr val="tx1">
                    <a:alpha val="37000"/>
                  </a:schemeClr>
                </a:solidFill>
                <a:uFill>
                  <a:solidFill>
                    <a:srgbClr val="E2AA00"/>
                  </a:solidFill>
                </a:uFill>
                <a:latin typeface="Elephant" panose="02020904090505020303" pitchFamily="18" charset="0"/>
                <a:hlinkClick r:id="rId7" tooltip="Click here to open the Group Volunteering Form">
                  <a:extLst>
                    <a:ext uri="{A12FA001-AC4F-418D-AE19-62706E023703}">
                      <ahyp:hlinkClr xmlns:ahyp="http://schemas.microsoft.com/office/drawing/2018/hyperlinkcolor" val="tx"/>
                    </a:ext>
                  </a:extLst>
                </a:hlinkClick>
              </a:rPr>
              <a:t>Volunteering Form</a:t>
            </a:r>
            <a:endParaRPr lang="en-US" sz="900" u="dottedHeavy" dirty="0">
              <a:solidFill>
                <a:schemeClr val="tx1">
                  <a:alpha val="37000"/>
                </a:schemeClr>
              </a:solidFill>
              <a:uFill>
                <a:solidFill>
                  <a:srgbClr val="E2AA00"/>
                </a:solidFill>
              </a:uFill>
              <a:latin typeface="Elephant" panose="02020904090505020303" pitchFamily="18" charset="0"/>
            </a:endParaRPr>
          </a:p>
        </p:txBody>
      </p:sp>
      <p:sp>
        <p:nvSpPr>
          <p:cNvPr id="111" name="TextBox 110">
            <a:extLst>
              <a:ext uri="{FF2B5EF4-FFF2-40B4-BE49-F238E27FC236}">
                <a16:creationId xmlns:a16="http://schemas.microsoft.com/office/drawing/2014/main" id="{7C1BB379-FEA3-F09E-8E64-52F1394851C6}"/>
              </a:ext>
            </a:extLst>
          </p:cNvPr>
          <p:cNvSpPr txBox="1"/>
          <p:nvPr/>
        </p:nvSpPr>
        <p:spPr>
          <a:xfrm>
            <a:off x="200844" y="5716255"/>
            <a:ext cx="10906374" cy="1892826"/>
          </a:xfrm>
          <a:prstGeom prst="rect">
            <a:avLst/>
          </a:prstGeom>
          <a:noFill/>
        </p:spPr>
        <p:txBody>
          <a:bodyPr wrap="square" numCol="4" rtlCol="0">
            <a:spAutoFit/>
          </a:bodyPr>
          <a:lstStyle/>
          <a:p>
            <a:r>
              <a:rPr lang="en-US" sz="900" dirty="0">
                <a:latin typeface="Bahnschrift" panose="020B0502040204020203" pitchFamily="34" charset="0"/>
              </a:rPr>
              <a:t>Arbor Psychology Group</a:t>
            </a:r>
          </a:p>
          <a:p>
            <a:r>
              <a:rPr lang="en-US" sz="900" dirty="0">
                <a:latin typeface="Bahnschrift" panose="020B0502040204020203" pitchFamily="34" charset="0"/>
              </a:rPr>
              <a:t>Community High School</a:t>
            </a:r>
          </a:p>
          <a:p>
            <a:r>
              <a:rPr lang="en-US" sz="900" dirty="0">
                <a:latin typeface="Bahnschrift" panose="020B0502040204020203" pitchFamily="34" charset="0"/>
              </a:rPr>
              <a:t>Concordia University Cardinals Baseball</a:t>
            </a:r>
          </a:p>
          <a:p>
            <a:r>
              <a:rPr lang="en-US" sz="900" dirty="0">
                <a:latin typeface="Bahnschrift" panose="020B0502040204020203" pitchFamily="34" charset="0"/>
              </a:rPr>
              <a:t>Concordia University</a:t>
            </a:r>
          </a:p>
          <a:p>
            <a:r>
              <a:rPr lang="en-US" sz="900" dirty="0">
                <a:latin typeface="Bahnschrift" panose="020B0502040204020203" pitchFamily="34" charset="0"/>
              </a:rPr>
              <a:t>Criteo</a:t>
            </a:r>
          </a:p>
          <a:p>
            <a:r>
              <a:rPr lang="en-US" sz="900" dirty="0">
                <a:latin typeface="Bahnschrift" panose="020B0502040204020203" pitchFamily="34" charset="0"/>
              </a:rPr>
              <a:t>Cub Scout Pack 131</a:t>
            </a:r>
          </a:p>
          <a:p>
            <a:r>
              <a:rPr lang="en-US" sz="900" dirty="0">
                <a:latin typeface="Bahnschrift" panose="020B0502040204020203" pitchFamily="34" charset="0"/>
              </a:rPr>
              <a:t>EMU Women's Swim &amp; Dive</a:t>
            </a:r>
          </a:p>
          <a:p>
            <a:r>
              <a:rPr lang="en-US" sz="900" dirty="0">
                <a:latin typeface="Bahnschrift" panose="020B0502040204020203" pitchFamily="34" charset="0"/>
              </a:rPr>
              <a:t>EMU The Goats</a:t>
            </a:r>
          </a:p>
          <a:p>
            <a:r>
              <a:rPr lang="en-US" sz="900" dirty="0">
                <a:latin typeface="Bahnschrift" panose="020B0502040204020203" pitchFamily="34" charset="0"/>
              </a:rPr>
              <a:t>Everactive</a:t>
            </a:r>
          </a:p>
          <a:p>
            <a:r>
              <a:rPr lang="en-US" sz="900" dirty="0">
                <a:latin typeface="Bahnschrift" panose="020B0502040204020203" pitchFamily="34" charset="0"/>
              </a:rPr>
              <a:t>Friends of Dicken Woods</a:t>
            </a:r>
          </a:p>
          <a:p>
            <a:r>
              <a:rPr lang="en-US" sz="900" dirty="0">
                <a:latin typeface="Bahnschrift" panose="020B0502040204020203" pitchFamily="34" charset="0"/>
              </a:rPr>
              <a:t>General Motors GPD Track Team</a:t>
            </a:r>
          </a:p>
          <a:p>
            <a:r>
              <a:rPr lang="en-US" sz="900" dirty="0">
                <a:latin typeface="Bahnschrift" panose="020B0502040204020203" pitchFamily="34" charset="0"/>
              </a:rPr>
              <a:t>Girl Scout Troop 7</a:t>
            </a:r>
          </a:p>
          <a:p>
            <a:r>
              <a:rPr lang="en-US" sz="900" dirty="0">
                <a:latin typeface="Bahnschrift" panose="020B0502040204020203" pitchFamily="34" charset="0"/>
              </a:rPr>
              <a:t>Girl Scout Troup 40739</a:t>
            </a:r>
          </a:p>
          <a:p>
            <a:r>
              <a:rPr lang="en-US" sz="900" dirty="0">
                <a:latin typeface="Bahnschrift" panose="020B0502040204020203" pitchFamily="34" charset="0"/>
              </a:rPr>
              <a:t>Girl Scout Troup 41602</a:t>
            </a:r>
          </a:p>
          <a:p>
            <a:r>
              <a:rPr lang="en-US" sz="900" dirty="0">
                <a:latin typeface="Bahnschrift" panose="020B0502040204020203" pitchFamily="34" charset="0"/>
              </a:rPr>
              <a:t>Greenhills School</a:t>
            </a:r>
          </a:p>
          <a:p>
            <a:r>
              <a:rPr lang="en-US" sz="900" dirty="0">
                <a:latin typeface="Bahnschrift" panose="020B0502040204020203" pitchFamily="34" charset="0"/>
              </a:rPr>
              <a:t>Hebrew Day School of Ann Arbor</a:t>
            </a:r>
          </a:p>
          <a:p>
            <a:r>
              <a:rPr lang="en-US" sz="900" dirty="0">
                <a:latin typeface="Bahnschrift" panose="020B0502040204020203" pitchFamily="34" charset="0"/>
              </a:rPr>
              <a:t>LGBT Outdoors</a:t>
            </a:r>
          </a:p>
          <a:p>
            <a:r>
              <a:rPr lang="en-US" sz="900" dirty="0">
                <a:latin typeface="Bahnschrift" panose="020B0502040204020203" pitchFamily="34" charset="0"/>
              </a:rPr>
              <a:t>Navitas Systems</a:t>
            </a:r>
          </a:p>
          <a:p>
            <a:r>
              <a:rPr lang="en-US" sz="900" dirty="0">
                <a:latin typeface="Bahnschrift" panose="020B0502040204020203" pitchFamily="34" charset="0"/>
              </a:rPr>
              <a:t>Singh &amp; Kaur Foundation</a:t>
            </a:r>
          </a:p>
          <a:p>
            <a:r>
              <a:rPr lang="en-US" sz="900" dirty="0">
                <a:latin typeface="Bahnschrift" panose="020B0502040204020203" pitchFamily="34" charset="0"/>
              </a:rPr>
              <a:t>St. Mary Student Parish </a:t>
            </a:r>
          </a:p>
          <a:p>
            <a:r>
              <a:rPr lang="en-US" sz="900" dirty="0">
                <a:latin typeface="Bahnschrift" panose="020B0502040204020203" pitchFamily="34" charset="0"/>
              </a:rPr>
              <a:t>TRC</a:t>
            </a:r>
          </a:p>
          <a:p>
            <a:r>
              <a:rPr lang="en-US" sz="900" dirty="0">
                <a:latin typeface="Bahnschrift" panose="020B0502040204020203" pitchFamily="34" charset="0"/>
              </a:rPr>
              <a:t>Tree Town Trail Runners</a:t>
            </a:r>
          </a:p>
          <a:p>
            <a:r>
              <a:rPr lang="en-US" sz="900" dirty="0">
                <a:latin typeface="Bahnschrift" panose="020B0502040204020203" pitchFamily="34" charset="0"/>
              </a:rPr>
              <a:t>UM AKA Beta Eta </a:t>
            </a:r>
          </a:p>
          <a:p>
            <a:r>
              <a:rPr lang="en-US" sz="900" dirty="0">
                <a:latin typeface="Bahnschrift" panose="020B0502040204020203" pitchFamily="34" charset="0"/>
              </a:rPr>
              <a:t>UM Alpha Epsilon Delta</a:t>
            </a:r>
          </a:p>
          <a:p>
            <a:r>
              <a:rPr lang="en-US" sz="900" dirty="0">
                <a:latin typeface="Bahnschrift" panose="020B0502040204020203" pitchFamily="34" charset="0"/>
              </a:rPr>
              <a:t>UM Alpha Tau Pi</a:t>
            </a:r>
          </a:p>
          <a:p>
            <a:r>
              <a:rPr lang="en-US" sz="900" dirty="0">
                <a:latin typeface="Bahnschrift" panose="020B0502040204020203" pitchFamily="34" charset="0"/>
              </a:rPr>
              <a:t>UM Beta Mu Epsilon</a:t>
            </a:r>
          </a:p>
          <a:p>
            <a:r>
              <a:rPr lang="en-US" sz="900" dirty="0">
                <a:latin typeface="Bahnschrift" panose="020B0502040204020203" pitchFamily="34" charset="0"/>
              </a:rPr>
              <a:t>UM Cernak Lab</a:t>
            </a:r>
          </a:p>
          <a:p>
            <a:r>
              <a:rPr lang="en-US" sz="900" dirty="0">
                <a:latin typeface="Bahnschrift" panose="020B0502040204020203" pitchFamily="34" charset="0"/>
              </a:rPr>
              <a:t>UM Chi Epsilon</a:t>
            </a:r>
          </a:p>
          <a:p>
            <a:r>
              <a:rPr lang="en-US" sz="900" dirty="0">
                <a:latin typeface="Bahnschrift" panose="020B0502040204020203" pitchFamily="34" charset="0"/>
              </a:rPr>
              <a:t>UM Chi Psi</a:t>
            </a:r>
          </a:p>
          <a:p>
            <a:r>
              <a:rPr lang="en-US" sz="900" dirty="0">
                <a:latin typeface="Bahnschrift" panose="020B0502040204020203" pitchFamily="34" charset="0"/>
              </a:rPr>
              <a:t>UM Delta Gamma</a:t>
            </a:r>
          </a:p>
          <a:p>
            <a:r>
              <a:rPr lang="en-US" sz="900" dirty="0">
                <a:latin typeface="Bahnschrift" panose="020B0502040204020203" pitchFamily="34" charset="0"/>
              </a:rPr>
              <a:t>UM Epsilon Eta</a:t>
            </a:r>
          </a:p>
          <a:p>
            <a:r>
              <a:rPr lang="en-US" sz="900" dirty="0">
                <a:latin typeface="Bahnschrift" panose="020B0502040204020203" pitchFamily="34" charset="0"/>
              </a:rPr>
              <a:t>UM Ford School of Public Policy</a:t>
            </a:r>
          </a:p>
          <a:p>
            <a:r>
              <a:rPr lang="en-US" sz="900" dirty="0">
                <a:latin typeface="Bahnschrift" panose="020B0502040204020203" pitchFamily="34" charset="0"/>
              </a:rPr>
              <a:t>UM Global CO2 Initiative Student Assoc.</a:t>
            </a:r>
          </a:p>
          <a:p>
            <a:r>
              <a:rPr lang="en-US" sz="900" dirty="0">
                <a:latin typeface="Bahnschrift" panose="020B0502040204020203" pitchFamily="34" charset="0"/>
              </a:rPr>
              <a:t>UM LSA Student Government</a:t>
            </a:r>
          </a:p>
          <a:p>
            <a:r>
              <a:rPr lang="en-US" sz="900" dirty="0">
                <a:latin typeface="Bahnschrift" panose="020B0502040204020203" pitchFamily="34" charset="0"/>
              </a:rPr>
              <a:t>UM Medical Scientist Training Program</a:t>
            </a:r>
          </a:p>
          <a:p>
            <a:r>
              <a:rPr lang="en-US" sz="900" dirty="0">
                <a:latin typeface="Bahnschrift" panose="020B0502040204020203" pitchFamily="34" charset="0"/>
              </a:rPr>
              <a:t>UM Michigan Community Scholars</a:t>
            </a:r>
          </a:p>
          <a:p>
            <a:r>
              <a:rPr lang="en-US" sz="900" dirty="0">
                <a:latin typeface="Bahnschrift" panose="020B0502040204020203" pitchFamily="34" charset="0"/>
              </a:rPr>
              <a:t>UM Net Impact Undergraduate Chapter</a:t>
            </a:r>
          </a:p>
          <a:p>
            <a:r>
              <a:rPr lang="en-US" sz="900" dirty="0">
                <a:latin typeface="Bahnschrift" panose="020B0502040204020203" pitchFamily="34" charset="0"/>
              </a:rPr>
              <a:t>UM Program in the Environment Club</a:t>
            </a:r>
          </a:p>
          <a:p>
            <a:r>
              <a:rPr lang="en-US" sz="900" dirty="0">
                <a:latin typeface="Bahnschrift" panose="020B0502040204020203" pitchFamily="34" charset="0"/>
              </a:rPr>
              <a:t>UM Redefined</a:t>
            </a:r>
          </a:p>
          <a:p>
            <a:r>
              <a:rPr lang="en-US" sz="900" dirty="0">
                <a:latin typeface="Bahnschrift" panose="020B0502040204020203" pitchFamily="34" charset="0"/>
              </a:rPr>
              <a:t>UM Running Club/Mrun</a:t>
            </a:r>
          </a:p>
          <a:p>
            <a:r>
              <a:rPr lang="en-US" sz="900" dirty="0">
                <a:latin typeface="Bahnschrift" panose="020B0502040204020203" pitchFamily="34" charset="0"/>
              </a:rPr>
              <a:t>UM Sigma Gamma Tau </a:t>
            </a:r>
          </a:p>
          <a:p>
            <a:r>
              <a:rPr lang="en-US" sz="900" dirty="0">
                <a:latin typeface="Bahnschrift" panose="020B0502040204020203" pitchFamily="34" charset="0"/>
              </a:rPr>
              <a:t>UM Tau Beta Pi</a:t>
            </a:r>
          </a:p>
          <a:p>
            <a:r>
              <a:rPr lang="en-US" sz="900" dirty="0">
                <a:latin typeface="Bahnschrift" panose="020B0502040204020203" pitchFamily="34" charset="0"/>
              </a:rPr>
              <a:t>UM Tau Beta Sigma</a:t>
            </a:r>
          </a:p>
          <a:p>
            <a:r>
              <a:rPr lang="en-US" sz="900" dirty="0">
                <a:latin typeface="Bahnschrift" panose="020B0502040204020203" pitchFamily="34" charset="0"/>
              </a:rPr>
              <a:t>Verizon</a:t>
            </a:r>
          </a:p>
          <a:p>
            <a:r>
              <a:rPr lang="en-US" sz="900" dirty="0">
                <a:latin typeface="Bahnschrift" panose="020B0502040204020203" pitchFamily="34" charset="0"/>
              </a:rPr>
              <a:t>Washtenaw Audubon Society</a:t>
            </a:r>
          </a:p>
          <a:p>
            <a:r>
              <a:rPr lang="en-US" sz="900" dirty="0">
                <a:latin typeface="Bahnschrift" panose="020B0502040204020203" pitchFamily="34" charset="0"/>
              </a:rPr>
              <a:t>Yale Day of Service</a:t>
            </a:r>
          </a:p>
          <a:p>
            <a:r>
              <a:rPr lang="en-US" sz="900" dirty="0">
                <a:latin typeface="Bahnschrift" panose="020B0502040204020203" pitchFamily="34" charset="0"/>
              </a:rPr>
              <a:t>Youth for Understanding</a:t>
            </a:r>
          </a:p>
          <a:p>
            <a:r>
              <a:rPr lang="en-US" sz="900" dirty="0">
                <a:latin typeface="Bahnschrift" panose="020B0502040204020203" pitchFamily="34" charset="0"/>
              </a:rPr>
              <a:t>Youth Volunteer Corps</a:t>
            </a:r>
          </a:p>
          <a:p>
            <a:endParaRPr lang="en-US" sz="900" dirty="0">
              <a:latin typeface="Bahnschrift" panose="020B0502040204020203" pitchFamily="34" charset="0"/>
            </a:endParaRPr>
          </a:p>
          <a:p>
            <a:endParaRPr lang="en-US" sz="900" dirty="0">
              <a:latin typeface="Bahnschrift" panose="020B0502040204020203" pitchFamily="34" charset="0"/>
            </a:endParaRPr>
          </a:p>
        </p:txBody>
      </p:sp>
      <p:grpSp>
        <p:nvGrpSpPr>
          <p:cNvPr id="10" name="Group 9" descr="2,389 hours volunteered by private groups">
            <a:extLst>
              <a:ext uri="{FF2B5EF4-FFF2-40B4-BE49-F238E27FC236}">
                <a16:creationId xmlns:a16="http://schemas.microsoft.com/office/drawing/2014/main" id="{8D6AD09D-1095-58EF-2BE7-B7EB92C0A155}"/>
              </a:ext>
              <a:ext uri="{C183D7F6-B498-43B3-948B-1728B52AA6E4}">
                <adec:decorative xmlns:adec="http://schemas.microsoft.com/office/drawing/2017/decorative" val="0"/>
              </a:ext>
            </a:extLst>
          </p:cNvPr>
          <p:cNvGrpSpPr/>
          <p:nvPr/>
        </p:nvGrpSpPr>
        <p:grpSpPr>
          <a:xfrm>
            <a:off x="-254492" y="3902944"/>
            <a:ext cx="11920088" cy="2295607"/>
            <a:chOff x="-254492" y="3902944"/>
            <a:chExt cx="11920088" cy="2295607"/>
          </a:xfrm>
        </p:grpSpPr>
        <p:sp>
          <p:nvSpPr>
            <p:cNvPr id="86" name="TextBox 85">
              <a:extLst>
                <a:ext uri="{FF2B5EF4-FFF2-40B4-BE49-F238E27FC236}">
                  <a16:creationId xmlns:a16="http://schemas.microsoft.com/office/drawing/2014/main" id="{F6102B4C-4E60-E499-7212-7D205BDFB131}"/>
                </a:ext>
              </a:extLst>
            </p:cNvPr>
            <p:cNvSpPr txBox="1"/>
            <p:nvPr/>
          </p:nvSpPr>
          <p:spPr>
            <a:xfrm>
              <a:off x="5678133" y="4107778"/>
              <a:ext cx="3886530" cy="1232710"/>
            </a:xfrm>
            <a:prstGeom prst="rect">
              <a:avLst/>
            </a:prstGeom>
            <a:noFill/>
          </p:spPr>
          <p:txBody>
            <a:bodyPr wrap="square" rtlCol="0">
              <a:spAutoFit/>
            </a:bodyPr>
            <a:lstStyle/>
            <a:p>
              <a:pPr>
                <a:lnSpc>
                  <a:spcPts val="4300"/>
                </a:lnSpc>
              </a:pPr>
              <a:r>
                <a:rPr lang="en-US" sz="4800" i="1" dirty="0">
                  <a:solidFill>
                    <a:schemeClr val="accent5">
                      <a:lumMod val="50000"/>
                    </a:schemeClr>
                  </a:solidFill>
                  <a:latin typeface="Elephant" panose="02020904090505020303" pitchFamily="18" charset="0"/>
                </a:rPr>
                <a:t>hours volunteered</a:t>
              </a:r>
            </a:p>
          </p:txBody>
        </p:sp>
        <p:sp>
          <p:nvSpPr>
            <p:cNvPr id="85" name="TextBox 84">
              <a:extLst>
                <a:ext uri="{FF2B5EF4-FFF2-40B4-BE49-F238E27FC236}">
                  <a16:creationId xmlns:a16="http://schemas.microsoft.com/office/drawing/2014/main" id="{BAFD42A1-31F8-F81B-FFDA-44E2074B95A2}"/>
                </a:ext>
              </a:extLst>
            </p:cNvPr>
            <p:cNvSpPr txBox="1"/>
            <p:nvPr/>
          </p:nvSpPr>
          <p:spPr>
            <a:xfrm>
              <a:off x="-202172" y="3982560"/>
              <a:ext cx="6403937" cy="2215991"/>
            </a:xfrm>
            <a:prstGeom prst="rect">
              <a:avLst/>
            </a:prstGeom>
            <a:noFill/>
          </p:spPr>
          <p:txBody>
            <a:bodyPr wrap="square" rtlCol="0">
              <a:spAutoFit/>
            </a:bodyPr>
            <a:lstStyle/>
            <a:p>
              <a:pPr algn="ctr"/>
              <a:r>
                <a:rPr lang="en-US" sz="13800" dirty="0">
                  <a:ln w="9525">
                    <a:noFill/>
                  </a:ln>
                  <a:solidFill>
                    <a:schemeClr val="accent1"/>
                  </a:solidFill>
                  <a:latin typeface="Elephant" panose="02020904090505020303" pitchFamily="18" charset="0"/>
                </a:rPr>
                <a:t>2,839</a:t>
              </a:r>
              <a:endParaRPr lang="en-US" sz="13800" dirty="0">
                <a:ln w="9525">
                  <a:noFill/>
                </a:ln>
                <a:solidFill>
                  <a:schemeClr val="accent1"/>
                </a:solidFill>
              </a:endParaRPr>
            </a:p>
          </p:txBody>
        </p:sp>
        <p:sp>
          <p:nvSpPr>
            <p:cNvPr id="5" name="TextBox 4">
              <a:extLst>
                <a:ext uri="{FF2B5EF4-FFF2-40B4-BE49-F238E27FC236}">
                  <a16:creationId xmlns:a16="http://schemas.microsoft.com/office/drawing/2014/main" id="{7F623EAC-BCED-A41F-EE20-18864A6A6A10}"/>
                </a:ext>
              </a:extLst>
            </p:cNvPr>
            <p:cNvSpPr txBox="1"/>
            <p:nvPr/>
          </p:nvSpPr>
          <p:spPr>
            <a:xfrm>
              <a:off x="-254492" y="3902944"/>
              <a:ext cx="6403937" cy="2215991"/>
            </a:xfrm>
            <a:prstGeom prst="rect">
              <a:avLst/>
            </a:prstGeom>
            <a:noFill/>
          </p:spPr>
          <p:txBody>
            <a:bodyPr wrap="square" rtlCol="0">
              <a:spAutoFit/>
            </a:bodyPr>
            <a:lstStyle/>
            <a:p>
              <a:pPr algn="ctr"/>
              <a:r>
                <a:rPr lang="en-US" sz="13800" dirty="0">
                  <a:ln w="9525">
                    <a:noFill/>
                  </a:ln>
                  <a:solidFill>
                    <a:schemeClr val="bg1"/>
                  </a:solidFill>
                  <a:latin typeface="Elephant" panose="02020904090505020303" pitchFamily="18" charset="0"/>
                </a:rPr>
                <a:t>2,839</a:t>
              </a:r>
              <a:endParaRPr lang="en-US" sz="13800" dirty="0">
                <a:ln w="9525">
                  <a:noFill/>
                </a:ln>
                <a:solidFill>
                  <a:schemeClr val="bg1"/>
                </a:solidFill>
              </a:endParaRPr>
            </a:p>
          </p:txBody>
        </p:sp>
        <p:sp>
          <p:nvSpPr>
            <p:cNvPr id="11" name="TextBox 10">
              <a:extLst>
                <a:ext uri="{FF2B5EF4-FFF2-40B4-BE49-F238E27FC236}">
                  <a16:creationId xmlns:a16="http://schemas.microsoft.com/office/drawing/2014/main" id="{D49B3548-25E4-3A45-FC8B-019FFE5340C1}"/>
                </a:ext>
              </a:extLst>
            </p:cNvPr>
            <p:cNvSpPr txBox="1"/>
            <p:nvPr/>
          </p:nvSpPr>
          <p:spPr>
            <a:xfrm>
              <a:off x="5693422" y="4943691"/>
              <a:ext cx="5972174" cy="571695"/>
            </a:xfrm>
            <a:prstGeom prst="rect">
              <a:avLst/>
            </a:prstGeom>
            <a:noFill/>
          </p:spPr>
          <p:txBody>
            <a:bodyPr wrap="square">
              <a:spAutoFit/>
            </a:bodyPr>
            <a:lstStyle/>
            <a:p>
              <a:pPr>
                <a:lnSpc>
                  <a:spcPts val="4300"/>
                </a:lnSpc>
              </a:pPr>
              <a:r>
                <a:rPr lang="en-US" sz="1800" i="1" dirty="0">
                  <a:solidFill>
                    <a:schemeClr val="accent5">
                      <a:lumMod val="50000"/>
                    </a:schemeClr>
                  </a:solidFill>
                  <a:latin typeface="Elephant" panose="02020904090505020303" pitchFamily="18" charset="0"/>
                </a:rPr>
                <a:t>by private groups</a:t>
              </a:r>
            </a:p>
          </p:txBody>
        </p:sp>
      </p:grpSp>
    </p:spTree>
    <p:extLst>
      <p:ext uri="{BB962C8B-B14F-4D97-AF65-F5344CB8AC3E}">
        <p14:creationId xmlns:p14="http://schemas.microsoft.com/office/powerpoint/2010/main" val="1223925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19F3-2A8E-4027-816A-3B4D0A3D3628}"/>
              </a:ext>
            </a:extLst>
          </p:cNvPr>
          <p:cNvSpPr>
            <a:spLocks noGrp="1"/>
          </p:cNvSpPr>
          <p:nvPr>
            <p:ph type="title" idx="4294967295"/>
          </p:nvPr>
        </p:nvSpPr>
        <p:spPr>
          <a:xfrm>
            <a:off x="256496" y="720142"/>
            <a:ext cx="3234690" cy="579839"/>
          </a:xfrm>
          <a:noFill/>
        </p:spPr>
        <p:txBody>
          <a:bodyPr wrap="square" rtlCol="0">
            <a:spAutoFit/>
          </a:bodyPr>
          <a:lstStyle/>
          <a:p>
            <a:pPr defTabSz="457200"/>
            <a:r>
              <a:rPr lang="en-US" sz="3520" dirty="0">
                <a:solidFill>
                  <a:srgbClr val="E2AA00"/>
                </a:solidFill>
                <a:latin typeface="Bahnschrift SemiLight Condensed" panose="020B0502040204020203" pitchFamily="34" charset="0"/>
                <a:ea typeface="+mn-ea"/>
                <a:cs typeface="+mn-cs"/>
              </a:rPr>
              <a:t>LINKS AND SOURCES</a:t>
            </a:r>
          </a:p>
        </p:txBody>
      </p:sp>
      <p:sp>
        <p:nvSpPr>
          <p:cNvPr id="4" name="Rectangle 3">
            <a:extLst>
              <a:ext uri="{FF2B5EF4-FFF2-40B4-BE49-F238E27FC236}">
                <a16:creationId xmlns:a16="http://schemas.microsoft.com/office/drawing/2014/main" id="{77137AAC-732D-4E31-9F08-ACC2F035C210}"/>
              </a:ext>
            </a:extLst>
          </p:cNvPr>
          <p:cNvSpPr/>
          <p:nvPr/>
        </p:nvSpPr>
        <p:spPr>
          <a:xfrm>
            <a:off x="385539" y="1405824"/>
            <a:ext cx="9174260" cy="5562135"/>
          </a:xfrm>
          <a:prstGeom prst="rect">
            <a:avLst/>
          </a:prstGeom>
        </p:spPr>
        <p:txBody>
          <a:bodyPr wrap="square" numCol="2">
            <a:spAutoFit/>
          </a:bodyPr>
          <a:lstStyle/>
          <a:p>
            <a:r>
              <a:rPr lang="en-US" sz="900" dirty="0">
                <a:latin typeface="Sitka Text" panose="02000505000000020004" pitchFamily="2" charset="0"/>
              </a:rPr>
              <a:t> </a:t>
            </a:r>
            <a:r>
              <a:rPr lang="en-US" sz="900" dirty="0">
                <a:latin typeface="Elephant" panose="02020904090505020303" pitchFamily="18" charset="0"/>
                <a:cs typeface="Times New Roman" panose="02020603050405020304" pitchFamily="18" charset="0"/>
              </a:rPr>
              <a:t>Page 6</a:t>
            </a:r>
          </a:p>
          <a:p>
            <a:pPr marL="171450" indent="-171450">
              <a:buFont typeface="Arial" panose="020B0604020202020204" pitchFamily="34" charset="0"/>
              <a:buChar char="•"/>
            </a:pPr>
            <a:r>
              <a:rPr lang="en-US" sz="900" dirty="0">
                <a:latin typeface="Sitka Text" panose="02000505000000020004" pitchFamily="2" charset="0"/>
              </a:rPr>
              <a:t>Clark, Nathan. “Storm downs trees throughout Washtenaw County, blocking roads.” Mlive.com, Jul. 26, 2023, </a:t>
            </a:r>
            <a:r>
              <a:rPr lang="en-US" sz="900" dirty="0">
                <a:latin typeface="Sitka Text" panose="02000505000000020004" pitchFamily="2" charset="0"/>
                <a:hlinkClick r:id="rId2"/>
              </a:rPr>
              <a:t>https://www.mlive.com/news/ann-arbor/2023/07/storm-downs-trees-throughout-washtenaw-county-blocking-roads.html</a:t>
            </a:r>
            <a:r>
              <a:rPr lang="en-US" sz="900" dirty="0">
                <a:latin typeface="Sitka Text" panose="02000505000000020004" pitchFamily="2" charset="0"/>
              </a:rPr>
              <a:t>  </a:t>
            </a:r>
          </a:p>
          <a:p>
            <a:r>
              <a:rPr lang="en-US" sz="900" dirty="0">
                <a:latin typeface="Elephant" panose="02020904090505020303" pitchFamily="18" charset="0"/>
                <a:cs typeface="Times New Roman" panose="02020603050405020304" pitchFamily="18" charset="0"/>
              </a:rPr>
              <a:t> </a:t>
            </a:r>
          </a:p>
          <a:p>
            <a:r>
              <a:rPr lang="en-US" sz="900" dirty="0">
                <a:latin typeface="Elephant" panose="02020904090505020303" pitchFamily="18" charset="0"/>
                <a:cs typeface="Times New Roman" panose="02020603050405020304" pitchFamily="18" charset="0"/>
              </a:rPr>
              <a:t>Page 9</a:t>
            </a:r>
          </a:p>
          <a:p>
            <a:pPr marL="171450" indent="-171450">
              <a:buFont typeface="Arial" panose="020B0604020202020204" pitchFamily="34" charset="0"/>
              <a:buChar char="•"/>
            </a:pPr>
            <a:r>
              <a:rPr lang="en-US" sz="900" dirty="0">
                <a:latin typeface="Sitka Text" panose="02000505000000020004" pitchFamily="2" charset="0"/>
              </a:rPr>
              <a:t>Turner, Lila. “Photo Essay: Controlled ecological burns in Ann Arbor” MichiganDaily.com, Dec. 6, 2023, </a:t>
            </a:r>
            <a:r>
              <a:rPr lang="en-US" sz="900" dirty="0">
                <a:latin typeface="Sitka Text" panose="02000505000000020004" pitchFamily="2" charset="0"/>
                <a:hlinkClick r:id="rId3"/>
              </a:rPr>
              <a:t>https://www.michigandaily.com/multimedia/photos/photo-essay-controlled-ecological-burns-in-ann-arbor/</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12</a:t>
            </a:r>
          </a:p>
          <a:p>
            <a:pPr marL="171450" indent="-171450">
              <a:buFont typeface="Arial" panose="020B0604020202020204" pitchFamily="34" charset="0"/>
              <a:buChar char="•"/>
            </a:pPr>
            <a:r>
              <a:rPr lang="en-US" sz="900" dirty="0">
                <a:latin typeface="Sitka Text" panose="02000505000000020004" pitchFamily="2" charset="0"/>
              </a:rPr>
              <a:t>Blue-spotted salamander - </a:t>
            </a:r>
            <a:r>
              <a:rPr lang="en-US" sz="900" dirty="0">
                <a:latin typeface="Sitka Text" panose="02000505000000020004" pitchFamily="2" charset="0"/>
                <a:hlinkClick r:id="rId4"/>
              </a:rPr>
              <a:t>https://www.inaturalist.org/taxa/52354-Ambystoma-laterale</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Yellow-bellied slider - </a:t>
            </a:r>
            <a:r>
              <a:rPr lang="en-US" sz="900" dirty="0">
                <a:latin typeface="Sitka Text" panose="02000505000000020004" pitchFamily="2" charset="0"/>
                <a:hlinkClick r:id="rId5"/>
              </a:rPr>
              <a:t>https://www.inaturalist.org/taxa/39793-Trachemys-scripta-scripta</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Eastern milksnake - </a:t>
            </a:r>
            <a:r>
              <a:rPr lang="en-US" sz="900" dirty="0">
                <a:latin typeface="Sitka Text" panose="02000505000000020004" pitchFamily="2" charset="0"/>
                <a:hlinkClick r:id="rId6"/>
              </a:rPr>
              <a:t>https://www.inaturalist.org/taxa/515419-Lampropeltis-triangulum</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13</a:t>
            </a:r>
          </a:p>
          <a:p>
            <a:pPr marL="171450" indent="-171450">
              <a:buFont typeface="Arial" panose="020B0604020202020204" pitchFamily="34" charset="0"/>
              <a:buChar char="•"/>
            </a:pPr>
            <a:r>
              <a:rPr lang="en-US" sz="900" dirty="0">
                <a:latin typeface="Sitka Text" panose="02000505000000020004" pitchFamily="2" charset="0"/>
              </a:rPr>
              <a:t>Michigan Natural Features Inventory, queen snakes - </a:t>
            </a:r>
            <a:r>
              <a:rPr lang="en-US" sz="900" dirty="0">
                <a:latin typeface="Sitka Text" panose="02000505000000020004" pitchFamily="2" charset="0"/>
                <a:hlinkClick r:id="rId7"/>
              </a:rPr>
              <a:t>https://mnfi.anr.msu.edu/species/description/11511/regina-septemvittata</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Queen snake - </a:t>
            </a:r>
            <a:r>
              <a:rPr lang="en-US" sz="900" dirty="0">
                <a:latin typeface="Sitka Text" panose="02000505000000020004" pitchFamily="2" charset="0"/>
                <a:hlinkClick r:id="rId8"/>
              </a:rPr>
              <a:t>https://www.inaturalist.org/taxa/28850-Regina-septemvittata</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14</a:t>
            </a:r>
          </a:p>
          <a:p>
            <a:pPr marL="171450" indent="-171450">
              <a:buFont typeface="Arial" panose="020B0604020202020204" pitchFamily="34" charset="0"/>
              <a:buChar char="•"/>
            </a:pPr>
            <a:r>
              <a:rPr lang="en-US" sz="900" dirty="0">
                <a:latin typeface="Sitka Text" panose="02000505000000020004" pitchFamily="2" charset="0"/>
              </a:rPr>
              <a:t>Eastern garter snake - </a:t>
            </a:r>
            <a:r>
              <a:rPr lang="en-US" sz="900" dirty="0">
                <a:latin typeface="Sitka Text" panose="02000505000000020004" pitchFamily="2" charset="0"/>
                <a:hlinkClick r:id="rId9"/>
              </a:rPr>
              <a:t>https://www.inaturalist.org/taxa/28362-Thamnophis-sirtalis</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Queen snake - </a:t>
            </a:r>
            <a:r>
              <a:rPr lang="en-US" sz="900" dirty="0">
                <a:latin typeface="Sitka Text" panose="02000505000000020004" pitchFamily="2" charset="0"/>
                <a:hlinkClick r:id="rId8"/>
              </a:rPr>
              <a:t>https://www.inaturalist.org/taxa/28850-Regina-septemvittata</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Schroeder, Brandon; </a:t>
            </a:r>
            <a:r>
              <a:rPr lang="en-US" sz="900" dirty="0" err="1">
                <a:latin typeface="Sitka Text" panose="02000505000000020004" pitchFamily="2" charset="0"/>
              </a:rPr>
              <a:t>Glon</a:t>
            </a:r>
            <a:r>
              <a:rPr lang="en-US" sz="900" dirty="0">
                <a:latin typeface="Sitka Text" panose="02000505000000020004" pitchFamily="2" charset="0"/>
              </a:rPr>
              <a:t>, </a:t>
            </a:r>
            <a:r>
              <a:rPr lang="en-US" sz="900" dirty="0" err="1">
                <a:latin typeface="Sitka Text" panose="02000505000000020004" pitchFamily="2" charset="0"/>
              </a:rPr>
              <a:t>Mael</a:t>
            </a:r>
            <a:r>
              <a:rPr lang="en-US" sz="900" dirty="0">
                <a:latin typeface="Sitka Text" panose="02000505000000020004" pitchFamily="2" charset="0"/>
              </a:rPr>
              <a:t>; Smith, Kelley. “Explore Michigan’s wonderful world of crayfish.” Michigan State University Extension, Dec. 12, 2016, </a:t>
            </a:r>
            <a:r>
              <a:rPr lang="en-US" sz="900" dirty="0">
                <a:latin typeface="Sitka Text" panose="02000505000000020004" pitchFamily="2" charset="0"/>
                <a:hlinkClick r:id="rId10"/>
              </a:rPr>
              <a:t>https://www.canr.msu.edu/news/explore_michigans_wonderful_world_of_crayfish_msg16_schroeder16</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15</a:t>
            </a:r>
          </a:p>
          <a:p>
            <a:pPr marL="171450" indent="-171450">
              <a:buFont typeface="Arial" panose="020B0604020202020204" pitchFamily="34" charset="0"/>
              <a:buChar char="•"/>
            </a:pPr>
            <a:r>
              <a:rPr lang="en-US" sz="900" dirty="0">
                <a:latin typeface="Sitka Text" panose="02000505000000020004" pitchFamily="2" charset="0"/>
              </a:rPr>
              <a:t>Black-crowned Night Heron - </a:t>
            </a:r>
            <a:r>
              <a:rPr lang="en-US" sz="900" dirty="0">
                <a:latin typeface="Sitka Text" panose="02000505000000020004" pitchFamily="2" charset="0"/>
                <a:hlinkClick r:id="rId11"/>
              </a:rPr>
              <a:t>https://ebird.org/species/bcnher</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Marsh Wren - </a:t>
            </a:r>
            <a:r>
              <a:rPr lang="en-US" sz="900" dirty="0">
                <a:latin typeface="Sitka Text" panose="02000505000000020004" pitchFamily="2" charset="0"/>
                <a:hlinkClick r:id="rId12"/>
              </a:rPr>
              <a:t>https://ebird.org/species/marwre/</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Red-shouldered Hawk - </a:t>
            </a:r>
            <a:r>
              <a:rPr lang="en-US" sz="900" dirty="0">
                <a:latin typeface="Sitka Text" panose="02000505000000020004" pitchFamily="2" charset="0"/>
                <a:hlinkClick r:id="rId13"/>
              </a:rPr>
              <a:t>https://ebird.org/species/reshaw</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Trumpeter Swan - </a:t>
            </a:r>
            <a:r>
              <a:rPr lang="en-US" sz="900" dirty="0">
                <a:latin typeface="Sitka Text" panose="02000505000000020004" pitchFamily="2" charset="0"/>
                <a:hlinkClick r:id="rId14"/>
              </a:rPr>
              <a:t>https://ebird.org/species/truswa</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Red-headed Woodpecker - </a:t>
            </a:r>
            <a:r>
              <a:rPr lang="en-US" sz="900" dirty="0">
                <a:latin typeface="Sitka Text" panose="02000505000000020004" pitchFamily="2" charset="0"/>
                <a:hlinkClick r:id="rId15"/>
              </a:rPr>
              <a:t>https://ebird.org/species/rehwoo/</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Eastern Bluebird - </a:t>
            </a:r>
            <a:r>
              <a:rPr lang="en-US" sz="900" dirty="0">
                <a:latin typeface="Sitka Text" panose="02000505000000020004" pitchFamily="2" charset="0"/>
                <a:hlinkClick r:id="rId16"/>
              </a:rPr>
              <a:t>https://ebird.org/species/easblu/</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Black-capped Chickadee – </a:t>
            </a:r>
            <a:r>
              <a:rPr lang="en-US" sz="900" dirty="0">
                <a:latin typeface="Sitka Text" panose="02000505000000020004" pitchFamily="2" charset="0"/>
                <a:hlinkClick r:id="rId17"/>
              </a:rPr>
              <a:t>https://ebird.org/species/bkcchi/</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House Wren – </a:t>
            </a:r>
            <a:r>
              <a:rPr lang="en-US" sz="900" dirty="0">
                <a:latin typeface="Sitka Text" panose="02000505000000020004" pitchFamily="2" charset="0"/>
                <a:hlinkClick r:id="rId18"/>
              </a:rPr>
              <a:t>https://ebird.org/species/houwre/</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Tree Swallow - </a:t>
            </a:r>
            <a:r>
              <a:rPr lang="en-US" sz="900" dirty="0">
                <a:latin typeface="Sitka Text" panose="02000505000000020004" pitchFamily="2" charset="0"/>
                <a:hlinkClick r:id="rId19"/>
              </a:rPr>
              <a:t>https://ebird.org/species/treswa/</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16</a:t>
            </a:r>
          </a:p>
          <a:p>
            <a:pPr marL="171450" indent="-171450">
              <a:buFont typeface="Arial" panose="020B0604020202020204" pitchFamily="34" charset="0"/>
              <a:buChar char="•"/>
            </a:pPr>
            <a:r>
              <a:rPr lang="en-US" sz="900" dirty="0">
                <a:latin typeface="Sitka Text" panose="02000505000000020004" pitchFamily="2" charset="0"/>
              </a:rPr>
              <a:t>Weiler, Beth. “Wildlife tracking tower in Ann Arbor fills gap in statewide network.” Mighiganpublic.org, Oct. 5, 2023, </a:t>
            </a:r>
            <a:r>
              <a:rPr lang="en-US" sz="900" dirty="0">
                <a:latin typeface="Sitka Text" panose="02000505000000020004" pitchFamily="2" charset="0"/>
                <a:hlinkClick r:id="rId20"/>
              </a:rPr>
              <a:t>https://www.michiganpublic.org/environment-climate-change/2023-10-05/wildlife-tracking-tower-in-ann-arbor-fills-gap-in-statewide-network</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Eastern Whip-poor-will - </a:t>
            </a:r>
            <a:r>
              <a:rPr lang="en-US" sz="900" dirty="0">
                <a:latin typeface="Sitka Text" panose="02000505000000020004" pitchFamily="2" charset="0"/>
                <a:hlinkClick r:id="rId21"/>
              </a:rPr>
              <a:t>https://ebird.org/species/easwpw1/</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Kirtland’s Warbler - </a:t>
            </a:r>
            <a:r>
              <a:rPr lang="en-US" sz="900" dirty="0">
                <a:latin typeface="Sitka Text" panose="02000505000000020004" pitchFamily="2" charset="0"/>
                <a:hlinkClick r:id="rId22"/>
              </a:rPr>
              <a:t>https://ebird.org/species/kirwar/</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Monarch butterfly - </a:t>
            </a:r>
            <a:r>
              <a:rPr lang="en-US" sz="900" dirty="0">
                <a:latin typeface="Sitka Text" panose="02000505000000020004" pitchFamily="2" charset="0"/>
                <a:hlinkClick r:id="rId23"/>
              </a:rPr>
              <a:t>https://www.inaturalist.org/taxa/48662-Danaus-plexippus</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17</a:t>
            </a:r>
          </a:p>
          <a:p>
            <a:pPr marL="171450" indent="-171450">
              <a:buFont typeface="Arial" panose="020B0604020202020204" pitchFamily="34" charset="0"/>
              <a:buChar char="•"/>
            </a:pPr>
            <a:r>
              <a:rPr lang="en-US" sz="900" dirty="0">
                <a:latin typeface="Sitka Text" panose="02000505000000020004" pitchFamily="2" charset="0"/>
              </a:rPr>
              <a:t>Photo Monitoring Web Map – </a:t>
            </a:r>
            <a:r>
              <a:rPr lang="en-US" sz="900" dirty="0">
                <a:latin typeface="Sitka Text" panose="02000505000000020004" pitchFamily="2" charset="0"/>
                <a:hlinkClick r:id="rId24"/>
              </a:rPr>
              <a:t>https://experience.arcgis.com/experience/2ab179c8b6c24b4ebb0de0ce31692262</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18</a:t>
            </a:r>
          </a:p>
          <a:p>
            <a:pPr marL="171450" indent="-171450">
              <a:buFont typeface="Arial" panose="020B0604020202020204" pitchFamily="34" charset="0"/>
              <a:buChar char="•"/>
            </a:pPr>
            <a:r>
              <a:rPr lang="en-US" sz="900" dirty="0">
                <a:latin typeface="Sitka Text" panose="02000505000000020004" pitchFamily="2" charset="0"/>
              </a:rPr>
              <a:t>Eastern tiger swallowtail - </a:t>
            </a:r>
            <a:r>
              <a:rPr lang="en-US" sz="900" dirty="0">
                <a:latin typeface="Sitka Text" panose="02000505000000020004" pitchFamily="2" charset="0"/>
                <a:hlinkClick r:id="rId25"/>
              </a:rPr>
              <a:t>https://www.inaturalist.org/taxa/60551-Papilio-glaucus</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Pearl crescent - </a:t>
            </a:r>
            <a:r>
              <a:rPr lang="en-US" sz="900" dirty="0">
                <a:latin typeface="Sitka Text" panose="02000505000000020004" pitchFamily="2" charset="0"/>
                <a:hlinkClick r:id="rId26"/>
              </a:rPr>
              <a:t>https://www.inaturalist.org/taxa/52925-Phyciodes-tharos</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21</a:t>
            </a:r>
          </a:p>
          <a:p>
            <a:pPr marL="171450" indent="-171450">
              <a:buFont typeface="Arial" panose="020B0604020202020204" pitchFamily="34" charset="0"/>
              <a:buChar char="•"/>
            </a:pPr>
            <a:r>
              <a:rPr lang="en-US" sz="900" dirty="0">
                <a:latin typeface="Sitka Text" panose="02000505000000020004" pitchFamily="2" charset="0"/>
              </a:rPr>
              <a:t>Stanton, Ryan, “U-Pick flowers and organic crops among plans for 2 Ann Arbor greenbelt farms.” MLive.com, Dec. 27, 2023, </a:t>
            </a:r>
            <a:r>
              <a:rPr lang="en-US" sz="900" dirty="0">
                <a:latin typeface="Sitka Text" panose="02000505000000020004" pitchFamily="2" charset="0"/>
                <a:hlinkClick r:id="rId27"/>
              </a:rPr>
              <a:t>https://www.mlive.com/news/ann-arbor/2023/12/u-pick-flowers-and-organic-crops-among-plans-for-2-ann-arbor-greenbelt-farms.html</a:t>
            </a:r>
            <a:r>
              <a:rPr lang="en-US" sz="900" dirty="0">
                <a:latin typeface="Sitka Text" panose="02000505000000020004" pitchFamily="2" charset="0"/>
              </a:rPr>
              <a:t>   </a:t>
            </a:r>
          </a:p>
          <a:p>
            <a:pPr marL="171450" indent="-171450">
              <a:buFont typeface="Arial" panose="020B0604020202020204" pitchFamily="34" charset="0"/>
              <a:buChar char="•"/>
            </a:pPr>
            <a:r>
              <a:rPr lang="en-US" sz="900" dirty="0">
                <a:latin typeface="Sitka Text" panose="02000505000000020004" pitchFamily="2" charset="0"/>
              </a:rPr>
              <a:t>Greenbelt interactive map - </a:t>
            </a:r>
            <a:r>
              <a:rPr lang="en-US" sz="900" dirty="0">
                <a:latin typeface="Sitka Text" panose="02000505000000020004" pitchFamily="2" charset="0"/>
                <a:hlinkClick r:id="rId28"/>
              </a:rPr>
              <a:t>https://www2.a2gov.org/GIS/MapAnnArbor/Greenbelt/</a:t>
            </a:r>
            <a:r>
              <a:rPr lang="en-US" sz="900" dirty="0">
                <a:latin typeface="Sitka Text" panose="02000505000000020004" pitchFamily="2" charset="0"/>
              </a:rPr>
              <a:t> </a:t>
            </a:r>
          </a:p>
          <a:p>
            <a:endParaRPr lang="en-US" sz="900" dirty="0">
              <a:latin typeface="Elephant" panose="02020904090505020303" pitchFamily="18" charset="0"/>
              <a:cs typeface="Times New Roman" panose="02020603050405020304" pitchFamily="18" charset="0"/>
            </a:endParaRPr>
          </a:p>
          <a:p>
            <a:r>
              <a:rPr lang="en-US" sz="900" dirty="0">
                <a:latin typeface="Elephant" panose="02020904090505020303" pitchFamily="18" charset="0"/>
                <a:cs typeface="Times New Roman" panose="02020603050405020304" pitchFamily="18" charset="0"/>
              </a:rPr>
              <a:t>Page 24</a:t>
            </a:r>
          </a:p>
          <a:p>
            <a:pPr marL="171450" indent="-171450">
              <a:buFont typeface="Arial" panose="020B0604020202020204" pitchFamily="34" charset="0"/>
              <a:buChar char="•"/>
            </a:pPr>
            <a:r>
              <a:rPr lang="en-US" sz="900" dirty="0">
                <a:latin typeface="Sitka Text" panose="02000505000000020004" pitchFamily="2" charset="0"/>
              </a:rPr>
              <a:t>NAP Group Volunteering Form - </a:t>
            </a:r>
            <a:r>
              <a:rPr lang="en-US" sz="900" dirty="0">
                <a:latin typeface="Sitka Text" panose="02000505000000020004" pitchFamily="2" charset="0"/>
                <a:hlinkClick r:id="rId29"/>
              </a:rPr>
              <a:t>https://www.a2gov.org/departments/Parks-Recreation/NAP/volunteering/Pages/Volunteer-Sign-Up-Form.aspx</a:t>
            </a:r>
            <a:r>
              <a:rPr lang="en-US" sz="900" dirty="0">
                <a:latin typeface="Sitka Text" panose="02000505000000020004" pitchFamily="2" charset="0"/>
              </a:rPr>
              <a:t> </a:t>
            </a:r>
          </a:p>
          <a:p>
            <a:r>
              <a:rPr lang="en-US" sz="900" dirty="0">
                <a:latin typeface="Sitka Text" panose="02000505000000020004" pitchFamily="2" charset="0"/>
              </a:rPr>
              <a:t> </a:t>
            </a:r>
            <a:endParaRPr lang="en-US" sz="900" dirty="0">
              <a:latin typeface="Sitka Text" panose="02000505000000020004" pitchFamily="2" charset="0"/>
              <a:cs typeface="Times New Roman" panose="02020603050405020304" pitchFamily="18" charset="0"/>
            </a:endParaRPr>
          </a:p>
        </p:txBody>
      </p:sp>
      <p:sp>
        <p:nvSpPr>
          <p:cNvPr id="8" name="TextBox 7">
            <a:extLst>
              <a:ext uri="{FF2B5EF4-FFF2-40B4-BE49-F238E27FC236}">
                <a16:creationId xmlns:a16="http://schemas.microsoft.com/office/drawing/2014/main" id="{86C6FA33-B616-4FB4-9765-6B3A087C8CA5}"/>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25</a:t>
            </a:r>
          </a:p>
        </p:txBody>
      </p:sp>
      <p:cxnSp>
        <p:nvCxnSpPr>
          <p:cNvPr id="9" name="Straight Connector 8">
            <a:extLst>
              <a:ext uri="{FF2B5EF4-FFF2-40B4-BE49-F238E27FC236}">
                <a16:creationId xmlns:a16="http://schemas.microsoft.com/office/drawing/2014/main" id="{A526922F-5293-4A9B-BC4D-0005502C16EB}"/>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64CEC37D-7687-4CB2-8C37-1F149D9C3589}"/>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2023</a:t>
            </a:r>
          </a:p>
        </p:txBody>
      </p:sp>
      <p:sp>
        <p:nvSpPr>
          <p:cNvPr id="7" name="TextBox 6">
            <a:extLst>
              <a:ext uri="{FF2B5EF4-FFF2-40B4-BE49-F238E27FC236}">
                <a16:creationId xmlns:a16="http://schemas.microsoft.com/office/drawing/2014/main" id="{0D5EDF66-B10A-42D7-A662-465439D9DEB9}"/>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10" name="Picture 9">
            <a:extLst>
              <a:ext uri="{FF2B5EF4-FFF2-40B4-BE49-F238E27FC236}">
                <a16:creationId xmlns:a16="http://schemas.microsoft.com/office/drawing/2014/main" id="{BD493101-1447-4ED6-9663-16064A4C9F1E}"/>
              </a:ext>
              <a:ext uri="{C183D7F6-B498-43B3-948B-1728B52AA6E4}">
                <adec:decorative xmlns:adec="http://schemas.microsoft.com/office/drawing/2017/decorative" val="1"/>
              </a:ext>
            </a:extLst>
          </p:cNvPr>
          <p:cNvPicPr>
            <a:picLocks noChangeAspect="1"/>
          </p:cNvPicPr>
          <p:nvPr/>
        </p:nvPicPr>
        <p:blipFill>
          <a:blip r:embed="rId30"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cxnSp>
        <p:nvCxnSpPr>
          <p:cNvPr id="197" name="Straight Connector 196">
            <a:extLst>
              <a:ext uri="{FF2B5EF4-FFF2-40B4-BE49-F238E27FC236}">
                <a16:creationId xmlns:a16="http://schemas.microsoft.com/office/drawing/2014/main" id="{821892C6-C29D-4C32-BF5F-0A1655920017}"/>
              </a:ext>
              <a:ext uri="{C183D7F6-B498-43B3-948B-1728B52AA6E4}">
                <adec:decorative xmlns:adec="http://schemas.microsoft.com/office/drawing/2017/decorative" val="1"/>
              </a:ext>
            </a:extLst>
          </p:cNvPr>
          <p:cNvCxnSpPr>
            <a:cxnSpLocks/>
          </p:cNvCxnSpPr>
          <p:nvPr/>
        </p:nvCxnSpPr>
        <p:spPr>
          <a:xfrm>
            <a:off x="366411" y="1240349"/>
            <a:ext cx="5029200" cy="0"/>
          </a:xfrm>
          <a:prstGeom prst="line">
            <a:avLst/>
          </a:prstGeom>
          <a:solidFill>
            <a:schemeClr val="accent1">
              <a:lumMod val="75000"/>
            </a:schemeClr>
          </a:solidFill>
          <a:ln>
            <a:solidFill>
              <a:srgbClr val="E2AA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77015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CD1D7-9FE8-498A-A34F-6D082CF21D47}"/>
              </a:ext>
            </a:extLst>
          </p:cNvPr>
          <p:cNvSpPr>
            <a:spLocks noGrp="1"/>
          </p:cNvSpPr>
          <p:nvPr>
            <p:ph type="title" idx="4294967295"/>
          </p:nvPr>
        </p:nvSpPr>
        <p:spPr>
          <a:xfrm>
            <a:off x="256496" y="719340"/>
            <a:ext cx="2548890" cy="579839"/>
          </a:xfrm>
          <a:noFill/>
        </p:spPr>
        <p:txBody>
          <a:bodyPr wrap="square" rtlCol="0">
            <a:spAutoFit/>
          </a:bodyPr>
          <a:lstStyle/>
          <a:p>
            <a:pPr defTabSz="457200"/>
            <a:r>
              <a:rPr lang="en-US" sz="3520" dirty="0">
                <a:solidFill>
                  <a:srgbClr val="E2AA00"/>
                </a:solidFill>
                <a:latin typeface="Bahnschrift SemiLight Condensed" panose="020B0502040204020203" pitchFamily="34" charset="0"/>
                <a:ea typeface="+mn-ea"/>
                <a:cs typeface="+mn-cs"/>
              </a:rPr>
              <a:t>PHOTO CREDITS</a:t>
            </a:r>
          </a:p>
        </p:txBody>
      </p:sp>
      <p:sp>
        <p:nvSpPr>
          <p:cNvPr id="4" name="Rectangle 3">
            <a:extLst>
              <a:ext uri="{FF2B5EF4-FFF2-40B4-BE49-F238E27FC236}">
                <a16:creationId xmlns:a16="http://schemas.microsoft.com/office/drawing/2014/main" id="{77137AAC-732D-4E31-9F08-ACC2F035C210}"/>
              </a:ext>
            </a:extLst>
          </p:cNvPr>
          <p:cNvSpPr/>
          <p:nvPr/>
        </p:nvSpPr>
        <p:spPr>
          <a:xfrm>
            <a:off x="385538" y="1405824"/>
            <a:ext cx="4163016" cy="5718873"/>
          </a:xfrm>
          <a:prstGeom prst="rect">
            <a:avLst/>
          </a:prstGeom>
        </p:spPr>
        <p:txBody>
          <a:bodyPr wrap="square" numCol="1" spcCol="640080">
            <a:spAutoFit/>
          </a:bodyPr>
          <a:lstStyle/>
          <a:p>
            <a:pPr marL="0" marR="0">
              <a:lnSpc>
                <a:spcPct val="107000"/>
              </a:lnSpc>
              <a:spcBef>
                <a:spcPts val="0"/>
              </a:spcBef>
              <a:spcAft>
                <a:spcPts val="800"/>
              </a:spcAft>
            </a:pPr>
            <a:r>
              <a:rPr lang="en-US" sz="800" dirty="0">
                <a:effectLst/>
                <a:latin typeface="Elephant" panose="02020904090505020303" pitchFamily="18" charset="0"/>
                <a:ea typeface="Calibri" panose="020F0502020204030204" pitchFamily="34" charset="0"/>
                <a:cs typeface="Times New Roman" panose="02020603050405020304" pitchFamily="18" charset="0"/>
              </a:rPr>
              <a:t>Cover</a:t>
            </a:r>
            <a:r>
              <a:rPr lang="en-US" sz="800" dirty="0">
                <a:effectLst/>
                <a:latin typeface="Sitka Text" panose="02000505000000020004" pitchFamily="2" charset="0"/>
                <a:ea typeface="Calibri" panose="020F0502020204030204" pitchFamily="34" charset="0"/>
                <a:cs typeface="Times New Roman" panose="02020603050405020304" pitchFamily="18" charset="0"/>
              </a:rPr>
              <a:t> Paper birch at Bluffs Nature Area, April 2023, by Photo Monitoring volunteer, </a:t>
            </a:r>
            <a:r>
              <a:rPr lang="en-US" sz="800" b="1" dirty="0">
                <a:effectLst/>
                <a:latin typeface="Sitka Text" panose="02000505000000020004" pitchFamily="2" charset="0"/>
                <a:ea typeface="Calibri" panose="020F0502020204030204" pitchFamily="34" charset="0"/>
                <a:cs typeface="Times New Roman" panose="02020603050405020304" pitchFamily="18" charset="0"/>
              </a:rPr>
              <a:t>Audra Eddy</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2 </a:t>
            </a:r>
            <a:r>
              <a:rPr lang="en-US" sz="800" dirty="0">
                <a:effectLst/>
                <a:latin typeface="Sitka Text" panose="02000505000000020004" pitchFamily="2" charset="0"/>
                <a:ea typeface="Calibri" panose="020F0502020204030204" pitchFamily="34" charset="0"/>
                <a:cs typeface="Times New Roman" panose="02020603050405020304" pitchFamily="18" charset="0"/>
              </a:rPr>
              <a:t>Controlled burn at Huron Parkway Nature Area, May 2023, by NAP Photographer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4 </a:t>
            </a:r>
            <a:r>
              <a:rPr lang="en-US" sz="800" dirty="0">
                <a:effectLst/>
                <a:latin typeface="Sitka Text" panose="02000505000000020004" pitchFamily="2" charset="0"/>
                <a:ea typeface="Calibri" panose="020F0502020204030204" pitchFamily="34" charset="0"/>
                <a:cs typeface="Times New Roman" panose="02020603050405020304" pitchFamily="18" charset="0"/>
              </a:rPr>
              <a:t>Gallup Park Wet Meadow Precise Point 6B, May, June, early August, and late August 2023, by Photo Monitoring volunteer </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5 </a:t>
            </a:r>
            <a:r>
              <a:rPr lang="en-US" sz="800" dirty="0">
                <a:effectLst/>
                <a:latin typeface="Sitka Text" panose="02000505000000020004" pitchFamily="2" charset="0"/>
                <a:ea typeface="Calibri" panose="020F0502020204030204" pitchFamily="34" charset="0"/>
                <a:cs typeface="Times New Roman" panose="02020603050405020304" pitchFamily="18" charset="0"/>
              </a:rPr>
              <a:t>Stapp Nature Area Precise Point 7, April 2023, by Photo Monitoring volunteer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6 </a:t>
            </a:r>
            <a:r>
              <a:rPr lang="en-US" sz="800" i="1" dirty="0">
                <a:latin typeface="Sitka Text" panose="02000505000000020004" pitchFamily="2" charset="0"/>
                <a:cs typeface="Times New Roman" panose="02020603050405020304" pitchFamily="18" charset="0"/>
              </a:rPr>
              <a:t>All photos by NAP Photographer</a:t>
            </a:r>
            <a:r>
              <a:rPr lang="en-US" sz="800" dirty="0">
                <a:latin typeface="Sitka Text" panose="02000505000000020004" pitchFamily="2"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cs typeface="Times New Roman" panose="02020603050405020304" pitchFamily="18" charset="0"/>
              </a:rPr>
              <a:t>Burn crew member walking through a burn at Cedar Bend Nature Area, March 2023; Common milkweed seeds; Crew member Gabby DeMott cutting a downed tree with a chainsaw</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7 </a:t>
            </a:r>
            <a:r>
              <a:rPr lang="en-US" sz="800" dirty="0">
                <a:effectLst/>
                <a:latin typeface="Sitka Text" panose="02000505000000020004" pitchFamily="2" charset="0"/>
                <a:ea typeface="Calibri" panose="020F0502020204030204" pitchFamily="34" charset="0"/>
                <a:cs typeface="Times New Roman" panose="02020603050405020304" pitchFamily="18" charset="0"/>
              </a:rPr>
              <a:t>Volunteers pull herbaceous invasives at Mary Beth Doyle Park, April 2023, by NAP Photographer; UM Epsilon Eta volunteers at Mary Beth Doyle Park, October 2023, by NAP Photographer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8 </a:t>
            </a:r>
            <a:r>
              <a:rPr lang="en-US" sz="800" dirty="0">
                <a:effectLst/>
                <a:latin typeface="Sitka Text" panose="02000505000000020004" pitchFamily="2" charset="0"/>
                <a:ea typeface="Calibri" panose="020F0502020204030204" pitchFamily="34" charset="0"/>
                <a:cs typeface="Times New Roman" panose="02020603050405020304" pitchFamily="18" charset="0"/>
              </a:rPr>
              <a:t>Stapp Nature Area Precise Point 8 (reversed), May 2023, by NAP Photo Monitoring volunteer </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9 </a:t>
            </a:r>
            <a:r>
              <a:rPr lang="en-US" sz="800" i="1" dirty="0">
                <a:latin typeface="Sitka Text" panose="02000505000000020004" pitchFamily="2" charset="0"/>
                <a:cs typeface="Times New Roman" panose="02020603050405020304" pitchFamily="18" charset="0"/>
              </a:rPr>
              <a:t>All photos by NAP Photographer</a:t>
            </a:r>
            <a:r>
              <a:rPr lang="en-US" sz="800" dirty="0">
                <a:latin typeface="Sitka Text" panose="02000505000000020004" pitchFamily="2"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cs typeface="Times New Roman" panose="02020603050405020304" pitchFamily="18" charset="0"/>
              </a:rPr>
              <a:t>Controlled Burn Crew volunteer and staff at the water truck, May 2023; Controlled Burn Crew volunteers monitor a fire, May 2023; Controlled Burn Crew volunteers from AmeriCorps, November 2023; Controlled Burn Crew volunteer Dave, May 2023; Controlled Burn Crew volunteer Kristin, May 2023; Controlled Burn Crew volunteer Katy, May 2023; Controlled Burn Crew volunteers from AmeriCorps, November 2023; Controlled Burn Crew staff Leah, November 2023; Buhr Park wet meadow burn aerial, March 2023</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10 </a:t>
            </a:r>
            <a:r>
              <a:rPr lang="en-US" sz="800" i="1" dirty="0">
                <a:latin typeface="Sitka Text" panose="02000505000000020004" pitchFamily="2" charset="0"/>
                <a:cs typeface="Times New Roman" panose="02020603050405020304" pitchFamily="18" charset="0"/>
              </a:rPr>
              <a:t>All photos by NAP drone operator</a:t>
            </a:r>
            <a:r>
              <a:rPr lang="en-US" sz="800" dirty="0">
                <a:latin typeface="Sitka Text" panose="02000505000000020004" pitchFamily="2"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cs typeface="Times New Roman" panose="02020603050405020304" pitchFamily="18" charset="0"/>
              </a:rPr>
              <a:t>Aerial photograph of Scarlett Mitchell Nature Area, October 2023; Aerial photograph of Leslie Golf Course controlled burn, March 2023; Aerial photograph of Leslie Golf Course controlled burn, March 2023; Aerial photograph of conservation crew working at Scarlett Mitchell Nature Area, October 2023</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11 </a:t>
            </a:r>
            <a:r>
              <a:rPr lang="en-US" sz="800" i="1" dirty="0">
                <a:latin typeface="Sitka Text" panose="02000505000000020004" pitchFamily="2" charset="0"/>
                <a:cs typeface="Times New Roman" panose="02020603050405020304" pitchFamily="18" charset="0"/>
              </a:rPr>
              <a:t>All photos by NAP Photographer</a:t>
            </a:r>
            <a:r>
              <a:rPr lang="en-US" sz="800" dirty="0">
                <a:latin typeface="Sitka Text" panose="02000505000000020004" pitchFamily="2"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cs typeface="Times New Roman" panose="02020603050405020304" pitchFamily="18" charset="0"/>
              </a:rPr>
              <a:t>Volunteers cutting shrubs at Foxfire West Nature Area, December 2023</a:t>
            </a:r>
            <a:r>
              <a:rPr lang="en-US" sz="800" dirty="0">
                <a:latin typeface="Sitka Text" panose="02000505000000020004" pitchFamily="2" charset="0"/>
                <a:ea typeface="Calibri" panose="020F0502020204030204" pitchFamily="34"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cs typeface="Times New Roman" panose="02020603050405020304" pitchFamily="18" charset="0"/>
              </a:rPr>
              <a:t>Volunteer holding up herbaceous invasive plants at Mary Beth Doyle Park, April 2023</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12  </a:t>
            </a:r>
            <a:r>
              <a:rPr lang="en-US" sz="800" dirty="0">
                <a:effectLst/>
                <a:latin typeface="Sitka Text" panose="02000505000000020004" pitchFamily="2" charset="0"/>
                <a:ea typeface="Calibri" panose="020F0502020204030204" pitchFamily="34" charset="0"/>
                <a:cs typeface="Times New Roman" panose="02020603050405020304" pitchFamily="18" charset="0"/>
              </a:rPr>
              <a:t>Wood frog, by Amphibian and Reptile Survey volunteer, </a:t>
            </a:r>
            <a:r>
              <a:rPr lang="en-US" sz="800" b="1" dirty="0">
                <a:effectLst/>
                <a:latin typeface="Sitka Text" panose="02000505000000020004" pitchFamily="2" charset="0"/>
                <a:ea typeface="Calibri" panose="020F0502020204030204" pitchFamily="34" charset="0"/>
                <a:cs typeface="Times New Roman" panose="02020603050405020304" pitchFamily="18" charset="0"/>
              </a:rPr>
              <a:t>Antoni </a:t>
            </a:r>
            <a:r>
              <a:rPr lang="en-US" sz="800" b="1" dirty="0" err="1">
                <a:effectLst/>
                <a:latin typeface="Sitka Text" panose="02000505000000020004" pitchFamily="2" charset="0"/>
                <a:ea typeface="Calibri" panose="020F0502020204030204" pitchFamily="34" charset="0"/>
                <a:cs typeface="Times New Roman" panose="02020603050405020304" pitchFamily="18" charset="0"/>
              </a:rPr>
              <a:t>Wierzbicki</a:t>
            </a:r>
            <a:r>
              <a:rPr lang="en-US" sz="800" dirty="0">
                <a:latin typeface="Sitka Text" panose="02000505000000020004" pitchFamily="2" charset="0"/>
                <a:ea typeface="Calibri" panose="020F0502020204030204" pitchFamily="34"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cs typeface="Times New Roman" panose="02020603050405020304" pitchFamily="18" charset="0"/>
              </a:rPr>
              <a:t>Tiger salamander, by Amphibian and Reptile Survey volunteer, </a:t>
            </a:r>
            <a:r>
              <a:rPr lang="en-US" sz="800" b="1" dirty="0">
                <a:effectLst/>
                <a:latin typeface="Sitka Text" panose="02000505000000020004" pitchFamily="2" charset="0"/>
                <a:ea typeface="Calibri" panose="020F0502020204030204" pitchFamily="34" charset="0"/>
                <a:cs typeface="Times New Roman" panose="02020603050405020304" pitchFamily="18" charset="0"/>
              </a:rPr>
              <a:t>Antoni </a:t>
            </a:r>
            <a:r>
              <a:rPr lang="en-US" sz="800" b="1" dirty="0" err="1">
                <a:effectLst/>
                <a:latin typeface="Sitka Text" panose="02000505000000020004" pitchFamily="2" charset="0"/>
                <a:ea typeface="Calibri" panose="020F0502020204030204" pitchFamily="34" charset="0"/>
                <a:cs typeface="Times New Roman" panose="02020603050405020304" pitchFamily="18" charset="0"/>
              </a:rPr>
              <a:t>Wierzbicki</a:t>
            </a:r>
            <a:r>
              <a:rPr lang="en-US" sz="800" dirty="0">
                <a:latin typeface="Sitka Text" panose="02000505000000020004" pitchFamily="2" charset="0"/>
                <a:ea typeface="Calibri" panose="020F0502020204030204" pitchFamily="34"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cs typeface="Times New Roman" panose="02020603050405020304" pitchFamily="18" charset="0"/>
              </a:rPr>
              <a:t>Painted turtle laying eggs, by NAP Photographer; Eastern milk snake, by Amphibian and Reptile Survey volunteer, </a:t>
            </a:r>
            <a:r>
              <a:rPr lang="en-US" sz="800" b="1" dirty="0">
                <a:effectLst/>
                <a:latin typeface="Sitka Text" panose="02000505000000020004" pitchFamily="2" charset="0"/>
                <a:ea typeface="Calibri" panose="020F0502020204030204" pitchFamily="34" charset="0"/>
                <a:cs typeface="Times New Roman" panose="02020603050405020304" pitchFamily="18" charset="0"/>
              </a:rPr>
              <a:t>Antoni </a:t>
            </a:r>
            <a:r>
              <a:rPr lang="en-US" sz="800" b="1" dirty="0" err="1">
                <a:effectLst/>
                <a:latin typeface="Sitka Text" panose="02000505000000020004" pitchFamily="2" charset="0"/>
                <a:ea typeface="Calibri" panose="020F0502020204030204" pitchFamily="34" charset="0"/>
                <a:cs typeface="Times New Roman" panose="02020603050405020304" pitchFamily="18" charset="0"/>
              </a:rPr>
              <a:t>Wierzbicki</a:t>
            </a:r>
            <a:r>
              <a:rPr lang="en-US" sz="800" b="1" dirty="0">
                <a:effectLst/>
                <a:latin typeface="Sitka Text" panose="02000505000000020004" pitchFamily="2" charset="0"/>
                <a:ea typeface="Calibri" panose="020F0502020204030204" pitchFamily="34" charset="0"/>
                <a:cs typeface="Times New Roman" panose="02020603050405020304" pitchFamily="18" charset="0"/>
              </a:rPr>
              <a:t> </a:t>
            </a:r>
          </a:p>
        </p:txBody>
      </p:sp>
      <p:sp>
        <p:nvSpPr>
          <p:cNvPr id="11" name="TextBox 10">
            <a:extLst>
              <a:ext uri="{FF2B5EF4-FFF2-40B4-BE49-F238E27FC236}">
                <a16:creationId xmlns:a16="http://schemas.microsoft.com/office/drawing/2014/main" id="{1BA8DC0E-DFD7-4D87-9AA7-7CC41B5BBBA2}"/>
              </a:ext>
            </a:extLst>
          </p:cNvPr>
          <p:cNvSpPr txBox="1"/>
          <p:nvPr/>
        </p:nvSpPr>
        <p:spPr>
          <a:xfrm>
            <a:off x="9517891" y="607178"/>
            <a:ext cx="542165" cy="270074"/>
          </a:xfrm>
          <a:prstGeom prst="rect">
            <a:avLst/>
          </a:prstGeom>
          <a:noFill/>
        </p:spPr>
        <p:txBody>
          <a:bodyPr wrap="square" rtlCol="0">
            <a:spAutoFit/>
          </a:bodyPr>
          <a:lstStyle/>
          <a:p>
            <a:r>
              <a:rPr lang="en-US" sz="1155" dirty="0">
                <a:latin typeface="Elephant" panose="02020904090505020303" pitchFamily="18" charset="0"/>
              </a:rPr>
              <a:t>26</a:t>
            </a:r>
          </a:p>
        </p:txBody>
      </p:sp>
      <p:cxnSp>
        <p:nvCxnSpPr>
          <p:cNvPr id="12" name="Straight Connector 11">
            <a:extLst>
              <a:ext uri="{FF2B5EF4-FFF2-40B4-BE49-F238E27FC236}">
                <a16:creationId xmlns:a16="http://schemas.microsoft.com/office/drawing/2014/main" id="{29B36932-84F2-4182-A9B8-F63767107451}"/>
              </a:ext>
              <a:ext uri="{C183D7F6-B498-43B3-948B-1728B52AA6E4}">
                <adec:decorative xmlns:adec="http://schemas.microsoft.com/office/drawing/2017/decorative" val="1"/>
              </a:ext>
            </a:extLst>
          </p:cNvPr>
          <p:cNvCxnSpPr/>
          <p:nvPr/>
        </p:nvCxnSpPr>
        <p:spPr>
          <a:xfrm>
            <a:off x="9559799" y="675716"/>
            <a:ext cx="0" cy="30175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526D431C-C641-4FBA-B3C9-AB1B2A929B3B}"/>
              </a:ext>
              <a:ext uri="{C183D7F6-B498-43B3-948B-1728B52AA6E4}">
                <adec:decorative xmlns:adec="http://schemas.microsoft.com/office/drawing/2017/decorative" val="1"/>
              </a:ext>
            </a:extLst>
          </p:cNvPr>
          <p:cNvSpPr txBox="1"/>
          <p:nvPr/>
        </p:nvSpPr>
        <p:spPr>
          <a:xfrm>
            <a:off x="9196874" y="599965"/>
            <a:ext cx="542171" cy="261610"/>
          </a:xfrm>
          <a:prstGeom prst="rect">
            <a:avLst/>
          </a:prstGeom>
          <a:noFill/>
        </p:spPr>
        <p:txBody>
          <a:bodyPr wrap="square" rtlCol="0">
            <a:spAutoFit/>
          </a:bodyPr>
          <a:lstStyle/>
          <a:p>
            <a:r>
              <a:rPr lang="en-US" sz="1100" dirty="0">
                <a:solidFill>
                  <a:srgbClr val="E2AA00"/>
                </a:solidFill>
                <a:latin typeface="Bahnschrift SemiLight Condensed" panose="020B0502040204020203" pitchFamily="34" charset="0"/>
              </a:rPr>
              <a:t>2022</a:t>
            </a:r>
          </a:p>
        </p:txBody>
      </p:sp>
      <p:sp>
        <p:nvSpPr>
          <p:cNvPr id="10" name="TextBox 9">
            <a:extLst>
              <a:ext uri="{FF2B5EF4-FFF2-40B4-BE49-F238E27FC236}">
                <a16:creationId xmlns:a16="http://schemas.microsoft.com/office/drawing/2014/main" id="{74D8CE0E-BFE4-4DB6-8833-015DCA6C6197}"/>
              </a:ext>
              <a:ext uri="{C183D7F6-B498-43B3-948B-1728B52AA6E4}">
                <adec:decorative xmlns:adec="http://schemas.microsoft.com/office/drawing/2017/decorative" val="1"/>
              </a:ext>
            </a:extLst>
          </p:cNvPr>
          <p:cNvSpPr txBox="1"/>
          <p:nvPr/>
        </p:nvSpPr>
        <p:spPr>
          <a:xfrm>
            <a:off x="8166968" y="618101"/>
            <a:ext cx="1243957" cy="227755"/>
          </a:xfrm>
          <a:prstGeom prst="rect">
            <a:avLst/>
          </a:prstGeom>
          <a:noFill/>
        </p:spPr>
        <p:txBody>
          <a:bodyPr wrap="square" rtlCol="0">
            <a:spAutoFit/>
          </a:bodyPr>
          <a:lstStyle/>
          <a:p>
            <a:r>
              <a:rPr lang="en-US" sz="880" dirty="0">
                <a:latin typeface="Bahnschrift SemiCondensed" panose="020B0502040204020203" pitchFamily="34" charset="0"/>
              </a:rPr>
              <a:t>NAP YEAR END REPORT</a:t>
            </a:r>
          </a:p>
        </p:txBody>
      </p:sp>
      <p:pic>
        <p:nvPicPr>
          <p:cNvPr id="13" name="Picture 12">
            <a:extLst>
              <a:ext uri="{FF2B5EF4-FFF2-40B4-BE49-F238E27FC236}">
                <a16:creationId xmlns:a16="http://schemas.microsoft.com/office/drawing/2014/main" id="{2916533C-F59E-4062-A4DF-1D8DB1ACC0CD}"/>
              </a:ext>
              <a:ext uri="{C183D7F6-B498-43B3-948B-1728B52AA6E4}">
                <adec:decorative xmlns:adec="http://schemas.microsoft.com/office/drawing/2017/decorative" val="1"/>
              </a:ext>
            </a:extLst>
          </p:cNvPr>
          <p:cNvPicPr>
            <a:picLocks noChangeAspect="1"/>
          </p:cNvPicPr>
          <p:nvPr/>
        </p:nvPicPr>
        <p:blipFill>
          <a:blip r:embed="rId3" cstate="screen">
            <a:alphaModFix/>
            <a:biLevel thresh="75000"/>
            <a:extLst>
              <a:ext uri="{28A0092B-C50C-407E-A947-70E740481C1C}">
                <a14:useLocalDpi xmlns:a14="http://schemas.microsoft.com/office/drawing/2010/main"/>
              </a:ext>
            </a:extLst>
          </a:blip>
          <a:stretch>
            <a:fillRect/>
          </a:stretch>
        </p:blipFill>
        <p:spPr>
          <a:xfrm>
            <a:off x="9365177" y="206169"/>
            <a:ext cx="391715" cy="440054"/>
          </a:xfrm>
          <a:prstGeom prst="rect">
            <a:avLst/>
          </a:prstGeom>
        </p:spPr>
      </p:pic>
      <p:cxnSp>
        <p:nvCxnSpPr>
          <p:cNvPr id="197" name="Straight Connector 196">
            <a:extLst>
              <a:ext uri="{FF2B5EF4-FFF2-40B4-BE49-F238E27FC236}">
                <a16:creationId xmlns:a16="http://schemas.microsoft.com/office/drawing/2014/main" id="{821892C6-C29D-4C32-BF5F-0A1655920017}"/>
              </a:ext>
              <a:ext uri="{C183D7F6-B498-43B3-948B-1728B52AA6E4}">
                <adec:decorative xmlns:adec="http://schemas.microsoft.com/office/drawing/2017/decorative" val="1"/>
              </a:ext>
            </a:extLst>
          </p:cNvPr>
          <p:cNvCxnSpPr>
            <a:cxnSpLocks/>
          </p:cNvCxnSpPr>
          <p:nvPr/>
        </p:nvCxnSpPr>
        <p:spPr>
          <a:xfrm>
            <a:off x="366411" y="1240349"/>
            <a:ext cx="5029200" cy="0"/>
          </a:xfrm>
          <a:prstGeom prst="line">
            <a:avLst/>
          </a:prstGeom>
          <a:solidFill>
            <a:schemeClr val="accent1">
              <a:lumMod val="75000"/>
            </a:schemeClr>
          </a:solidFill>
          <a:ln>
            <a:solidFill>
              <a:srgbClr val="E2AA0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3EE760FB-F7E2-C413-E39F-1FA33064ED2F}"/>
              </a:ext>
            </a:extLst>
          </p:cNvPr>
          <p:cNvSpPr txBox="1"/>
          <p:nvPr/>
        </p:nvSpPr>
        <p:spPr>
          <a:xfrm>
            <a:off x="5029200" y="1425306"/>
            <a:ext cx="4381725" cy="5699391"/>
          </a:xfrm>
          <a:prstGeom prst="rect">
            <a:avLst/>
          </a:prstGeom>
          <a:noFill/>
        </p:spPr>
        <p:txBody>
          <a:bodyPr wrap="square">
            <a:spAutoFit/>
          </a:bodyPr>
          <a:lstStyle/>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13 </a:t>
            </a:r>
            <a:r>
              <a:rPr lang="en-US" sz="800" dirty="0">
                <a:effectLst/>
                <a:latin typeface="Sitka Text" panose="02000505000000020004" pitchFamily="2" charset="0"/>
                <a:ea typeface="Calibri" panose="020F0502020204030204" pitchFamily="34" charset="0"/>
                <a:cs typeface="Times New Roman" panose="02020603050405020304" pitchFamily="18" charset="0"/>
              </a:rPr>
              <a:t>Queen snake in buckthorn branches, by Amphibian and Reptile Survey volunteer, </a:t>
            </a:r>
            <a:r>
              <a:rPr lang="en-US" sz="800" b="1" dirty="0">
                <a:effectLst/>
                <a:latin typeface="Sitka Text" panose="02000505000000020004" pitchFamily="2" charset="0"/>
                <a:ea typeface="Calibri" panose="020F0502020204030204" pitchFamily="34" charset="0"/>
                <a:cs typeface="Times New Roman" panose="02020603050405020304" pitchFamily="18" charset="0"/>
              </a:rPr>
              <a:t>Antoni </a:t>
            </a:r>
            <a:r>
              <a:rPr lang="en-US" sz="800" b="1" dirty="0" err="1">
                <a:effectLst/>
                <a:latin typeface="Sitka Text" panose="02000505000000020004" pitchFamily="2" charset="0"/>
                <a:ea typeface="Calibri" panose="020F0502020204030204" pitchFamily="34" charset="0"/>
                <a:cs typeface="Times New Roman" panose="02020603050405020304" pitchFamily="18" charset="0"/>
              </a:rPr>
              <a:t>Wierzbicki</a:t>
            </a:r>
            <a:endParaRPr lang="en-US" sz="800" b="1" dirty="0">
              <a:effectLst/>
              <a:latin typeface="Sitka Text" panose="02000505000000020004" pitchFamily="2"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14 </a:t>
            </a:r>
            <a:r>
              <a:rPr lang="en-US" sz="800" dirty="0">
                <a:effectLst/>
                <a:latin typeface="Sitka Text" panose="02000505000000020004" pitchFamily="2" charset="0"/>
                <a:ea typeface="Calibri" panose="020F0502020204030204" pitchFamily="34" charset="0"/>
                <a:cs typeface="Times New Roman" panose="02020603050405020304" pitchFamily="18" charset="0"/>
              </a:rPr>
              <a:t>Three queen snakes in shrub branches, by Amphibian and Reptile Survey volunteer, </a:t>
            </a:r>
            <a:r>
              <a:rPr lang="en-US" sz="800" b="1" dirty="0">
                <a:effectLst/>
                <a:latin typeface="Sitka Text" panose="02000505000000020004" pitchFamily="2" charset="0"/>
                <a:ea typeface="Calibri" panose="020F0502020204030204" pitchFamily="34" charset="0"/>
                <a:cs typeface="Times New Roman" panose="02020603050405020304" pitchFamily="18" charset="0"/>
              </a:rPr>
              <a:t>Antoni </a:t>
            </a:r>
            <a:r>
              <a:rPr lang="en-US" sz="800" b="1" dirty="0" err="1">
                <a:effectLst/>
                <a:latin typeface="Sitka Text" panose="02000505000000020004" pitchFamily="2" charset="0"/>
                <a:ea typeface="Calibri" panose="020F0502020204030204" pitchFamily="34" charset="0"/>
                <a:cs typeface="Times New Roman" panose="02020603050405020304" pitchFamily="18" charset="0"/>
              </a:rPr>
              <a:t>Wierzbicki</a:t>
            </a:r>
            <a:r>
              <a:rPr lang="en-US" sz="800" b="1" dirty="0">
                <a:latin typeface="Sitka Text" panose="02000505000000020004" pitchFamily="2" charset="0"/>
                <a:ea typeface="Calibri" panose="020F0502020204030204" pitchFamily="34"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cs typeface="Times New Roman" panose="02020603050405020304" pitchFamily="18" charset="0"/>
              </a:rPr>
              <a:t>Queen snake on branch, by Amphibian and Reptile Survey volunteer, </a:t>
            </a:r>
            <a:r>
              <a:rPr lang="en-US" sz="800" b="1" dirty="0">
                <a:effectLst/>
                <a:latin typeface="Sitka Text" panose="02000505000000020004" pitchFamily="2" charset="0"/>
                <a:ea typeface="Calibri" panose="020F0502020204030204" pitchFamily="34" charset="0"/>
                <a:cs typeface="Times New Roman" panose="02020603050405020304" pitchFamily="18" charset="0"/>
              </a:rPr>
              <a:t>Antoni </a:t>
            </a:r>
            <a:r>
              <a:rPr lang="en-US" sz="800" b="1" dirty="0" err="1">
                <a:effectLst/>
                <a:latin typeface="Sitka Text" panose="02000505000000020004" pitchFamily="2" charset="0"/>
                <a:ea typeface="Calibri" panose="020F0502020204030204" pitchFamily="34" charset="0"/>
                <a:cs typeface="Times New Roman" panose="02020603050405020304" pitchFamily="18" charset="0"/>
              </a:rPr>
              <a:t>Wierzbicki</a:t>
            </a:r>
            <a:endParaRPr lang="en-US" sz="800" b="1" dirty="0">
              <a:effectLst/>
              <a:latin typeface="Sitka Text" panose="02000505000000020004" pitchFamily="2"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15 </a:t>
            </a:r>
            <a:r>
              <a:rPr lang="en-US" sz="800" dirty="0">
                <a:effectLst/>
                <a:latin typeface="Sitka Text" panose="02000505000000020004" pitchFamily="2" charset="0"/>
                <a:ea typeface="Calibri" panose="020F0502020204030204" pitchFamily="34" charset="0"/>
                <a:cs typeface="Times New Roman" panose="02020603050405020304" pitchFamily="18" charset="0"/>
              </a:rPr>
              <a:t>Young Black-crowned Night-herons, by NAP Photographer; Eastern Bluebird with green darner dragonfly on bird house, by NAP Photographer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16 </a:t>
            </a:r>
            <a:r>
              <a:rPr lang="en-US" sz="800" i="1" dirty="0">
                <a:effectLst/>
                <a:latin typeface="Sitka Text" panose="02000505000000020004" pitchFamily="2" charset="0"/>
                <a:ea typeface="Calibri" panose="020F0502020204030204" pitchFamily="34" charset="0"/>
                <a:cs typeface="Times New Roman" panose="02020603050405020304" pitchFamily="18" charset="0"/>
              </a:rPr>
              <a:t>All photos by NAP Photographer</a:t>
            </a:r>
            <a:r>
              <a:rPr lang="en-US" sz="800" dirty="0">
                <a:effectLst/>
                <a:latin typeface="Sitka Text" panose="02000505000000020004" pitchFamily="2" charset="0"/>
                <a:ea typeface="Calibri" panose="020F0502020204030204" pitchFamily="34" charset="0"/>
                <a:cs typeface="Times New Roman" panose="02020603050405020304" pitchFamily="18" charset="0"/>
              </a:rPr>
              <a:t>: Motus tower; Becky Hand and Juliet Berger from NAP with John Brenneman and Rich Keith from Kalamazoo Nature Center; Equipment installing Motus tower; “</a:t>
            </a:r>
            <a:r>
              <a:rPr lang="en-US" sz="800" dirty="0" err="1">
                <a:effectLst/>
                <a:latin typeface="Sitka Text" panose="02000505000000020004" pitchFamily="2" charset="0"/>
                <a:ea typeface="Calibri" panose="020F0502020204030204" pitchFamily="34" charset="0"/>
                <a:cs typeface="Times New Roman" panose="02020603050405020304" pitchFamily="18" charset="0"/>
              </a:rPr>
              <a:t>NAPbirds</a:t>
            </a:r>
            <a:r>
              <a:rPr lang="en-US" sz="800" dirty="0">
                <a:effectLst/>
                <a:latin typeface="Sitka Text" panose="02000505000000020004" pitchFamily="2" charset="0"/>
                <a:ea typeface="Calibri" panose="020F0502020204030204" pitchFamily="34" charset="0"/>
                <a:cs typeface="Times New Roman" panose="02020603050405020304" pitchFamily="18" charset="0"/>
              </a:rPr>
              <a:t>” inscription in Motus tower base</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17 </a:t>
            </a:r>
            <a:r>
              <a:rPr lang="en-US" sz="800" dirty="0">
                <a:effectLst/>
                <a:latin typeface="Sitka Text" panose="02000505000000020004" pitchFamily="2" charset="0"/>
                <a:ea typeface="Calibri" panose="020F0502020204030204" pitchFamily="34" charset="0"/>
                <a:cs typeface="Times New Roman" panose="02020603050405020304" pitchFamily="18" charset="0"/>
              </a:rPr>
              <a:t>Miller Nature Area Precise Point 11, September 2022 and April 2023, by Photo Monitoring volunteer; Leslie Woods Nature Area Precise Point 3B, early and late November 2023, by Photo Monitoring volunteer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18 </a:t>
            </a:r>
            <a:r>
              <a:rPr lang="en-US" sz="800" dirty="0">
                <a:effectLst/>
                <a:latin typeface="Sitka Text" panose="02000505000000020004" pitchFamily="2" charset="0"/>
                <a:ea typeface="Calibri" panose="020F0502020204030204" pitchFamily="34" charset="0"/>
                <a:cs typeface="Times New Roman" panose="02020603050405020304" pitchFamily="18" charset="0"/>
              </a:rPr>
              <a:t>Eastern tiger swallowtail butterfly, </a:t>
            </a:r>
            <a:r>
              <a:rPr lang="en-US" sz="800" u="sng" dirty="0">
                <a:solidFill>
                  <a:srgbClr val="0563C1"/>
                </a:solidFill>
                <a:effectLst/>
                <a:latin typeface="Sitka Text" panose="02000505000000020004" pitchFamily="2" charset="0"/>
                <a:ea typeface="Calibri" panose="020F0502020204030204" pitchFamily="34" charset="0"/>
                <a:cs typeface="Times New Roman" panose="02020603050405020304" pitchFamily="18" charset="0"/>
                <a:hlinkClick r:id="rId4"/>
              </a:rPr>
              <a:t>https://commons.m.wikimedia.org/wiki/File:Eastern_Tiger_Swallowtail_on_a_Flower_Pollinating.jpg</a:t>
            </a:r>
            <a:r>
              <a:rPr lang="en-US" sz="800" u="sng" dirty="0">
                <a:solidFill>
                  <a:srgbClr val="0563C1"/>
                </a:solidFill>
                <a:latin typeface="Sitka Text" panose="02000505000000020004" pitchFamily="2" charset="0"/>
                <a:ea typeface="Calibri" panose="020F0502020204030204" pitchFamily="34" charset="0"/>
                <a:cs typeface="Times New Roman" panose="02020603050405020304" pitchFamily="18" charset="0"/>
              </a:rPr>
              <a:t>; </a:t>
            </a:r>
            <a:r>
              <a:rPr lang="en-US" sz="800" dirty="0">
                <a:effectLst/>
                <a:latin typeface="Sitka Text" panose="02000505000000020004" pitchFamily="2" charset="0"/>
                <a:ea typeface="Calibri" panose="020F0502020204030204" pitchFamily="34" charset="0"/>
              </a:rPr>
              <a:t>Pearl crescent butterfly, by </a:t>
            </a:r>
            <a:r>
              <a:rPr lang="en-US" sz="800" dirty="0">
                <a:effectLst/>
                <a:latin typeface="Sitka Text" panose="02000505000000020004" pitchFamily="2" charset="0"/>
                <a:ea typeface="Times New Roman" panose="02020603050405020304" pitchFamily="18" charset="0"/>
              </a:rPr>
              <a:t>Jerry A. Payne, USDA Agricultural Research Service, Bugwood.org”</a:t>
            </a:r>
            <a:endParaRPr lang="en-US" sz="800" dirty="0">
              <a:effectLst/>
              <a:latin typeface="Sitka Text" panose="02000505000000020004" pitchFamily="2" charset="0"/>
              <a:ea typeface="Calibri" panose="020F0502020204030204" pitchFamily="34" charset="0"/>
            </a:endParaRP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19 </a:t>
            </a:r>
            <a:r>
              <a:rPr lang="en-US" sz="800" dirty="0">
                <a:effectLst/>
                <a:latin typeface="Sitka Text" panose="02000505000000020004" pitchFamily="2" charset="0"/>
                <a:ea typeface="Calibri" panose="020F0502020204030204" pitchFamily="34" charset="0"/>
                <a:cs typeface="Times New Roman" panose="02020603050405020304" pitchFamily="18" charset="0"/>
              </a:rPr>
              <a:t>Photos of children and families at Environmental Education events, 2023, by NAP Photographer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20 </a:t>
            </a:r>
            <a:r>
              <a:rPr lang="en-US" sz="800" dirty="0">
                <a:effectLst/>
                <a:latin typeface="Sitka Text" panose="02000505000000020004" pitchFamily="2" charset="0"/>
                <a:ea typeface="Calibri" panose="020F0502020204030204" pitchFamily="34" charset="0"/>
                <a:cs typeface="Times New Roman" panose="02020603050405020304" pitchFamily="18" charset="0"/>
              </a:rPr>
              <a:t>Photos of Environmental Education participants at the Ann Arbor Senior Center, by NAP Photographer; Sketches by Environmental Education participants at the Ann Arbor Senior Center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21 </a:t>
            </a:r>
            <a:r>
              <a:rPr lang="en-US" sz="800" dirty="0">
                <a:effectLst/>
                <a:latin typeface="Sitka Text" panose="02000505000000020004" pitchFamily="2" charset="0"/>
                <a:ea typeface="Calibri" panose="020F0502020204030204" pitchFamily="34" charset="0"/>
                <a:cs typeface="Times New Roman" panose="02020603050405020304" pitchFamily="18" charset="0"/>
              </a:rPr>
              <a:t>Both photos of Nollar Road property by NAP Photographer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22 </a:t>
            </a:r>
            <a:r>
              <a:rPr lang="en-US" sz="800" i="1" dirty="0">
                <a:effectLst/>
                <a:latin typeface="Sitka Text" panose="02000505000000020004" pitchFamily="2" charset="0"/>
                <a:ea typeface="Calibri" panose="020F0502020204030204" pitchFamily="34" charset="0"/>
                <a:cs typeface="Times New Roman" panose="02020603050405020304" pitchFamily="18" charset="0"/>
              </a:rPr>
              <a:t>All photos by NAP Photographer</a:t>
            </a:r>
            <a:r>
              <a:rPr lang="en-US" sz="800" dirty="0">
                <a:effectLst/>
                <a:latin typeface="Sitka Text" panose="02000505000000020004" pitchFamily="2" charset="0"/>
                <a:ea typeface="Calibri" panose="020F0502020204030204" pitchFamily="34" charset="0"/>
                <a:cs typeface="Times New Roman" panose="02020603050405020304" pitchFamily="18" charset="0"/>
              </a:rPr>
              <a:t>: Group of volunteers at Ruthven Nature Area, September 2023; UM Alpha Kappa Alpha at Cedar Bend Nature Area, April 2023; UM Tau Beta Pi at Ruthven Nature Area, September 2023</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23 </a:t>
            </a:r>
            <a:r>
              <a:rPr lang="en-US" sz="800" dirty="0">
                <a:effectLst/>
                <a:latin typeface="Sitka Text" panose="02000505000000020004" pitchFamily="2" charset="0"/>
                <a:ea typeface="Calibri" panose="020F0502020204030204" pitchFamily="34" charset="0"/>
                <a:cs typeface="Times New Roman" panose="02020603050405020304" pitchFamily="18" charset="0"/>
              </a:rPr>
              <a:t>Volunteer pulling herbaceous invasives at Bird Hills Nature Area, April 2023, by NAP Photographer; Singh &amp; Kaur Foundation at Leslie Woods Nature Area, October 2023, by NAP Photographer</a:t>
            </a:r>
          </a:p>
          <a:p>
            <a:pPr marL="0" marR="0">
              <a:lnSpc>
                <a:spcPct val="107000"/>
              </a:lnSpc>
              <a:spcBef>
                <a:spcPts val="0"/>
              </a:spcBef>
              <a:spcAft>
                <a:spcPts val="800"/>
              </a:spcAft>
            </a:pPr>
            <a:r>
              <a:rPr lang="en-US" sz="800" dirty="0">
                <a:latin typeface="Elephant" panose="02020904090505020303" pitchFamily="18" charset="0"/>
                <a:cs typeface="Times New Roman" panose="02020603050405020304" pitchFamily="18" charset="0"/>
              </a:rPr>
              <a:t>Page 25 </a:t>
            </a:r>
            <a:r>
              <a:rPr lang="en-US" sz="800" dirty="0">
                <a:effectLst/>
                <a:latin typeface="Sitka Text" panose="02000505000000020004" pitchFamily="2" charset="0"/>
                <a:ea typeface="Calibri" panose="020F0502020204030204" pitchFamily="34" charset="0"/>
                <a:cs typeface="Times New Roman" panose="02020603050405020304" pitchFamily="18" charset="0"/>
              </a:rPr>
              <a:t>All photos of groups at private workdays by NAP Photographer; Large group photo (left) – Alpha Kappa Alpha at Cedar Bend Nature Area, April 2023; Large group photo (right) – Concordia University Men’s Baseball at </a:t>
            </a:r>
            <a:r>
              <a:rPr lang="en-US" sz="800" dirty="0" err="1">
                <a:effectLst/>
                <a:latin typeface="Sitka Text" panose="02000505000000020004" pitchFamily="2" charset="0"/>
                <a:ea typeface="Calibri" panose="020F0502020204030204" pitchFamily="34" charset="0"/>
                <a:cs typeface="Times New Roman" panose="02020603050405020304" pitchFamily="18" charset="0"/>
              </a:rPr>
              <a:t>Kuebler</a:t>
            </a:r>
            <a:r>
              <a:rPr lang="en-US" sz="800" dirty="0">
                <a:effectLst/>
                <a:latin typeface="Sitka Text" panose="02000505000000020004" pitchFamily="2" charset="0"/>
                <a:ea typeface="Calibri" panose="020F0502020204030204" pitchFamily="34" charset="0"/>
                <a:cs typeface="Times New Roman" panose="02020603050405020304" pitchFamily="18" charset="0"/>
              </a:rPr>
              <a:t> Langford Nature Area, December 2023</a:t>
            </a:r>
            <a:endParaRPr lang="en-US" sz="800" dirty="0">
              <a:latin typeface="Sitka Text" panose="02000505000000020004"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896145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vert="horz" wrap="square" lIns="91440" tIns="45720" rIns="91440" bIns="45720" rtlCol="0" anchor="ctr">
        <a:spAutoFit/>
      </a:bodyPr>
      <a:lstStyle>
        <a:defPPr algn="l" defTabSz="457200">
          <a:defRPr sz="3520" dirty="0">
            <a:solidFill>
              <a:schemeClr val="bg1"/>
            </a:solidFill>
            <a:latin typeface="Bahnschrift SemiLight Condensed" panose="020B0502040204020203" pitchFamily="34" charset="0"/>
            <a:ea typeface="+mn-ea"/>
            <a:cs typeface="+mn-cs"/>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6325CB13CC3D47AD105BB2DB67B980" ma:contentTypeVersion="2" ma:contentTypeDescription="Create a new document." ma:contentTypeScope="" ma:versionID="6a2f9d597e680f381e41e69f7684f326">
  <xsd:schema xmlns:xsd="http://www.w3.org/2001/XMLSchema" xmlns:xs="http://www.w3.org/2001/XMLSchema" xmlns:p="http://schemas.microsoft.com/office/2006/metadata/properties" xmlns:ns1="http://schemas.microsoft.com/sharepoint/v3" xmlns:ns2="364b985a-9c97-47d2-95ce-52412638ac75" targetNamespace="http://schemas.microsoft.com/office/2006/metadata/properties" ma:root="true" ma:fieldsID="aea12874643b83889366d63a3e6bc72a" ns1:_="" ns2:_="">
    <xsd:import namespace="http://schemas.microsoft.com/sharepoint/v3"/>
    <xsd:import namespace="364b985a-9c97-47d2-95ce-52412638ac75"/>
    <xsd:element name="properties">
      <xsd:complexType>
        <xsd:sequence>
          <xsd:element name="documentManagement">
            <xsd:complexType>
              <xsd:all>
                <xsd:element ref="ns1:PublishingStartDate" minOccurs="0"/>
                <xsd:element ref="ns1:PublishingExpirationDate" minOccurs="0"/>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64b985a-9c97-47d2-95ce-52412638ac7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2EDCF5B2-116C-46C0-B6A7-4FB2329B5E6A}"/>
</file>

<file path=customXml/itemProps2.xml><?xml version="1.0" encoding="utf-8"?>
<ds:datastoreItem xmlns:ds="http://schemas.openxmlformats.org/officeDocument/2006/customXml" ds:itemID="{6C7497F9-FFFB-4D44-9A20-69C6EB8434C0}"/>
</file>

<file path=customXml/itemProps3.xml><?xml version="1.0" encoding="utf-8"?>
<ds:datastoreItem xmlns:ds="http://schemas.openxmlformats.org/officeDocument/2006/customXml" ds:itemID="{37811BA7-7B88-4F11-83B6-FFCC5F215DD8}"/>
</file>

<file path=docProps/app.xml><?xml version="1.0" encoding="utf-8"?>
<Properties xmlns="http://schemas.openxmlformats.org/officeDocument/2006/extended-properties" xmlns:vt="http://schemas.openxmlformats.org/officeDocument/2006/docPropsVTypes">
  <Template>Office Theme</Template>
  <TotalTime>0</TotalTime>
  <Words>7168</Words>
  <Application>Microsoft Office PowerPoint</Application>
  <PresentationFormat>Custom</PresentationFormat>
  <Paragraphs>710</Paragraphs>
  <Slides>26</Slides>
  <Notes>19</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26</vt:i4>
      </vt:variant>
    </vt:vector>
  </HeadingPairs>
  <TitlesOfParts>
    <vt:vector size="45" baseType="lpstr">
      <vt:lpstr>Bahnschrift Light SemiCondensed</vt:lpstr>
      <vt:lpstr>Daytona Pro Condensed</vt:lpstr>
      <vt:lpstr>Bahnschrift Light Condensed</vt:lpstr>
      <vt:lpstr>Arial</vt:lpstr>
      <vt:lpstr>Elephant</vt:lpstr>
      <vt:lpstr>Bahnschrift SemiLight Condensed</vt:lpstr>
      <vt:lpstr>Bahnschrift SemiBold Condensed</vt:lpstr>
      <vt:lpstr>Bahnschrift SemiCondensed</vt:lpstr>
      <vt:lpstr>Sitka Text</vt:lpstr>
      <vt:lpstr>Bahnschrift</vt:lpstr>
      <vt:lpstr>Bahnschrift Condensed</vt:lpstr>
      <vt:lpstr>Bahnschrift SemiLight SemiConde</vt:lpstr>
      <vt:lpstr>Bahnschrift SemiBold</vt:lpstr>
      <vt:lpstr>Bahnschrift SemiBold SemiConden</vt:lpstr>
      <vt:lpstr>Calibri</vt:lpstr>
      <vt:lpstr>Sitka Text Semibold</vt:lpstr>
      <vt:lpstr>Sitka Small</vt:lpstr>
      <vt:lpstr>Calibri Light</vt:lpstr>
      <vt:lpstr>Office Theme</vt:lpstr>
      <vt:lpstr>Natural Area Preservation Year End Report 2023</vt:lpstr>
      <vt:lpstr>CONTENTS</vt:lpstr>
      <vt:lpstr>CONSERVATION OPERATIONS 2023</vt:lpstr>
      <vt:lpstr>DECADES OF CONSERVATION</vt:lpstr>
      <vt:lpstr>DECADES OF CONSERVATION, CONTINUED</vt:lpstr>
      <vt:lpstr>CONSERVATION CREW </vt:lpstr>
      <vt:lpstr>STEWARDSHIP WORKDAY FEEDBACK</vt:lpstr>
      <vt:lpstr>PARK STEWARDS</vt:lpstr>
      <vt:lpstr>CONTROLLED BURNS</vt:lpstr>
      <vt:lpstr>NEW TOOLS FOR LAND MANAGEMENT</vt:lpstr>
      <vt:lpstr>STEWARDSHIP WORKDAY FEEDBACK II</vt:lpstr>
      <vt:lpstr>AMPHIBIAN AND REPTILE SURVEYS</vt:lpstr>
      <vt:lpstr>A SPECIAL WILDLIFE FIND</vt:lpstr>
      <vt:lpstr>A SPECIAL WILDLIFE FIND: QUEEN SNAKES</vt:lpstr>
      <vt:lpstr>BREEDING BIRD SURVEY</vt:lpstr>
      <vt:lpstr>CUTTING EDGE SCIENCE: MOTUS TOWER INSTALLATION</vt:lpstr>
      <vt:lpstr>PHOTO MONITORING</vt:lpstr>
      <vt:lpstr>BUTTERFLY SURVEY</vt:lpstr>
      <vt:lpstr>ENVIRONMENTAL EDUCATION</vt:lpstr>
      <vt:lpstr>ENVIRONMENTAL EDUCATION: SENIORS</vt:lpstr>
      <vt:lpstr>GREENBELT AND PARKLAND ACQUISITION</vt:lpstr>
      <vt:lpstr>STEWARDSHIP WORKDAY FEEDBACK III</vt:lpstr>
      <vt:lpstr>STEWARDSHIP WORKDAYS</vt:lpstr>
      <vt:lpstr>PRIVATE GROUP VOLUNTEERING</vt:lpstr>
      <vt:lpstr>LINKS AND SOURCES</vt:lpstr>
      <vt:lpstr>PHOTO CREDITS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2024-02-01T14:58:06Z</dcterms:created>
  <dcterms:modified xsi:type="dcterms:W3CDTF">2024-02-01T15:17:47Z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0x010100C96325CB13CC3D47AD105BB2DB67B980</vt:lpwstr>
  </property>
</Properties>
</file>